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3"/>
  </p:notesMasterIdLst>
  <p:sldIdLst>
    <p:sldId id="446" r:id="rId2"/>
    <p:sldId id="447" r:id="rId3"/>
    <p:sldId id="448" r:id="rId4"/>
    <p:sldId id="449" r:id="rId5"/>
    <p:sldId id="678" r:id="rId6"/>
    <p:sldId id="679" r:id="rId7"/>
    <p:sldId id="681" r:id="rId8"/>
    <p:sldId id="682" r:id="rId9"/>
    <p:sldId id="683" r:id="rId10"/>
    <p:sldId id="684" r:id="rId11"/>
    <p:sldId id="685" r:id="rId12"/>
    <p:sldId id="686" r:id="rId13"/>
    <p:sldId id="687" r:id="rId14"/>
    <p:sldId id="688" r:id="rId15"/>
    <p:sldId id="453" r:id="rId16"/>
    <p:sldId id="450" r:id="rId17"/>
    <p:sldId id="451" r:id="rId18"/>
    <p:sldId id="452" r:id="rId19"/>
    <p:sldId id="689" r:id="rId20"/>
    <p:sldId id="690" r:id="rId21"/>
    <p:sldId id="691" r:id="rId22"/>
    <p:sldId id="454" r:id="rId23"/>
    <p:sldId id="455" r:id="rId24"/>
    <p:sldId id="456" r:id="rId25"/>
    <p:sldId id="693" r:id="rId26"/>
    <p:sldId id="694" r:id="rId27"/>
    <p:sldId id="695" r:id="rId28"/>
    <p:sldId id="696" r:id="rId29"/>
    <p:sldId id="699" r:id="rId30"/>
    <p:sldId id="700" r:id="rId31"/>
    <p:sldId id="701" r:id="rId32"/>
    <p:sldId id="703" r:id="rId33"/>
    <p:sldId id="704" r:id="rId34"/>
    <p:sldId id="705" r:id="rId35"/>
    <p:sldId id="706" r:id="rId36"/>
    <p:sldId id="707" r:id="rId37"/>
    <p:sldId id="708" r:id="rId38"/>
    <p:sldId id="709" r:id="rId39"/>
    <p:sldId id="710" r:id="rId40"/>
    <p:sldId id="711" r:id="rId41"/>
    <p:sldId id="712" r:id="rId42"/>
    <p:sldId id="713" r:id="rId43"/>
    <p:sldId id="714" r:id="rId44"/>
    <p:sldId id="715" r:id="rId45"/>
    <p:sldId id="716" r:id="rId46"/>
    <p:sldId id="717" r:id="rId47"/>
    <p:sldId id="718" r:id="rId48"/>
    <p:sldId id="723" r:id="rId49"/>
    <p:sldId id="724" r:id="rId50"/>
    <p:sldId id="725" r:id="rId51"/>
    <p:sldId id="726" r:id="rId52"/>
    <p:sldId id="727" r:id="rId53"/>
    <p:sldId id="728" r:id="rId54"/>
    <p:sldId id="729" r:id="rId55"/>
    <p:sldId id="731" r:id="rId56"/>
    <p:sldId id="730" r:id="rId57"/>
    <p:sldId id="732" r:id="rId58"/>
    <p:sldId id="733" r:id="rId59"/>
    <p:sldId id="734" r:id="rId60"/>
    <p:sldId id="735" r:id="rId61"/>
    <p:sldId id="736" r:id="rId62"/>
    <p:sldId id="737" r:id="rId63"/>
    <p:sldId id="738" r:id="rId64"/>
    <p:sldId id="739" r:id="rId65"/>
    <p:sldId id="740" r:id="rId66"/>
    <p:sldId id="741" r:id="rId67"/>
    <p:sldId id="742" r:id="rId68"/>
    <p:sldId id="745" r:id="rId69"/>
    <p:sldId id="746" r:id="rId70"/>
    <p:sldId id="747" r:id="rId71"/>
    <p:sldId id="748" r:id="rId72"/>
    <p:sldId id="749" r:id="rId73"/>
    <p:sldId id="750" r:id="rId74"/>
    <p:sldId id="751" r:id="rId75"/>
    <p:sldId id="752" r:id="rId76"/>
    <p:sldId id="753" r:id="rId77"/>
    <p:sldId id="754" r:id="rId78"/>
    <p:sldId id="755" r:id="rId79"/>
    <p:sldId id="756" r:id="rId80"/>
    <p:sldId id="757" r:id="rId81"/>
    <p:sldId id="758" r:id="rId82"/>
    <p:sldId id="759" r:id="rId83"/>
    <p:sldId id="760" r:id="rId84"/>
    <p:sldId id="761" r:id="rId85"/>
    <p:sldId id="762" r:id="rId86"/>
    <p:sldId id="763" r:id="rId87"/>
    <p:sldId id="764" r:id="rId88"/>
    <p:sldId id="765" r:id="rId89"/>
    <p:sldId id="766" r:id="rId90"/>
    <p:sldId id="767" r:id="rId91"/>
    <p:sldId id="768" r:id="rId92"/>
    <p:sldId id="769" r:id="rId93"/>
    <p:sldId id="770" r:id="rId94"/>
    <p:sldId id="771" r:id="rId95"/>
    <p:sldId id="772" r:id="rId96"/>
    <p:sldId id="773" r:id="rId97"/>
    <p:sldId id="457" r:id="rId98"/>
    <p:sldId id="458" r:id="rId99"/>
    <p:sldId id="459" r:id="rId100"/>
    <p:sldId id="460" r:id="rId101"/>
    <p:sldId id="349" r:id="rId102"/>
    <p:sldId id="461" r:id="rId103"/>
    <p:sldId id="462" r:id="rId104"/>
    <p:sldId id="463" r:id="rId105"/>
    <p:sldId id="347" r:id="rId106"/>
    <p:sldId id="464" r:id="rId107"/>
    <p:sldId id="465" r:id="rId108"/>
    <p:sldId id="472" r:id="rId109"/>
    <p:sldId id="473" r:id="rId110"/>
    <p:sldId id="474" r:id="rId111"/>
    <p:sldId id="475" r:id="rId112"/>
    <p:sldId id="476" r:id="rId113"/>
    <p:sldId id="477" r:id="rId114"/>
    <p:sldId id="478" r:id="rId115"/>
    <p:sldId id="479" r:id="rId116"/>
    <p:sldId id="480" r:id="rId117"/>
    <p:sldId id="481" r:id="rId118"/>
    <p:sldId id="482" r:id="rId119"/>
    <p:sldId id="467" r:id="rId120"/>
    <p:sldId id="468" r:id="rId121"/>
    <p:sldId id="469" r:id="rId122"/>
    <p:sldId id="466" r:id="rId123"/>
    <p:sldId id="470" r:id="rId124"/>
    <p:sldId id="471" r:id="rId125"/>
    <p:sldId id="395" r:id="rId126"/>
    <p:sldId id="396" r:id="rId127"/>
    <p:sldId id="397" r:id="rId128"/>
    <p:sldId id="398" r:id="rId129"/>
    <p:sldId id="401" r:id="rId130"/>
    <p:sldId id="484" r:id="rId131"/>
    <p:sldId id="519" r:id="rId132"/>
    <p:sldId id="520" r:id="rId133"/>
    <p:sldId id="521" r:id="rId134"/>
    <p:sldId id="525" r:id="rId135"/>
    <p:sldId id="522" r:id="rId136"/>
    <p:sldId id="523" r:id="rId137"/>
    <p:sldId id="524" r:id="rId138"/>
    <p:sldId id="526" r:id="rId139"/>
    <p:sldId id="527" r:id="rId140"/>
    <p:sldId id="528" r:id="rId141"/>
    <p:sldId id="529" r:id="rId142"/>
    <p:sldId id="545" r:id="rId143"/>
    <p:sldId id="546" r:id="rId144"/>
    <p:sldId id="547" r:id="rId145"/>
    <p:sldId id="548" r:id="rId146"/>
    <p:sldId id="549" r:id="rId147"/>
    <p:sldId id="550" r:id="rId148"/>
    <p:sldId id="551" r:id="rId149"/>
    <p:sldId id="552" r:id="rId150"/>
    <p:sldId id="553" r:id="rId151"/>
    <p:sldId id="554" r:id="rId152"/>
    <p:sldId id="555" r:id="rId153"/>
    <p:sldId id="556" r:id="rId154"/>
    <p:sldId id="557" r:id="rId155"/>
    <p:sldId id="558" r:id="rId156"/>
    <p:sldId id="559" r:id="rId157"/>
    <p:sldId id="560" r:id="rId158"/>
    <p:sldId id="561" r:id="rId159"/>
    <p:sldId id="562" r:id="rId160"/>
    <p:sldId id="563" r:id="rId161"/>
    <p:sldId id="564" r:id="rId16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99FF33"/>
    <a:srgbClr val="800000"/>
    <a:srgbClr val="FFFF00"/>
    <a:srgbClr val="99CC00"/>
    <a:srgbClr val="FFFFFF"/>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94660"/>
  </p:normalViewPr>
  <p:slideViewPr>
    <p:cSldViewPr>
      <p:cViewPr varScale="1">
        <p:scale>
          <a:sx n="65" d="100"/>
          <a:sy n="65" d="100"/>
        </p:scale>
        <p:origin x="-1458"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viewProps" Target="view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83.wmf"/><Relationship Id="rId1" Type="http://schemas.openxmlformats.org/officeDocument/2006/relationships/image" Target="../media/image82.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85.wmf"/><Relationship Id="rId1" Type="http://schemas.openxmlformats.org/officeDocument/2006/relationships/image" Target="../media/image8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8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87.png"/></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9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9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95.emf"/><Relationship Id="rId1" Type="http://schemas.openxmlformats.org/officeDocument/2006/relationships/image" Target="../media/image94.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96.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7.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 Id="rId4" Type="http://schemas.openxmlformats.org/officeDocument/2006/relationships/image" Target="../media/image10.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image" Target="../media/image104.wmf"/><Relationship Id="rId1" Type="http://schemas.openxmlformats.org/officeDocument/2006/relationships/image" Target="../media/image103.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12.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14.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16.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26.vml.rels><?xml version="1.0" encoding="UTF-8" standalone="yes"?>
<Relationships xmlns="http://schemas.openxmlformats.org/package/2006/relationships"><Relationship Id="rId2" Type="http://schemas.openxmlformats.org/officeDocument/2006/relationships/image" Target="../media/image119.wmf"/><Relationship Id="rId1" Type="http://schemas.openxmlformats.org/officeDocument/2006/relationships/image" Target="../media/image118.e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122.wmf"/><Relationship Id="rId2" Type="http://schemas.openxmlformats.org/officeDocument/2006/relationships/image" Target="../media/image121.wmf"/><Relationship Id="rId1" Type="http://schemas.openxmlformats.org/officeDocument/2006/relationships/image" Target="../media/image120.emf"/></Relationships>
</file>

<file path=ppt/drawings/_rels/vmlDrawing28.vml.rels><?xml version="1.0" encoding="UTF-8" standalone="yes"?>
<Relationships xmlns="http://schemas.openxmlformats.org/package/2006/relationships"><Relationship Id="rId2" Type="http://schemas.openxmlformats.org/officeDocument/2006/relationships/image" Target="../media/image124.emf"/><Relationship Id="rId1" Type="http://schemas.openxmlformats.org/officeDocument/2006/relationships/image" Target="../media/image123.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2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26.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27.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28.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29.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30.emf"/></Relationships>
</file>

<file path=ppt/drawings/_rels/vmlDrawing36.vml.rels><?xml version="1.0" encoding="UTF-8" standalone="yes"?>
<Relationships xmlns="http://schemas.openxmlformats.org/package/2006/relationships"><Relationship Id="rId3" Type="http://schemas.openxmlformats.org/officeDocument/2006/relationships/image" Target="../media/image133.wmf"/><Relationship Id="rId2" Type="http://schemas.openxmlformats.org/officeDocument/2006/relationships/image" Target="../media/image132.wmf"/><Relationship Id="rId1" Type="http://schemas.openxmlformats.org/officeDocument/2006/relationships/image" Target="../media/image131.emf"/><Relationship Id="rId6" Type="http://schemas.openxmlformats.org/officeDocument/2006/relationships/image" Target="../media/image136.wmf"/><Relationship Id="rId5" Type="http://schemas.openxmlformats.org/officeDocument/2006/relationships/image" Target="../media/image135.wmf"/><Relationship Id="rId4" Type="http://schemas.openxmlformats.org/officeDocument/2006/relationships/image" Target="../media/image134.wmf"/></Relationships>
</file>

<file path=ppt/drawings/_rels/vmlDrawing37.vml.rels><?xml version="1.0" encoding="UTF-8" standalone="yes"?>
<Relationships xmlns="http://schemas.openxmlformats.org/package/2006/relationships"><Relationship Id="rId3" Type="http://schemas.openxmlformats.org/officeDocument/2006/relationships/image" Target="../media/image138.wmf"/><Relationship Id="rId2" Type="http://schemas.openxmlformats.org/officeDocument/2006/relationships/image" Target="../media/image137.wmf"/><Relationship Id="rId1" Type="http://schemas.openxmlformats.org/officeDocument/2006/relationships/image" Target="../media/image136.w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39.emf"/></Relationships>
</file>

<file path=ppt/drawings/_rels/vmlDrawing39.vml.rels><?xml version="1.0" encoding="UTF-8" standalone="yes"?>
<Relationships xmlns="http://schemas.openxmlformats.org/package/2006/relationships"><Relationship Id="rId2" Type="http://schemas.openxmlformats.org/officeDocument/2006/relationships/image" Target="../media/image141.wmf"/><Relationship Id="rId1" Type="http://schemas.openxmlformats.org/officeDocument/2006/relationships/image" Target="../media/image14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44.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55.emf"/><Relationship Id="rId1" Type="http://schemas.openxmlformats.org/officeDocument/2006/relationships/image" Target="../media/image54.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image" Target="../media/image6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2CBD0A2-93B6-4A55-B8FA-AFB2F73A0C86}" type="datetimeFigureOut">
              <a:rPr lang="it-IT" smtClean="0"/>
              <a:t>03/06/2011</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DD5586-454F-4C73-9C56-70D315130982}" type="slidenum">
              <a:rPr lang="it-IT" smtClean="0"/>
              <a:t>‹N›</a:t>
            </a:fld>
            <a:endParaRPr lang="it-IT"/>
          </a:p>
        </p:txBody>
      </p:sp>
    </p:spTree>
    <p:extLst>
      <p:ext uri="{BB962C8B-B14F-4D97-AF65-F5344CB8AC3E}">
        <p14:creationId xmlns:p14="http://schemas.microsoft.com/office/powerpoint/2010/main" val="40265041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72E37531-1043-45A4-B1C8-1D3EFAB97ED3}" type="datetimeFigureOut">
              <a:rPr lang="it-IT" smtClean="0"/>
              <a:t>03/06/2011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241135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E37531-1043-45A4-B1C8-1D3EFAB97ED3}" type="datetimeFigureOut">
              <a:rPr lang="it-IT" smtClean="0"/>
              <a:t>03/06/2011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642907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E37531-1043-45A4-B1C8-1D3EFAB97ED3}" type="datetimeFigureOut">
              <a:rPr lang="it-IT" smtClean="0"/>
              <a:t>03/06/2011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3449567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olo, testo e contenuto 2">
    <p:spTree>
      <p:nvGrpSpPr>
        <p:cNvPr id="1" name=""/>
        <p:cNvGrpSpPr/>
        <p:nvPr/>
      </p:nvGrpSpPr>
      <p:grpSpPr>
        <a:xfrm>
          <a:off x="0" y="0"/>
          <a:ext cx="0" cy="0"/>
          <a:chOff x="0" y="0"/>
          <a:chExt cx="0" cy="0"/>
        </a:xfrm>
      </p:grpSpPr>
      <p:sp>
        <p:nvSpPr>
          <p:cNvPr id="2" name="Titolo 1"/>
          <p:cNvSpPr>
            <a:spLocks noGrp="1"/>
          </p:cNvSpPr>
          <p:nvPr>
            <p:ph type="title"/>
          </p:nvPr>
        </p:nvSpPr>
        <p:spPr>
          <a:xfrm>
            <a:off x="381000" y="152400"/>
            <a:ext cx="8280400" cy="5334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11163" y="1143000"/>
            <a:ext cx="4083050" cy="5181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quarter" idx="2"/>
          </p:nvPr>
        </p:nvSpPr>
        <p:spPr>
          <a:xfrm>
            <a:off x="4646613" y="1143000"/>
            <a:ext cx="4083050" cy="2514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contenuto 4"/>
          <p:cNvSpPr>
            <a:spLocks noGrp="1"/>
          </p:cNvSpPr>
          <p:nvPr>
            <p:ph sz="quarter" idx="3"/>
          </p:nvPr>
        </p:nvSpPr>
        <p:spPr>
          <a:xfrm>
            <a:off x="4646613" y="3810000"/>
            <a:ext cx="4083050" cy="2514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32220022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olo, testo e contenuto">
    <p:spTree>
      <p:nvGrpSpPr>
        <p:cNvPr id="1" name=""/>
        <p:cNvGrpSpPr/>
        <p:nvPr/>
      </p:nvGrpSpPr>
      <p:grpSpPr>
        <a:xfrm>
          <a:off x="0" y="0"/>
          <a:ext cx="0" cy="0"/>
          <a:chOff x="0" y="0"/>
          <a:chExt cx="0" cy="0"/>
        </a:xfrm>
      </p:grpSpPr>
      <p:sp>
        <p:nvSpPr>
          <p:cNvPr id="2" name="Titolo 1"/>
          <p:cNvSpPr>
            <a:spLocks noGrp="1"/>
          </p:cNvSpPr>
          <p:nvPr>
            <p:ph type="title"/>
          </p:nvPr>
        </p:nvSpPr>
        <p:spPr>
          <a:xfrm>
            <a:off x="381000" y="152400"/>
            <a:ext cx="8280400" cy="533400"/>
          </a:xfrm>
        </p:spPr>
        <p:txBody>
          <a:bodyPr/>
          <a:lstStyle/>
          <a:p>
            <a:r>
              <a:rPr lang="it-IT" smtClean="0"/>
              <a:t>Fare clic per modificare lo stile del titolo</a:t>
            </a:r>
            <a:endParaRPr lang="it-IT"/>
          </a:p>
        </p:txBody>
      </p:sp>
      <p:sp>
        <p:nvSpPr>
          <p:cNvPr id="3" name="Segnaposto testo 2"/>
          <p:cNvSpPr>
            <a:spLocks noGrp="1"/>
          </p:cNvSpPr>
          <p:nvPr>
            <p:ph type="body" sz="half" idx="1"/>
          </p:nvPr>
        </p:nvSpPr>
        <p:spPr>
          <a:xfrm>
            <a:off x="411163" y="1143000"/>
            <a:ext cx="4083050" cy="5181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6613" y="1143000"/>
            <a:ext cx="4083050" cy="518160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Tree>
    <p:extLst>
      <p:ext uri="{BB962C8B-B14F-4D97-AF65-F5344CB8AC3E}">
        <p14:creationId xmlns:p14="http://schemas.microsoft.com/office/powerpoint/2010/main" val="1148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72E37531-1043-45A4-B1C8-1D3EFAB97ED3}" type="datetimeFigureOut">
              <a:rPr lang="it-IT" smtClean="0"/>
              <a:t>03/06/2011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291376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72E37531-1043-45A4-B1C8-1D3EFAB97ED3}" type="datetimeFigureOut">
              <a:rPr lang="it-IT" smtClean="0"/>
              <a:t>03/06/2011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38867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72E37531-1043-45A4-B1C8-1D3EFAB97ED3}" type="datetimeFigureOut">
              <a:rPr lang="it-IT" smtClean="0"/>
              <a:t>03/06/2011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3022338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72E37531-1043-45A4-B1C8-1D3EFAB97ED3}" type="datetimeFigureOut">
              <a:rPr lang="it-IT" smtClean="0"/>
              <a:t>03/06/2011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2251232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72E37531-1043-45A4-B1C8-1D3EFAB97ED3}" type="datetimeFigureOut">
              <a:rPr lang="it-IT" smtClean="0"/>
              <a:t>03/06/2011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17715218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72E37531-1043-45A4-B1C8-1D3EFAB97ED3}" type="datetimeFigureOut">
              <a:rPr lang="it-IT" smtClean="0"/>
              <a:t>03/06/2011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9215779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E37531-1043-45A4-B1C8-1D3EFAB97ED3}" type="datetimeFigureOut">
              <a:rPr lang="it-IT" smtClean="0"/>
              <a:t>03/06/2011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38042057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72E37531-1043-45A4-B1C8-1D3EFAB97ED3}" type="datetimeFigureOut">
              <a:rPr lang="it-IT" smtClean="0"/>
              <a:t>03/06/2011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9F4FA4AE-D64F-4E07-A4BE-0BD0BEB9D2BA}" type="slidenum">
              <a:rPr lang="it-IT" smtClean="0"/>
              <a:t>‹N›</a:t>
            </a:fld>
            <a:endParaRPr lang="it-IT"/>
          </a:p>
        </p:txBody>
      </p:sp>
    </p:spTree>
    <p:extLst>
      <p:ext uri="{BB962C8B-B14F-4D97-AF65-F5344CB8AC3E}">
        <p14:creationId xmlns:p14="http://schemas.microsoft.com/office/powerpoint/2010/main" val="11092411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E37531-1043-45A4-B1C8-1D3EFAB97ED3}" type="datetimeFigureOut">
              <a:rPr lang="it-IT" smtClean="0"/>
              <a:t>03/06/2011</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4FA4AE-D64F-4E07-A4BE-0BD0BEB9D2BA}" type="slidenum">
              <a:rPr lang="it-IT" smtClean="0"/>
              <a:t>‹N›</a:t>
            </a:fld>
            <a:endParaRPr lang="it-IT"/>
          </a:p>
        </p:txBody>
      </p:sp>
    </p:spTree>
    <p:extLst>
      <p:ext uri="{BB962C8B-B14F-4D97-AF65-F5344CB8AC3E}">
        <p14:creationId xmlns:p14="http://schemas.microsoft.com/office/powerpoint/2010/main" val="3034180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90.emf"/></Relationships>
</file>

<file path=ppt/slides/_rels/slide106.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92.emf"/></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oleObject" Target="../embeddings/oleObject23.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93.emf"/></Relationships>
</file>

<file path=ppt/slides/_rels/slide117.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image" Target="../media/image95.emf"/><Relationship Id="rId5" Type="http://schemas.openxmlformats.org/officeDocument/2006/relationships/oleObject" Target="../embeddings/oleObject25.bin"/><Relationship Id="rId4" Type="http://schemas.openxmlformats.org/officeDocument/2006/relationships/image" Target="../media/image94.emf"/></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oleObject" Target="../embeddings/oleObject26.bin"/><Relationship Id="rId2" Type="http://schemas.openxmlformats.org/officeDocument/2006/relationships/slideLayout" Target="../slideLayouts/slideLayout2.xml"/><Relationship Id="rId1" Type="http://schemas.openxmlformats.org/officeDocument/2006/relationships/vmlDrawing" Target="../drawings/vmlDrawing18.vml"/><Relationship Id="rId4" Type="http://schemas.openxmlformats.org/officeDocument/2006/relationships/image" Target="../media/image96.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9.vml"/><Relationship Id="rId4" Type="http://schemas.openxmlformats.org/officeDocument/2006/relationships/image" Target="../media/image97.wmf"/></Relationships>
</file>

<file path=ppt/slides/_rels/slide121.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image" Target="../media/image99.png"/><Relationship Id="rId1" Type="http://schemas.openxmlformats.org/officeDocument/2006/relationships/slideLayout" Target="../slideLayouts/slideLayout6.xml"/></Relationships>
</file>

<file path=ppt/slides/_rels/slide12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6.xml"/></Relationships>
</file>

<file path=ppt/slides/_rels/slide127.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6.xml"/></Relationships>
</file>

<file path=ppt/slides/_rels/slide128.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8" Type="http://schemas.openxmlformats.org/officeDocument/2006/relationships/image" Target="../media/image105.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6.xml"/><Relationship Id="rId1" Type="http://schemas.openxmlformats.org/officeDocument/2006/relationships/vmlDrawing" Target="../drawings/vmlDrawing20.vml"/><Relationship Id="rId6" Type="http://schemas.openxmlformats.org/officeDocument/2006/relationships/image" Target="../media/image104.wmf"/><Relationship Id="rId5" Type="http://schemas.openxmlformats.org/officeDocument/2006/relationships/oleObject" Target="../embeddings/oleObject29.bin"/><Relationship Id="rId4" Type="http://schemas.openxmlformats.org/officeDocument/2006/relationships/image" Target="../media/image103.wmf"/></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image" Target="../media/image107.wmf"/><Relationship Id="rId7" Type="http://schemas.openxmlformats.org/officeDocument/2006/relationships/image" Target="../media/image111.wmf"/><Relationship Id="rId2" Type="http://schemas.openxmlformats.org/officeDocument/2006/relationships/image" Target="../media/image106.wmf"/><Relationship Id="rId1" Type="http://schemas.openxmlformats.org/officeDocument/2006/relationships/slideLayout" Target="../slideLayouts/slideLayout2.xml"/><Relationship Id="rId6" Type="http://schemas.openxmlformats.org/officeDocument/2006/relationships/image" Target="../media/image110.wmf"/><Relationship Id="rId5" Type="http://schemas.openxmlformats.org/officeDocument/2006/relationships/image" Target="../media/image109.wmf"/><Relationship Id="rId4" Type="http://schemas.openxmlformats.org/officeDocument/2006/relationships/image" Target="../media/image108.wmf"/></Relationships>
</file>

<file path=ppt/slides/_rels/slide13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1.vml"/><Relationship Id="rId4" Type="http://schemas.openxmlformats.org/officeDocument/2006/relationships/image" Target="../media/image112.wmf"/></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6.xml"/><Relationship Id="rId1" Type="http://schemas.openxmlformats.org/officeDocument/2006/relationships/vmlDrawing" Target="../drawings/vmlDrawing22.vml"/><Relationship Id="rId4" Type="http://schemas.openxmlformats.org/officeDocument/2006/relationships/image" Target="../media/image113.emf"/></Relationships>
</file>

<file path=ppt/slides/_rels/slide136.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6.xml"/><Relationship Id="rId1" Type="http://schemas.openxmlformats.org/officeDocument/2006/relationships/vmlDrawing" Target="../drawings/vmlDrawing23.vml"/><Relationship Id="rId4" Type="http://schemas.openxmlformats.org/officeDocument/2006/relationships/image" Target="../media/image114.wmf"/></Relationships>
</file>

<file path=ppt/slides/_rels/slide137.xml.rels><?xml version="1.0" encoding="UTF-8" standalone="yes"?>
<Relationships xmlns="http://schemas.openxmlformats.org/package/2006/relationships"><Relationship Id="rId2" Type="http://schemas.openxmlformats.org/officeDocument/2006/relationships/image" Target="../media/image115.png"/><Relationship Id="rId1" Type="http://schemas.openxmlformats.org/officeDocument/2006/relationships/slideLayout" Target="../slideLayouts/slideLayout6.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24.vml"/><Relationship Id="rId4" Type="http://schemas.openxmlformats.org/officeDocument/2006/relationships/image" Target="../media/image116.emf"/></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5.vml"/><Relationship Id="rId4" Type="http://schemas.openxmlformats.org/officeDocument/2006/relationships/image" Target="../media/image117.emf"/></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6.vml"/><Relationship Id="rId6" Type="http://schemas.openxmlformats.org/officeDocument/2006/relationships/image" Target="../media/image119.wmf"/><Relationship Id="rId5" Type="http://schemas.openxmlformats.org/officeDocument/2006/relationships/oleObject" Target="../embeddings/oleObject37.bin"/><Relationship Id="rId4" Type="http://schemas.openxmlformats.org/officeDocument/2006/relationships/image" Target="../media/image118.emf"/></Relationships>
</file>

<file path=ppt/slides/_rels/slide144.xml.rels><?xml version="1.0" encoding="UTF-8" standalone="yes"?>
<Relationships xmlns="http://schemas.openxmlformats.org/package/2006/relationships"><Relationship Id="rId8" Type="http://schemas.openxmlformats.org/officeDocument/2006/relationships/image" Target="../media/image122.wmf"/><Relationship Id="rId3" Type="http://schemas.openxmlformats.org/officeDocument/2006/relationships/oleObject" Target="../embeddings/oleObject38.bin"/><Relationship Id="rId7"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27.vml"/><Relationship Id="rId6" Type="http://schemas.openxmlformats.org/officeDocument/2006/relationships/image" Target="../media/image121.wmf"/><Relationship Id="rId5" Type="http://schemas.openxmlformats.org/officeDocument/2006/relationships/oleObject" Target="../embeddings/oleObject39.bin"/><Relationship Id="rId4" Type="http://schemas.openxmlformats.org/officeDocument/2006/relationships/image" Target="../media/image120.emf"/></Relationships>
</file>

<file path=ppt/slides/_rels/slide145.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4.xml"/><Relationship Id="rId1" Type="http://schemas.openxmlformats.org/officeDocument/2006/relationships/vmlDrawing" Target="../drawings/vmlDrawing28.vml"/><Relationship Id="rId6" Type="http://schemas.openxmlformats.org/officeDocument/2006/relationships/image" Target="../media/image124.emf"/><Relationship Id="rId5" Type="http://schemas.openxmlformats.org/officeDocument/2006/relationships/oleObject" Target="../embeddings/oleObject42.bin"/><Relationship Id="rId4" Type="http://schemas.openxmlformats.org/officeDocument/2006/relationships/image" Target="../media/image123.emf"/></Relationships>
</file>

<file path=ppt/slides/_rels/slide146.xml.rels><?xml version="1.0" encoding="UTF-8" standalone="yes"?>
<Relationships xmlns="http://schemas.openxmlformats.org/package/2006/relationships"><Relationship Id="rId3"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125.wmf"/></Relationships>
</file>

<file path=ppt/slides/_rels/slide147.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6.xml"/><Relationship Id="rId1" Type="http://schemas.openxmlformats.org/officeDocument/2006/relationships/vmlDrawing" Target="../drawings/vmlDrawing30.vml"/><Relationship Id="rId4" Type="http://schemas.openxmlformats.org/officeDocument/2006/relationships/image" Target="../media/image126.emf"/></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45.bin"/><Relationship Id="rId2" Type="http://schemas.openxmlformats.org/officeDocument/2006/relationships/slideLayout" Target="../slideLayouts/slideLayout6.xml"/><Relationship Id="rId1" Type="http://schemas.openxmlformats.org/officeDocument/2006/relationships/vmlDrawing" Target="../drawings/vmlDrawing31.vml"/><Relationship Id="rId4" Type="http://schemas.openxmlformats.org/officeDocument/2006/relationships/image" Target="../media/image127.e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6.xml"/><Relationship Id="rId1" Type="http://schemas.openxmlformats.org/officeDocument/2006/relationships/vmlDrawing" Target="../drawings/vmlDrawing32.vml"/><Relationship Id="rId4" Type="http://schemas.openxmlformats.org/officeDocument/2006/relationships/image" Target="../media/image128.emf"/></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6.xml"/><Relationship Id="rId1" Type="http://schemas.openxmlformats.org/officeDocument/2006/relationships/vmlDrawing" Target="../drawings/vmlDrawing33.vml"/><Relationship Id="rId4" Type="http://schemas.openxmlformats.org/officeDocument/2006/relationships/image" Target="../media/image128.emf"/></Relationships>
</file>

<file path=ppt/slides/_rels/slide151.xml.rels><?xml version="1.0" encoding="UTF-8" standalone="yes"?>
<Relationships xmlns="http://schemas.openxmlformats.org/package/2006/relationships"><Relationship Id="rId3" Type="http://schemas.openxmlformats.org/officeDocument/2006/relationships/oleObject" Target="../embeddings/oleObject48.bin"/><Relationship Id="rId2" Type="http://schemas.openxmlformats.org/officeDocument/2006/relationships/slideLayout" Target="../slideLayouts/slideLayout6.xml"/><Relationship Id="rId1" Type="http://schemas.openxmlformats.org/officeDocument/2006/relationships/vmlDrawing" Target="../drawings/vmlDrawing34.vml"/><Relationship Id="rId4" Type="http://schemas.openxmlformats.org/officeDocument/2006/relationships/image" Target="../media/image129.emf"/></Relationships>
</file>

<file path=ppt/slides/_rels/slide152.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6.xml"/><Relationship Id="rId1" Type="http://schemas.openxmlformats.org/officeDocument/2006/relationships/vmlDrawing" Target="../drawings/vmlDrawing35.vml"/><Relationship Id="rId4" Type="http://schemas.openxmlformats.org/officeDocument/2006/relationships/image" Target="../media/image130.emf"/></Relationships>
</file>

<file path=ppt/slides/_rels/slide153.xml.rels><?xml version="1.0" encoding="UTF-8" standalone="yes"?>
<Relationships xmlns="http://schemas.openxmlformats.org/package/2006/relationships"><Relationship Id="rId8" Type="http://schemas.openxmlformats.org/officeDocument/2006/relationships/image" Target="../media/image133.wmf"/><Relationship Id="rId13" Type="http://schemas.openxmlformats.org/officeDocument/2006/relationships/oleObject" Target="../embeddings/oleObject55.bin"/><Relationship Id="rId3" Type="http://schemas.openxmlformats.org/officeDocument/2006/relationships/oleObject" Target="../embeddings/oleObject50.bin"/><Relationship Id="rId7" Type="http://schemas.openxmlformats.org/officeDocument/2006/relationships/oleObject" Target="../embeddings/oleObject52.bin"/><Relationship Id="rId12" Type="http://schemas.openxmlformats.org/officeDocument/2006/relationships/image" Target="../media/image135.wmf"/><Relationship Id="rId2" Type="http://schemas.openxmlformats.org/officeDocument/2006/relationships/slideLayout" Target="../slideLayouts/slideLayout2.xml"/><Relationship Id="rId1" Type="http://schemas.openxmlformats.org/officeDocument/2006/relationships/vmlDrawing" Target="../drawings/vmlDrawing36.vml"/><Relationship Id="rId6" Type="http://schemas.openxmlformats.org/officeDocument/2006/relationships/image" Target="../media/image132.wmf"/><Relationship Id="rId11" Type="http://schemas.openxmlformats.org/officeDocument/2006/relationships/oleObject" Target="../embeddings/oleObject54.bin"/><Relationship Id="rId5" Type="http://schemas.openxmlformats.org/officeDocument/2006/relationships/oleObject" Target="../embeddings/oleObject51.bin"/><Relationship Id="rId10" Type="http://schemas.openxmlformats.org/officeDocument/2006/relationships/image" Target="../media/image134.wmf"/><Relationship Id="rId4" Type="http://schemas.openxmlformats.org/officeDocument/2006/relationships/image" Target="../media/image131.emf"/><Relationship Id="rId9" Type="http://schemas.openxmlformats.org/officeDocument/2006/relationships/oleObject" Target="../embeddings/oleObject53.bin"/><Relationship Id="rId14" Type="http://schemas.openxmlformats.org/officeDocument/2006/relationships/image" Target="../media/image136.wmf"/></Relationships>
</file>

<file path=ppt/slides/_rels/slide154.xml.rels><?xml version="1.0" encoding="UTF-8" standalone="yes"?>
<Relationships xmlns="http://schemas.openxmlformats.org/package/2006/relationships"><Relationship Id="rId8" Type="http://schemas.openxmlformats.org/officeDocument/2006/relationships/image" Target="../media/image138.wmf"/><Relationship Id="rId3" Type="http://schemas.openxmlformats.org/officeDocument/2006/relationships/oleObject" Target="../embeddings/oleObject56.bin"/><Relationship Id="rId7"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37.vml"/><Relationship Id="rId6" Type="http://schemas.openxmlformats.org/officeDocument/2006/relationships/image" Target="../media/image137.wmf"/><Relationship Id="rId5" Type="http://schemas.openxmlformats.org/officeDocument/2006/relationships/oleObject" Target="../embeddings/oleObject57.bin"/><Relationship Id="rId4" Type="http://schemas.openxmlformats.org/officeDocument/2006/relationships/image" Target="../media/image136.wmf"/></Relationships>
</file>

<file path=ppt/slides/_rels/slide155.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38.vml"/><Relationship Id="rId4" Type="http://schemas.openxmlformats.org/officeDocument/2006/relationships/image" Target="../media/image139.emf"/></Relationships>
</file>

<file path=ppt/slides/_rels/slide156.xml.rels><?xml version="1.0" encoding="UTF-8" standalone="yes"?>
<Relationships xmlns="http://schemas.openxmlformats.org/package/2006/relationships"><Relationship Id="rId3"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39.vml"/><Relationship Id="rId6" Type="http://schemas.openxmlformats.org/officeDocument/2006/relationships/image" Target="../media/image141.wmf"/><Relationship Id="rId5" Type="http://schemas.openxmlformats.org/officeDocument/2006/relationships/oleObject" Target="../embeddings/oleObject61.bin"/><Relationship Id="rId4" Type="http://schemas.openxmlformats.org/officeDocument/2006/relationships/image" Target="../media/image140.wmf"/></Relationships>
</file>

<file path=ppt/slides/_rels/slide157.xml.rels><?xml version="1.0" encoding="UTF-8" standalone="yes"?>
<Relationships xmlns="http://schemas.openxmlformats.org/package/2006/relationships"><Relationship Id="rId2" Type="http://schemas.openxmlformats.org/officeDocument/2006/relationships/image" Target="../media/image142.png"/><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image" Target="../media/image143.png"/><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3" Type="http://schemas.openxmlformats.org/officeDocument/2006/relationships/oleObject" Target="../embeddings/oleObject62.bin"/><Relationship Id="rId2" Type="http://schemas.openxmlformats.org/officeDocument/2006/relationships/slideLayout" Target="../slideLayouts/slideLayout2.xml"/><Relationship Id="rId1" Type="http://schemas.openxmlformats.org/officeDocument/2006/relationships/vmlDrawing" Target="../drawings/vmlDrawing40.vml"/><Relationship Id="rId4" Type="http://schemas.openxmlformats.org/officeDocument/2006/relationships/image" Target="../media/image144.emf"/></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63.bin"/><Relationship Id="rId2" Type="http://schemas.openxmlformats.org/officeDocument/2006/relationships/slideLayout" Target="../slideLayouts/slideLayout2.xml"/><Relationship Id="rId1" Type="http://schemas.openxmlformats.org/officeDocument/2006/relationships/vmlDrawing" Target="../drawings/vmlDrawing41.vml"/><Relationship Id="rId4" Type="http://schemas.openxmlformats.org/officeDocument/2006/relationships/image" Target="../media/image145.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2.xml"/><Relationship Id="rId4" Type="http://schemas.openxmlformats.org/officeDocument/2006/relationships/image" Target="../media/image15.wmf"/></Relationships>
</file>

<file path=ppt/slides/_rels/slide26.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27.xml.rels><?xml version="1.0" encoding="UTF-8" standalone="yes"?>
<Relationships xmlns="http://schemas.openxmlformats.org/package/2006/relationships"><Relationship Id="rId3" Type="http://schemas.openxmlformats.org/officeDocument/2006/relationships/image" Target="../media/image17.wmf"/><Relationship Id="rId7" Type="http://schemas.openxmlformats.org/officeDocument/2006/relationships/image" Target="../media/image21.wmf"/><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20.wmf"/><Relationship Id="rId5" Type="http://schemas.openxmlformats.org/officeDocument/2006/relationships/image" Target="../media/image19.wmf"/><Relationship Id="rId4" Type="http://schemas.openxmlformats.org/officeDocument/2006/relationships/image" Target="../media/image18.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22.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31.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slideLayout" Target="../slideLayouts/slideLayout2.xml"/><Relationship Id="rId5" Type="http://schemas.openxmlformats.org/officeDocument/2006/relationships/image" Target="../media/image27.wmf"/><Relationship Id="rId4" Type="http://schemas.openxmlformats.org/officeDocument/2006/relationships/image" Target="../media/image26.wmf"/></Relationships>
</file>

<file path=ppt/slides/_rels/slide32.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slideLayout" Target="../slideLayouts/slideLayout2.xml"/><Relationship Id="rId5" Type="http://schemas.openxmlformats.org/officeDocument/2006/relationships/image" Target="../media/image31.wmf"/><Relationship Id="rId4" Type="http://schemas.openxmlformats.org/officeDocument/2006/relationships/image" Target="../media/image3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slideLayout" Target="../slideLayouts/slideLayout2.xml"/><Relationship Id="rId1" Type="http://schemas.openxmlformats.org/officeDocument/2006/relationships/vmlDrawing" Target="../drawings/vmlDrawing5.vml"/><Relationship Id="rId5" Type="http://schemas.openxmlformats.org/officeDocument/2006/relationships/image" Target="../media/image41.wmf"/><Relationship Id="rId4" Type="http://schemas.openxmlformats.org/officeDocument/2006/relationships/oleObject" Target="../embeddings/oleObject8.bin"/></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3.emf"/></Relationships>
</file>

<file path=ppt/slides/_rels/slide54.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49.emf"/></Relationships>
</file>

<file path=ppt/slides/_rels/slide58.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5.emf"/><Relationship Id="rId5" Type="http://schemas.openxmlformats.org/officeDocument/2006/relationships/oleObject" Target="../embeddings/oleObject12.bin"/><Relationship Id="rId4" Type="http://schemas.openxmlformats.org/officeDocument/2006/relationships/image" Target="../media/image54.wmf"/></Relationships>
</file>

<file path=ppt/slides/_rels/slide62.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9.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10" Type="http://schemas.openxmlformats.org/officeDocument/2006/relationships/image" Target="../media/image10.wmf"/><Relationship Id="rId4" Type="http://schemas.openxmlformats.org/officeDocument/2006/relationships/image" Target="../media/image7.wmf"/><Relationship Id="rId9" Type="http://schemas.openxmlformats.org/officeDocument/2006/relationships/oleObject" Target="../embeddings/oleObject5.bin"/></Relationships>
</file>

<file path=ppt/slides/_rels/slide7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3.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14.bin"/><Relationship Id="rId5" Type="http://schemas.openxmlformats.org/officeDocument/2006/relationships/image" Target="../media/image62.png"/><Relationship Id="rId4" Type="http://schemas.openxmlformats.org/officeDocument/2006/relationships/oleObject" Target="../embeddings/oleObject13.bin"/></Relationships>
</file>

<file path=ppt/slides/_rels/slide74.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6.wmf"/><Relationship Id="rId1" Type="http://schemas.openxmlformats.org/officeDocument/2006/relationships/slideLayout" Target="../slideLayouts/slideLayout2.xml"/><Relationship Id="rId5" Type="http://schemas.openxmlformats.org/officeDocument/2006/relationships/image" Target="../media/image69.wmf"/><Relationship Id="rId4" Type="http://schemas.openxmlformats.org/officeDocument/2006/relationships/image" Target="../media/image68.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8.wmf"/><Relationship Id="rId2" Type="http://schemas.openxmlformats.org/officeDocument/2006/relationships/image" Target="../media/image72.wm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73.wmf"/><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74.wmf"/><Relationship Id="rId2" Type="http://schemas.openxmlformats.org/officeDocument/2006/relationships/image" Target="../media/image69.wmf"/><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76.wmf"/><Relationship Id="rId2" Type="http://schemas.openxmlformats.org/officeDocument/2006/relationships/image" Target="../media/image75.wmf"/><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78.wmf"/><Relationship Id="rId2" Type="http://schemas.openxmlformats.org/officeDocument/2006/relationships/image" Target="../media/image77.wmf"/><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5.wmf"/><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image" Target="../media/image80.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70.wmf"/><Relationship Id="rId1" Type="http://schemas.openxmlformats.org/officeDocument/2006/relationships/slideLayout" Target="../slideLayouts/slideLayout2.xml"/><Relationship Id="rId4" Type="http://schemas.openxmlformats.org/officeDocument/2006/relationships/image" Target="../media/image81.png"/></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83.wmf"/><Relationship Id="rId5" Type="http://schemas.openxmlformats.org/officeDocument/2006/relationships/oleObject" Target="../embeddings/oleObject16.bin"/><Relationship Id="rId4" Type="http://schemas.openxmlformats.org/officeDocument/2006/relationships/image" Target="../media/image82.wmf"/></Relationships>
</file>

<file path=ppt/slides/_rels/slide9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image" Target="../media/image85.wmf"/><Relationship Id="rId5" Type="http://schemas.openxmlformats.org/officeDocument/2006/relationships/oleObject" Target="../embeddings/oleObject18.bin"/><Relationship Id="rId4" Type="http://schemas.openxmlformats.org/officeDocument/2006/relationships/image" Target="../media/image84.wmf"/></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86.wmf"/></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87.png"/></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5" y="3789040"/>
            <a:ext cx="3862737" cy="2696892"/>
          </a:xfrm>
          <a:prstGeom prst="rect">
            <a:avLst/>
          </a:prstGeom>
        </p:spPr>
      </p:pic>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1189368"/>
            <a:ext cx="5324281" cy="3103728"/>
          </a:xfrm>
          <a:prstGeom prst="rect">
            <a:avLst/>
          </a:prstGeom>
        </p:spPr>
      </p:pic>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072" y="285816"/>
            <a:ext cx="3757111" cy="2214387"/>
          </a:xfrm>
          <a:prstGeom prst="rect">
            <a:avLst/>
          </a:prstGeom>
        </p:spPr>
      </p:pic>
      <p:pic>
        <p:nvPicPr>
          <p:cNvPr id="8" name="Immagin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9944" y="2924945"/>
            <a:ext cx="3045431" cy="3791036"/>
          </a:xfrm>
          <a:prstGeom prst="rect">
            <a:avLst/>
          </a:prstGeom>
        </p:spPr>
      </p:pic>
      <p:sp>
        <p:nvSpPr>
          <p:cNvPr id="4" name="CasellaDiTesto 3"/>
          <p:cNvSpPr txBox="1"/>
          <p:nvPr/>
        </p:nvSpPr>
        <p:spPr>
          <a:xfrm>
            <a:off x="0" y="-27384"/>
            <a:ext cx="8532440" cy="646331"/>
          </a:xfrm>
          <a:prstGeom prst="rect">
            <a:avLst/>
          </a:prstGeom>
          <a:solidFill>
            <a:schemeClr val="bg1"/>
          </a:solidFill>
        </p:spPr>
        <p:txBody>
          <a:bodyPr wrap="square" rtlCol="0">
            <a:spAutoFit/>
          </a:bodyPr>
          <a:lstStyle/>
          <a:p>
            <a:r>
              <a:rPr lang="it-IT" sz="3600" b="1" dirty="0" err="1" smtClean="0">
                <a:solidFill>
                  <a:srgbClr val="FF0000"/>
                </a:solidFill>
              </a:rPr>
              <a:t>Lecture</a:t>
            </a:r>
            <a:r>
              <a:rPr lang="it-IT" sz="3600" b="1" dirty="0" smtClean="0">
                <a:solidFill>
                  <a:srgbClr val="FF0000"/>
                </a:solidFill>
              </a:rPr>
              <a:t> 3-4: </a:t>
            </a:r>
            <a:r>
              <a:rPr lang="it-IT" sz="3600" b="1" dirty="0" err="1" smtClean="0">
                <a:solidFill>
                  <a:srgbClr val="FF0000"/>
                </a:solidFill>
              </a:rPr>
              <a:t>Classification</a:t>
            </a:r>
            <a:r>
              <a:rPr lang="it-IT" sz="3600" b="1" dirty="0" smtClean="0">
                <a:solidFill>
                  <a:srgbClr val="FF0000"/>
                </a:solidFill>
              </a:rPr>
              <a:t> &amp; Clustering</a:t>
            </a:r>
            <a:endParaRPr lang="it-IT" sz="3600" b="1" dirty="0">
              <a:solidFill>
                <a:srgbClr val="FF0000"/>
              </a:solidFill>
            </a:endParaRPr>
          </a:p>
        </p:txBody>
      </p:sp>
    </p:spTree>
    <p:extLst>
      <p:ext uri="{BB962C8B-B14F-4D97-AF65-F5344CB8AC3E}">
        <p14:creationId xmlns:p14="http://schemas.microsoft.com/office/powerpoint/2010/main" val="39157701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2146" name="Rectangle 2"/>
          <p:cNvSpPr>
            <a:spLocks noGrp="1" noChangeArrowheads="1"/>
          </p:cNvSpPr>
          <p:nvPr>
            <p:ph type="title"/>
          </p:nvPr>
        </p:nvSpPr>
        <p:spPr>
          <a:xfrm>
            <a:off x="381000" y="152400"/>
            <a:ext cx="8280400" cy="552450"/>
          </a:xfrm>
        </p:spPr>
        <p:txBody>
          <a:bodyPr/>
          <a:lstStyle/>
          <a:p>
            <a:r>
              <a:rPr lang="en-US" sz="2800"/>
              <a:t>Types of Clusters: Well-Separated</a:t>
            </a:r>
          </a:p>
        </p:txBody>
      </p:sp>
      <p:sp>
        <p:nvSpPr>
          <p:cNvPr id="1542147" name="Rectangle 3"/>
          <p:cNvSpPr>
            <a:spLocks noGrp="1" noChangeArrowheads="1"/>
          </p:cNvSpPr>
          <p:nvPr>
            <p:ph type="body" idx="1"/>
          </p:nvPr>
        </p:nvSpPr>
        <p:spPr>
          <a:xfrm>
            <a:off x="639763" y="1143000"/>
            <a:ext cx="8001000" cy="5106988"/>
          </a:xfrm>
        </p:spPr>
        <p:txBody>
          <a:bodyPr/>
          <a:lstStyle/>
          <a:p>
            <a:pPr marL="342900" indent="-342900">
              <a:lnSpc>
                <a:spcPct val="90000"/>
              </a:lnSpc>
              <a:spcBef>
                <a:spcPct val="20000"/>
              </a:spcBef>
            </a:pPr>
            <a:r>
              <a:rPr lang="en-US"/>
              <a:t>Well-Separated Clusters: </a:t>
            </a:r>
          </a:p>
          <a:p>
            <a:pPr marL="742950" lvl="1" indent="-285750">
              <a:lnSpc>
                <a:spcPct val="90000"/>
              </a:lnSpc>
              <a:spcBef>
                <a:spcPct val="20000"/>
              </a:spcBef>
            </a:pPr>
            <a:r>
              <a:rPr lang="en-US" sz="2000"/>
              <a:t>A cluster is a set of points such that any point in a cluster is closer (or more similar) to every other point in the cluster than to any point not in the cluster. </a:t>
            </a:r>
          </a:p>
          <a:p>
            <a:pPr marL="342900" indent="-342900">
              <a:lnSpc>
                <a:spcPct val="90000"/>
              </a:lnSpc>
              <a:spcBef>
                <a:spcPct val="20000"/>
              </a:spcBef>
            </a:pPr>
            <a:endParaRPr lang="en-US" sz="2400"/>
          </a:p>
        </p:txBody>
      </p:sp>
      <p:sp>
        <p:nvSpPr>
          <p:cNvPr id="1542148" name="Oval 4"/>
          <p:cNvSpPr>
            <a:spLocks noChangeAspect="1" noChangeArrowheads="1"/>
          </p:cNvSpPr>
          <p:nvPr/>
        </p:nvSpPr>
        <p:spPr bwMode="auto">
          <a:xfrm>
            <a:off x="1447800" y="4570413"/>
            <a:ext cx="1143000" cy="1143000"/>
          </a:xfrm>
          <a:prstGeom prst="ellipse">
            <a:avLst/>
          </a:prstGeom>
          <a:solidFill>
            <a:srgbClr val="00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2149" name="Oval 5"/>
          <p:cNvSpPr>
            <a:spLocks noChangeAspect="1" noChangeArrowheads="1"/>
          </p:cNvSpPr>
          <p:nvPr/>
        </p:nvSpPr>
        <p:spPr bwMode="auto">
          <a:xfrm>
            <a:off x="6018213" y="4570413"/>
            <a:ext cx="1143000" cy="1143000"/>
          </a:xfrm>
          <a:prstGeom prst="ellipse">
            <a:avLst/>
          </a:prstGeom>
          <a:solidFill>
            <a:srgbClr val="00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2150" name="Oval 6"/>
          <p:cNvSpPr>
            <a:spLocks noChangeAspect="1" noChangeArrowheads="1"/>
          </p:cNvSpPr>
          <p:nvPr/>
        </p:nvSpPr>
        <p:spPr bwMode="auto">
          <a:xfrm>
            <a:off x="3506788" y="2971800"/>
            <a:ext cx="1143000" cy="1143000"/>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2151" name="Text Box 7"/>
          <p:cNvSpPr txBox="1">
            <a:spLocks noChangeArrowheads="1"/>
          </p:cNvSpPr>
          <p:nvPr/>
        </p:nvSpPr>
        <p:spPr bwMode="auto">
          <a:xfrm>
            <a:off x="2971800" y="57912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3 well-separated clusters</a:t>
            </a:r>
          </a:p>
        </p:txBody>
      </p:sp>
    </p:spTree>
    <p:extLst>
      <p:ext uri="{BB962C8B-B14F-4D97-AF65-F5344CB8AC3E}">
        <p14:creationId xmlns:p14="http://schemas.microsoft.com/office/powerpoint/2010/main" val="408335976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608" y="476672"/>
            <a:ext cx="8262067" cy="5562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811236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6916" name="Rectangle 4"/>
          <p:cNvSpPr>
            <a:spLocks noGrp="1" noChangeArrowheads="1"/>
          </p:cNvSpPr>
          <p:nvPr>
            <p:ph type="title"/>
          </p:nvPr>
        </p:nvSpPr>
        <p:spPr>
          <a:xfrm>
            <a:off x="10384" y="11679"/>
            <a:ext cx="8229600" cy="681017"/>
          </a:xfrm>
        </p:spPr>
        <p:txBody>
          <a:bodyPr>
            <a:normAutofit fontScale="90000"/>
          </a:bodyPr>
          <a:lstStyle/>
          <a:p>
            <a:pPr algn="l"/>
            <a:r>
              <a:rPr lang="en-US" b="1" dirty="0">
                <a:solidFill>
                  <a:srgbClr val="FF0000"/>
                </a:solidFill>
              </a:rPr>
              <a:t>Classification Techniques</a:t>
            </a:r>
          </a:p>
        </p:txBody>
      </p:sp>
      <p:sp>
        <p:nvSpPr>
          <p:cNvPr id="806917" name="Rectangle 5"/>
          <p:cNvSpPr>
            <a:spLocks noGrp="1" noChangeArrowheads="1"/>
          </p:cNvSpPr>
          <p:nvPr>
            <p:ph type="body" idx="1"/>
          </p:nvPr>
        </p:nvSpPr>
        <p:spPr/>
        <p:txBody>
          <a:bodyPr/>
          <a:lstStyle/>
          <a:p>
            <a:r>
              <a:rPr lang="en-US"/>
              <a:t>Decision Tree based Methods</a:t>
            </a:r>
          </a:p>
          <a:p>
            <a:r>
              <a:rPr lang="en-US"/>
              <a:t>Rule-based Methods</a:t>
            </a:r>
          </a:p>
          <a:p>
            <a:r>
              <a:rPr lang="en-US"/>
              <a:t>Memory based reasoning</a:t>
            </a:r>
          </a:p>
          <a:p>
            <a:r>
              <a:rPr lang="en-US"/>
              <a:t>Neural Networks</a:t>
            </a:r>
          </a:p>
          <a:p>
            <a:r>
              <a:rPr lang="en-US"/>
              <a:t>Naïve Bayes and Bayesian Belief Networks</a:t>
            </a:r>
          </a:p>
          <a:p>
            <a:r>
              <a:rPr lang="en-US"/>
              <a:t>Support Vector Machines</a:t>
            </a:r>
          </a:p>
        </p:txBody>
      </p:sp>
    </p:spTree>
    <p:extLst>
      <p:ext uri="{BB962C8B-B14F-4D97-AF65-F5344CB8AC3E}">
        <p14:creationId xmlns:p14="http://schemas.microsoft.com/office/powerpoint/2010/main" val="166648358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50703"/>
            <a:ext cx="8784976" cy="6370975"/>
          </a:xfrm>
          <a:prstGeom prst="rect">
            <a:avLst/>
          </a:prstGeom>
          <a:noFill/>
        </p:spPr>
        <p:txBody>
          <a:bodyPr wrap="square" rtlCol="0">
            <a:spAutoFit/>
          </a:bodyPr>
          <a:lstStyle/>
          <a:p>
            <a:r>
              <a:rPr lang="it-IT" sz="2400" b="1" dirty="0" err="1">
                <a:solidFill>
                  <a:srgbClr val="FF0000"/>
                </a:solidFill>
              </a:rPr>
              <a:t>Criteria</a:t>
            </a:r>
            <a:r>
              <a:rPr lang="it-IT" sz="2400" b="1" dirty="0">
                <a:solidFill>
                  <a:srgbClr val="FF0000"/>
                </a:solidFill>
              </a:rPr>
              <a:t> for </a:t>
            </a:r>
            <a:r>
              <a:rPr lang="it-IT" sz="2400" b="1" dirty="0" err="1">
                <a:solidFill>
                  <a:srgbClr val="FF0000"/>
                </a:solidFill>
              </a:rPr>
              <a:t>Classification</a:t>
            </a:r>
            <a:r>
              <a:rPr lang="it-IT" sz="2400" b="1" dirty="0">
                <a:solidFill>
                  <a:srgbClr val="FF0000"/>
                </a:solidFill>
              </a:rPr>
              <a:t> </a:t>
            </a:r>
            <a:r>
              <a:rPr lang="it-IT" sz="2400" b="1" dirty="0" err="1">
                <a:solidFill>
                  <a:srgbClr val="FF0000"/>
                </a:solidFill>
              </a:rPr>
              <a:t>Methods</a:t>
            </a:r>
            <a:endParaRPr lang="it-IT" sz="2400" b="1" dirty="0">
              <a:solidFill>
                <a:srgbClr val="FF0000"/>
              </a:solidFill>
            </a:endParaRPr>
          </a:p>
          <a:p>
            <a:endParaRPr lang="it-IT" sz="2400" dirty="0" smtClean="0"/>
          </a:p>
          <a:p>
            <a:r>
              <a:rPr lang="it-IT" sz="2400" b="1" dirty="0" err="1" smtClean="0"/>
              <a:t>Predictive</a:t>
            </a:r>
            <a:r>
              <a:rPr lang="it-IT" sz="2400" b="1" dirty="0" smtClean="0"/>
              <a:t> </a:t>
            </a:r>
            <a:r>
              <a:rPr lang="it-IT" sz="2400" b="1" dirty="0" err="1"/>
              <a:t>accuracy</a:t>
            </a:r>
            <a:endParaRPr lang="it-IT" sz="2400" b="1" dirty="0"/>
          </a:p>
          <a:p>
            <a:pPr marL="800100" lvl="1" indent="-342900">
              <a:buFont typeface="Arial" pitchFamily="34" charset="0"/>
              <a:buChar char="•"/>
            </a:pPr>
            <a:r>
              <a:rPr lang="it-IT" sz="2400" dirty="0" err="1" smtClean="0"/>
              <a:t>Speed</a:t>
            </a:r>
            <a:r>
              <a:rPr lang="it-IT" sz="2400" dirty="0" smtClean="0"/>
              <a:t> </a:t>
            </a:r>
            <a:r>
              <a:rPr lang="it-IT" sz="2400" dirty="0"/>
              <a:t>and </a:t>
            </a:r>
            <a:r>
              <a:rPr lang="it-IT" sz="2400" dirty="0" err="1"/>
              <a:t>scalability</a:t>
            </a:r>
            <a:endParaRPr lang="it-IT" sz="2400" dirty="0"/>
          </a:p>
          <a:p>
            <a:pPr marL="800100" lvl="1" indent="-342900">
              <a:buFont typeface="Arial" pitchFamily="34" charset="0"/>
              <a:buChar char="•"/>
            </a:pPr>
            <a:r>
              <a:rPr lang="en-US" sz="2400" dirty="0" smtClean="0"/>
              <a:t>time </a:t>
            </a:r>
            <a:r>
              <a:rPr lang="en-US" sz="2400" dirty="0"/>
              <a:t>to construct the model</a:t>
            </a:r>
          </a:p>
          <a:p>
            <a:pPr marL="800100" lvl="1" indent="-342900">
              <a:buFont typeface="Arial" pitchFamily="34" charset="0"/>
              <a:buChar char="•"/>
            </a:pPr>
            <a:r>
              <a:rPr lang="en-US" sz="2400" dirty="0" smtClean="0"/>
              <a:t>time </a:t>
            </a:r>
            <a:r>
              <a:rPr lang="en-US" sz="2400" dirty="0"/>
              <a:t>to use the model</a:t>
            </a:r>
          </a:p>
          <a:p>
            <a:pPr marL="800100" lvl="1" indent="-342900">
              <a:buFont typeface="Arial" pitchFamily="34" charset="0"/>
              <a:buChar char="•"/>
            </a:pPr>
            <a:r>
              <a:rPr lang="it-IT" sz="2400" dirty="0" err="1" smtClean="0"/>
              <a:t>efficiency</a:t>
            </a:r>
            <a:r>
              <a:rPr lang="it-IT" sz="2400" dirty="0" smtClean="0"/>
              <a:t> </a:t>
            </a:r>
            <a:r>
              <a:rPr lang="it-IT" sz="2400" dirty="0"/>
              <a:t>in disk-</a:t>
            </a:r>
            <a:r>
              <a:rPr lang="it-IT" sz="2400" dirty="0" err="1"/>
              <a:t>resident</a:t>
            </a:r>
            <a:r>
              <a:rPr lang="it-IT" sz="2400" dirty="0"/>
              <a:t> </a:t>
            </a:r>
            <a:r>
              <a:rPr lang="it-IT" sz="2400" dirty="0" err="1"/>
              <a:t>databases</a:t>
            </a:r>
            <a:endParaRPr lang="it-IT" sz="2400" dirty="0"/>
          </a:p>
          <a:p>
            <a:endParaRPr lang="it-IT" sz="2400" b="1" dirty="0" smtClean="0"/>
          </a:p>
          <a:p>
            <a:r>
              <a:rPr lang="it-IT" sz="2400" b="1" dirty="0" err="1" smtClean="0"/>
              <a:t>Robustness</a:t>
            </a:r>
            <a:endParaRPr lang="it-IT" sz="2400" b="1" dirty="0"/>
          </a:p>
          <a:p>
            <a:pPr marL="800100" lvl="1" indent="-342900">
              <a:buFont typeface="Arial" pitchFamily="34" charset="0"/>
              <a:buChar char="•"/>
            </a:pPr>
            <a:r>
              <a:rPr lang="it-IT" sz="2400" dirty="0" err="1" smtClean="0"/>
              <a:t>handling</a:t>
            </a:r>
            <a:r>
              <a:rPr lang="it-IT" sz="2400" dirty="0" smtClean="0"/>
              <a:t> </a:t>
            </a:r>
            <a:r>
              <a:rPr lang="it-IT" sz="2400" dirty="0" err="1"/>
              <a:t>noise</a:t>
            </a:r>
            <a:r>
              <a:rPr lang="it-IT" sz="2400" dirty="0"/>
              <a:t> and </a:t>
            </a:r>
            <a:r>
              <a:rPr lang="it-IT" sz="2400" dirty="0" err="1"/>
              <a:t>missing</a:t>
            </a:r>
            <a:r>
              <a:rPr lang="it-IT" sz="2400" dirty="0"/>
              <a:t> </a:t>
            </a:r>
            <a:r>
              <a:rPr lang="it-IT" sz="2400" dirty="0" err="1"/>
              <a:t>values</a:t>
            </a:r>
            <a:endParaRPr lang="it-IT" sz="2400" dirty="0"/>
          </a:p>
          <a:p>
            <a:endParaRPr lang="it-IT" sz="2400" b="1" dirty="0" smtClean="0"/>
          </a:p>
          <a:p>
            <a:r>
              <a:rPr lang="it-IT" sz="2400" b="1" dirty="0" err="1" smtClean="0"/>
              <a:t>Interpretability</a:t>
            </a:r>
            <a:endParaRPr lang="it-IT" sz="2400" b="1" dirty="0"/>
          </a:p>
          <a:p>
            <a:pPr marL="800100" lvl="1" indent="-342900">
              <a:buFont typeface="Arial" pitchFamily="34" charset="0"/>
              <a:buChar char="•"/>
            </a:pPr>
            <a:r>
              <a:rPr lang="en-US" sz="2400" dirty="0" smtClean="0"/>
              <a:t>understanding </a:t>
            </a:r>
            <a:r>
              <a:rPr lang="en-US" sz="2400" dirty="0"/>
              <a:t>and insight provided by the model</a:t>
            </a:r>
          </a:p>
          <a:p>
            <a:endParaRPr lang="it-IT" sz="2400" b="1" dirty="0" smtClean="0"/>
          </a:p>
          <a:p>
            <a:r>
              <a:rPr lang="it-IT" sz="2400" b="1" dirty="0" err="1" smtClean="0"/>
              <a:t>Goodness</a:t>
            </a:r>
            <a:r>
              <a:rPr lang="it-IT" sz="2400" b="1" dirty="0" smtClean="0"/>
              <a:t> </a:t>
            </a:r>
            <a:r>
              <a:rPr lang="it-IT" sz="2400" b="1" dirty="0"/>
              <a:t>of </a:t>
            </a:r>
            <a:r>
              <a:rPr lang="it-IT" sz="2400" b="1" dirty="0" err="1"/>
              <a:t>rules</a:t>
            </a:r>
            <a:endParaRPr lang="it-IT" sz="2400" b="1" dirty="0"/>
          </a:p>
          <a:p>
            <a:pPr marL="800100" lvl="1" indent="-342900">
              <a:buFont typeface="Arial" pitchFamily="34" charset="0"/>
              <a:buChar char="•"/>
            </a:pPr>
            <a:r>
              <a:rPr lang="it-IT" sz="2400" dirty="0" err="1" smtClean="0"/>
              <a:t>decision</a:t>
            </a:r>
            <a:r>
              <a:rPr lang="it-IT" sz="2400" dirty="0" smtClean="0"/>
              <a:t> </a:t>
            </a:r>
            <a:r>
              <a:rPr lang="it-IT" sz="2400" dirty="0" err="1"/>
              <a:t>tree</a:t>
            </a:r>
            <a:r>
              <a:rPr lang="it-IT" sz="2400" dirty="0"/>
              <a:t> </a:t>
            </a:r>
            <a:r>
              <a:rPr lang="it-IT" sz="2400" dirty="0" err="1"/>
              <a:t>size</a:t>
            </a:r>
            <a:endParaRPr lang="it-IT" sz="2400" dirty="0"/>
          </a:p>
          <a:p>
            <a:pPr marL="800100" lvl="1" indent="-342900">
              <a:buFont typeface="Arial" pitchFamily="34" charset="0"/>
              <a:buChar char="•"/>
            </a:pPr>
            <a:r>
              <a:rPr lang="it-IT" sz="2400" dirty="0" err="1" smtClean="0"/>
              <a:t>compactness</a:t>
            </a:r>
            <a:r>
              <a:rPr lang="it-IT" sz="2400" dirty="0" smtClean="0"/>
              <a:t> </a:t>
            </a:r>
            <a:r>
              <a:rPr lang="it-IT" sz="2400" dirty="0"/>
              <a:t>of </a:t>
            </a:r>
            <a:r>
              <a:rPr lang="it-IT" sz="2400" dirty="0" err="1"/>
              <a:t>classification</a:t>
            </a:r>
            <a:r>
              <a:rPr lang="it-IT" sz="2400" dirty="0"/>
              <a:t> </a:t>
            </a:r>
            <a:r>
              <a:rPr lang="it-IT" sz="2400" dirty="0" err="1"/>
              <a:t>rules</a:t>
            </a:r>
            <a:endParaRPr lang="it-IT" sz="2400" dirty="0"/>
          </a:p>
        </p:txBody>
      </p:sp>
    </p:spTree>
    <p:extLst>
      <p:ext uri="{BB962C8B-B14F-4D97-AF65-F5344CB8AC3E}">
        <p14:creationId xmlns:p14="http://schemas.microsoft.com/office/powerpoint/2010/main" val="114369824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496" y="-1"/>
            <a:ext cx="8856984" cy="4524315"/>
          </a:xfrm>
          <a:prstGeom prst="rect">
            <a:avLst/>
          </a:prstGeom>
          <a:noFill/>
        </p:spPr>
        <p:txBody>
          <a:bodyPr wrap="square" rtlCol="0">
            <a:spAutoFit/>
          </a:bodyPr>
          <a:lstStyle/>
          <a:p>
            <a:r>
              <a:rPr lang="en-US" sz="2400" b="1" dirty="0">
                <a:solidFill>
                  <a:srgbClr val="FF0000"/>
                </a:solidFill>
              </a:rPr>
              <a:t>Classification by Decision Tree Induction</a:t>
            </a:r>
          </a:p>
          <a:p>
            <a:endParaRPr lang="it-IT" sz="2400" dirty="0" smtClean="0"/>
          </a:p>
          <a:p>
            <a:r>
              <a:rPr lang="it-IT" sz="2400" b="1" dirty="0" err="1" smtClean="0"/>
              <a:t>Decision</a:t>
            </a:r>
            <a:r>
              <a:rPr lang="it-IT" sz="2400" b="1" dirty="0" smtClean="0"/>
              <a:t> </a:t>
            </a:r>
            <a:r>
              <a:rPr lang="it-IT" sz="2400" b="1" dirty="0" err="1"/>
              <a:t>tree</a:t>
            </a:r>
            <a:endParaRPr lang="it-IT" sz="2400" b="1" dirty="0"/>
          </a:p>
          <a:p>
            <a:pPr marL="742950" lvl="1" indent="-285750">
              <a:buFont typeface="Arial" pitchFamily="34" charset="0"/>
              <a:buChar char="•"/>
            </a:pPr>
            <a:r>
              <a:rPr lang="it-IT" sz="2400" dirty="0" smtClean="0"/>
              <a:t>A </a:t>
            </a:r>
            <a:r>
              <a:rPr lang="it-IT" sz="2400" dirty="0"/>
              <a:t>flow-chart-</a:t>
            </a:r>
            <a:r>
              <a:rPr lang="it-IT" sz="2400" dirty="0" err="1"/>
              <a:t>like</a:t>
            </a:r>
            <a:r>
              <a:rPr lang="it-IT" sz="2400" dirty="0"/>
              <a:t> </a:t>
            </a:r>
            <a:r>
              <a:rPr lang="it-IT" sz="2400" dirty="0" err="1"/>
              <a:t>tree</a:t>
            </a:r>
            <a:r>
              <a:rPr lang="it-IT" sz="2400" dirty="0"/>
              <a:t> </a:t>
            </a:r>
            <a:r>
              <a:rPr lang="it-IT" sz="2400" dirty="0" err="1"/>
              <a:t>structure</a:t>
            </a:r>
            <a:endParaRPr lang="it-IT" sz="2400" dirty="0"/>
          </a:p>
          <a:p>
            <a:pPr marL="742950" lvl="1" indent="-285750">
              <a:buFont typeface="Arial" pitchFamily="34" charset="0"/>
              <a:buChar char="•"/>
            </a:pPr>
            <a:r>
              <a:rPr lang="en-US" sz="2400" dirty="0" smtClean="0"/>
              <a:t>Internal </a:t>
            </a:r>
            <a:r>
              <a:rPr lang="en-US" sz="2400" dirty="0"/>
              <a:t>node denotes a test on a single attribute</a:t>
            </a:r>
          </a:p>
          <a:p>
            <a:pPr marL="742950" lvl="1" indent="-285750">
              <a:buFont typeface="Arial" pitchFamily="34" charset="0"/>
              <a:buChar char="•"/>
            </a:pPr>
            <a:r>
              <a:rPr lang="en-US" sz="2400" dirty="0" smtClean="0"/>
              <a:t>Branch </a:t>
            </a:r>
            <a:r>
              <a:rPr lang="en-US" sz="2400" dirty="0"/>
              <a:t>represents an outcome of the test</a:t>
            </a:r>
          </a:p>
          <a:p>
            <a:pPr marL="742950" lvl="1" indent="-285750">
              <a:buFont typeface="Arial" pitchFamily="34" charset="0"/>
              <a:buChar char="•"/>
            </a:pPr>
            <a:r>
              <a:rPr lang="en-US" sz="2400" dirty="0" smtClean="0"/>
              <a:t>Leaf </a:t>
            </a:r>
            <a:r>
              <a:rPr lang="en-US" sz="2400" dirty="0"/>
              <a:t>nodes represent class labels or class distribution</a:t>
            </a:r>
          </a:p>
          <a:p>
            <a:endParaRPr lang="en-US" sz="2400" b="1" dirty="0" smtClean="0"/>
          </a:p>
          <a:p>
            <a:r>
              <a:rPr lang="en-US" sz="2400" b="1" dirty="0" smtClean="0"/>
              <a:t>Use </a:t>
            </a:r>
            <a:r>
              <a:rPr lang="en-US" sz="2400" b="1" dirty="0"/>
              <a:t>of decision tree:</a:t>
            </a:r>
            <a:r>
              <a:rPr lang="en-US" sz="2400" dirty="0"/>
              <a:t> Classifying an unknown sample</a:t>
            </a:r>
          </a:p>
          <a:p>
            <a:r>
              <a:rPr lang="en-US" sz="2400" dirty="0"/>
              <a:t>Test the attribute values of the sample against the decision tree</a:t>
            </a:r>
          </a:p>
          <a:p>
            <a:endParaRPr lang="en-US" sz="2400" dirty="0" smtClean="0"/>
          </a:p>
          <a:p>
            <a:endParaRPr lang="it-IT" sz="2400" dirty="0"/>
          </a:p>
        </p:txBody>
      </p:sp>
    </p:spTree>
    <p:extLst>
      <p:ext uri="{BB962C8B-B14F-4D97-AF65-F5344CB8AC3E}">
        <p14:creationId xmlns:p14="http://schemas.microsoft.com/office/powerpoint/2010/main" val="192894874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16632"/>
            <a:ext cx="9144000" cy="6370975"/>
          </a:xfrm>
          <a:prstGeom prst="rect">
            <a:avLst/>
          </a:prstGeom>
          <a:noFill/>
        </p:spPr>
        <p:txBody>
          <a:bodyPr wrap="square" rtlCol="0">
            <a:spAutoFit/>
          </a:bodyPr>
          <a:lstStyle/>
          <a:p>
            <a:r>
              <a:rPr lang="en-US" sz="2400" dirty="0"/>
              <a:t>Generally a decision tree is first constructed in a top-down manner by </a:t>
            </a:r>
            <a:r>
              <a:rPr lang="en-US" sz="2400" dirty="0" smtClean="0"/>
              <a:t>recursively splitting </a:t>
            </a:r>
            <a:r>
              <a:rPr lang="en-US" sz="2400" dirty="0"/>
              <a:t>the training set using conditions on the attributes. </a:t>
            </a:r>
            <a:endParaRPr lang="en-US" sz="2400" b="1" dirty="0" smtClean="0"/>
          </a:p>
          <a:p>
            <a:r>
              <a:rPr lang="en-US" sz="2400" dirty="0"/>
              <a:t>How these conditions are found is one of the key issues of decision tree induction. </a:t>
            </a:r>
            <a:endParaRPr lang="en-US" sz="2400" dirty="0" smtClean="0"/>
          </a:p>
          <a:p>
            <a:endParaRPr lang="en-US" sz="2400" b="1" dirty="0"/>
          </a:p>
          <a:p>
            <a:r>
              <a:rPr lang="en-US" sz="2400" b="1" dirty="0" smtClean="0"/>
              <a:t>Decision </a:t>
            </a:r>
            <a:r>
              <a:rPr lang="en-US" sz="2400" b="1" dirty="0"/>
              <a:t>tree generation consists of two phases</a:t>
            </a:r>
          </a:p>
          <a:p>
            <a:pPr lvl="1"/>
            <a:r>
              <a:rPr lang="it-IT" sz="2400" b="1" dirty="0" err="1"/>
              <a:t>Tree</a:t>
            </a:r>
            <a:r>
              <a:rPr lang="it-IT" sz="2400" b="1" dirty="0"/>
              <a:t> </a:t>
            </a:r>
            <a:r>
              <a:rPr lang="it-IT" sz="2400" b="1" dirty="0" err="1"/>
              <a:t>construction</a:t>
            </a:r>
            <a:endParaRPr lang="it-IT" sz="2400" b="1" dirty="0"/>
          </a:p>
          <a:p>
            <a:pPr marL="1257300" lvl="2" indent="-342900">
              <a:buFont typeface="Arial" pitchFamily="34" charset="0"/>
              <a:buChar char="•"/>
            </a:pPr>
            <a:r>
              <a:rPr lang="en-US" sz="2400" dirty="0"/>
              <a:t>At start, all the training samples are at the root</a:t>
            </a:r>
          </a:p>
          <a:p>
            <a:pPr marL="1257300" lvl="2" indent="-342900">
              <a:buFont typeface="Arial" pitchFamily="34" charset="0"/>
              <a:buChar char="•"/>
            </a:pPr>
            <a:r>
              <a:rPr lang="en-US" sz="2400" dirty="0"/>
              <a:t>Partition samples recursively based on selected </a:t>
            </a:r>
            <a:r>
              <a:rPr lang="en-US" sz="2400" dirty="0" smtClean="0"/>
              <a:t>attributes</a:t>
            </a:r>
            <a:endParaRPr lang="it-IT" sz="2400" b="1" dirty="0" smtClean="0"/>
          </a:p>
          <a:p>
            <a:endParaRPr lang="en-US" sz="2400" dirty="0" smtClean="0"/>
          </a:p>
          <a:p>
            <a:r>
              <a:rPr lang="en-US" sz="2400" dirty="0" smtClean="0"/>
              <a:t>After </a:t>
            </a:r>
            <a:r>
              <a:rPr lang="en-US" sz="2400" dirty="0"/>
              <a:t>the tree construction it usually is the case that at the leaf level the granularity is too fine, i.e. many leaves represent some kind of exceptional data. </a:t>
            </a:r>
          </a:p>
          <a:p>
            <a:endParaRPr lang="it-IT" sz="2400" b="1" dirty="0" smtClean="0"/>
          </a:p>
          <a:p>
            <a:pPr lvl="1"/>
            <a:r>
              <a:rPr lang="it-IT" sz="2400" b="1" dirty="0" err="1" smtClean="0"/>
              <a:t>Tree</a:t>
            </a:r>
            <a:r>
              <a:rPr lang="it-IT" sz="2400" b="1" dirty="0" smtClean="0"/>
              <a:t> </a:t>
            </a:r>
            <a:r>
              <a:rPr lang="it-IT" sz="2400" b="1" dirty="0" err="1"/>
              <a:t>pruning</a:t>
            </a:r>
            <a:endParaRPr lang="it-IT" sz="2400" b="1" dirty="0"/>
          </a:p>
          <a:p>
            <a:pPr marL="1257300" lvl="2" indent="-342900">
              <a:buFont typeface="Arial" pitchFamily="34" charset="0"/>
              <a:buChar char="•"/>
            </a:pPr>
            <a:r>
              <a:rPr lang="en-US" sz="2400" dirty="0"/>
              <a:t>Identify and remove branches that reflect noise or outliers</a:t>
            </a:r>
          </a:p>
          <a:p>
            <a:r>
              <a:rPr lang="en-US" sz="2400" dirty="0" smtClean="0"/>
              <a:t>Thus </a:t>
            </a:r>
            <a:r>
              <a:rPr lang="en-US" sz="2400" dirty="0"/>
              <a:t>in a second phase such leaves </a:t>
            </a:r>
            <a:r>
              <a:rPr lang="en-US" sz="2400" dirty="0" smtClean="0"/>
              <a:t>are </a:t>
            </a:r>
            <a:r>
              <a:rPr lang="it-IT" sz="2400" dirty="0" err="1" smtClean="0"/>
              <a:t>identified</a:t>
            </a:r>
            <a:r>
              <a:rPr lang="it-IT" sz="2400" dirty="0" smtClean="0"/>
              <a:t> </a:t>
            </a:r>
            <a:r>
              <a:rPr lang="it-IT" sz="2400" dirty="0"/>
              <a:t>and </a:t>
            </a:r>
            <a:r>
              <a:rPr lang="it-IT" sz="2400" dirty="0" err="1"/>
              <a:t>eliminated</a:t>
            </a:r>
            <a:r>
              <a:rPr lang="it-IT" sz="2400" dirty="0" smtClean="0"/>
              <a:t>.</a:t>
            </a:r>
            <a:endParaRPr lang="it-IT" sz="2400" dirty="0"/>
          </a:p>
        </p:txBody>
      </p:sp>
    </p:spTree>
    <p:extLst>
      <p:ext uri="{BB962C8B-B14F-4D97-AF65-F5344CB8AC3E}">
        <p14:creationId xmlns:p14="http://schemas.microsoft.com/office/powerpoint/2010/main" val="3990729488"/>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3"/>
          <p:cNvGraphicFramePr>
            <a:graphicFrameLocks noGrp="1" noChangeAspect="1"/>
          </p:cNvGraphicFramePr>
          <p:nvPr>
            <p:ph idx="1"/>
            <p:extLst>
              <p:ext uri="{D42A27DB-BD31-4B8C-83A1-F6EECF244321}">
                <p14:modId xmlns:p14="http://schemas.microsoft.com/office/powerpoint/2010/main" val="2915774626"/>
              </p:ext>
            </p:extLst>
          </p:nvPr>
        </p:nvGraphicFramePr>
        <p:xfrm>
          <a:off x="611560" y="1462272"/>
          <a:ext cx="6744048" cy="5026849"/>
        </p:xfrm>
        <a:graphic>
          <a:graphicData uri="http://schemas.openxmlformats.org/presentationml/2006/ole">
            <mc:AlternateContent xmlns:mc="http://schemas.openxmlformats.org/markup-compatibility/2006">
              <mc:Choice xmlns:v="urn:schemas-microsoft-com:vml" Requires="v">
                <p:oleObj spid="_x0000_s22569" name="Visio" r:id="rId3" imgW="8424875" imgH="6279741" progId="Visio.Drawing.6">
                  <p:embed/>
                </p:oleObj>
              </mc:Choice>
              <mc:Fallback>
                <p:oleObj name="Visio" r:id="rId3" imgW="8424875" imgH="6279741"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560" y="1462272"/>
                        <a:ext cx="6744048" cy="5026849"/>
                      </a:xfrm>
                      <a:prstGeom prst="rect">
                        <a:avLst/>
                      </a:prstGeom>
                      <a:noFill/>
                      <a:ln>
                        <a:noFill/>
                      </a:ln>
                      <a:effectLst/>
                      <a:extLst/>
                    </p:spPr>
                  </p:pic>
                </p:oleObj>
              </mc:Fallback>
            </mc:AlternateContent>
          </a:graphicData>
        </a:graphic>
      </p:graphicFrame>
      <p:sp>
        <p:nvSpPr>
          <p:cNvPr id="6" name="Line 4"/>
          <p:cNvSpPr>
            <a:spLocks noChangeShapeType="1"/>
          </p:cNvSpPr>
          <p:nvPr/>
        </p:nvSpPr>
        <p:spPr bwMode="auto">
          <a:xfrm flipH="1" flipV="1">
            <a:off x="6626102" y="5051351"/>
            <a:ext cx="0" cy="430894"/>
          </a:xfrm>
          <a:prstGeom prst="line">
            <a:avLst/>
          </a:prstGeom>
          <a:noFill/>
          <a:ln w="635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7" name="Text Box 5"/>
          <p:cNvSpPr txBox="1">
            <a:spLocks noChangeArrowheads="1"/>
          </p:cNvSpPr>
          <p:nvPr/>
        </p:nvSpPr>
        <p:spPr bwMode="auto">
          <a:xfrm>
            <a:off x="6156176" y="5504368"/>
            <a:ext cx="114567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dirty="0"/>
              <a:t>Decision Tree</a:t>
            </a:r>
          </a:p>
        </p:txBody>
      </p:sp>
      <p:sp>
        <p:nvSpPr>
          <p:cNvPr id="9" name="CasellaDiTesto 8"/>
          <p:cNvSpPr txBox="1"/>
          <p:nvPr/>
        </p:nvSpPr>
        <p:spPr>
          <a:xfrm>
            <a:off x="179512" y="260648"/>
            <a:ext cx="8352928" cy="1200329"/>
          </a:xfrm>
          <a:prstGeom prst="rect">
            <a:avLst/>
          </a:prstGeom>
          <a:noFill/>
        </p:spPr>
        <p:txBody>
          <a:bodyPr wrap="square" rtlCol="0">
            <a:spAutoFit/>
          </a:bodyPr>
          <a:lstStyle/>
          <a:p>
            <a:r>
              <a:rPr lang="en-US" sz="2400" dirty="0" smtClean="0"/>
              <a:t>attribute </a:t>
            </a:r>
            <a:r>
              <a:rPr lang="en-US" sz="2400" dirty="0"/>
              <a:t>values of an unknown sample are tested against the conditions in the tree nodes, and the class is derived from the class of the leaf node at which the sample arrives</a:t>
            </a:r>
            <a:r>
              <a:rPr lang="en-US" sz="2400" dirty="0" smtClean="0"/>
              <a:t>.</a:t>
            </a:r>
            <a:endParaRPr lang="it-IT" sz="2400" dirty="0"/>
          </a:p>
        </p:txBody>
      </p:sp>
    </p:spTree>
    <p:extLst>
      <p:ext uri="{BB962C8B-B14F-4D97-AF65-F5344CB8AC3E}">
        <p14:creationId xmlns:p14="http://schemas.microsoft.com/office/powerpoint/2010/main" val="994126479"/>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 y="836712"/>
            <a:ext cx="898810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691139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p:cNvSpPr txBox="1"/>
          <p:nvPr/>
        </p:nvSpPr>
        <p:spPr>
          <a:xfrm>
            <a:off x="107504" y="111869"/>
            <a:ext cx="9036496" cy="6740307"/>
          </a:xfrm>
          <a:prstGeom prst="rect">
            <a:avLst/>
          </a:prstGeom>
          <a:noFill/>
        </p:spPr>
        <p:txBody>
          <a:bodyPr wrap="square" rtlCol="0">
            <a:spAutoFit/>
          </a:bodyPr>
          <a:lstStyle/>
          <a:p>
            <a:r>
              <a:rPr lang="en-US" sz="2400" b="1" dirty="0">
                <a:solidFill>
                  <a:srgbClr val="FF0000"/>
                </a:solidFill>
              </a:rPr>
              <a:t>Algorithm for Decision Tree Construction</a:t>
            </a:r>
          </a:p>
          <a:p>
            <a:endParaRPr lang="en-US" sz="2400" b="1" dirty="0">
              <a:solidFill>
                <a:srgbClr val="FF0000"/>
              </a:solidFill>
            </a:endParaRPr>
          </a:p>
          <a:p>
            <a:r>
              <a:rPr lang="en-US" sz="2400" b="1" dirty="0" smtClean="0">
                <a:solidFill>
                  <a:srgbClr val="FF0000"/>
                </a:solidFill>
              </a:rPr>
              <a:t>Basic </a:t>
            </a:r>
            <a:r>
              <a:rPr lang="en-US" sz="2400" b="1" dirty="0">
                <a:solidFill>
                  <a:srgbClr val="FF0000"/>
                </a:solidFill>
              </a:rPr>
              <a:t>algorithm for categorical attributes (greedy)</a:t>
            </a:r>
          </a:p>
          <a:p>
            <a:r>
              <a:rPr lang="en-US" sz="2400" dirty="0" smtClean="0"/>
              <a:t>The tree </a:t>
            </a:r>
            <a:r>
              <a:rPr lang="en-US" sz="2400" dirty="0"/>
              <a:t>is constructed in a top-down recursive divide-and-conquer manner</a:t>
            </a:r>
          </a:p>
          <a:p>
            <a:pPr marL="342900" indent="-342900">
              <a:buFont typeface="Arial" pitchFamily="34" charset="0"/>
              <a:buChar char="•"/>
            </a:pPr>
            <a:r>
              <a:rPr lang="en-US" sz="2400" dirty="0" smtClean="0"/>
              <a:t>At </a:t>
            </a:r>
            <a:r>
              <a:rPr lang="en-US" sz="2400" dirty="0"/>
              <a:t>start, all the training samples are at the root</a:t>
            </a:r>
          </a:p>
          <a:p>
            <a:pPr marL="342900" indent="-342900">
              <a:buFont typeface="Arial" pitchFamily="34" charset="0"/>
              <a:buChar char="•"/>
            </a:pPr>
            <a:r>
              <a:rPr lang="en-US" sz="2400" dirty="0" smtClean="0"/>
              <a:t>Examples </a:t>
            </a:r>
            <a:r>
              <a:rPr lang="en-US" sz="2400" dirty="0"/>
              <a:t>are partitioned recursively based on test attributes</a:t>
            </a:r>
          </a:p>
          <a:p>
            <a:pPr marL="342900" indent="-342900">
              <a:buFont typeface="Arial" pitchFamily="34" charset="0"/>
              <a:buChar char="•"/>
            </a:pPr>
            <a:r>
              <a:rPr lang="en-US" sz="2400" dirty="0" smtClean="0"/>
              <a:t>Test </a:t>
            </a:r>
            <a:r>
              <a:rPr lang="en-US" sz="2400" dirty="0"/>
              <a:t>attributes are selected on the basis of a heuristic or </a:t>
            </a:r>
            <a:r>
              <a:rPr lang="en-US" sz="2400" dirty="0" smtClean="0"/>
              <a:t>statistical </a:t>
            </a:r>
            <a:r>
              <a:rPr lang="it-IT" sz="2400" dirty="0" err="1" smtClean="0"/>
              <a:t>measure</a:t>
            </a:r>
            <a:r>
              <a:rPr lang="it-IT" sz="2400" dirty="0" smtClean="0"/>
              <a:t> </a:t>
            </a:r>
            <a:r>
              <a:rPr lang="it-IT" sz="2400" dirty="0"/>
              <a:t>(e.g., information gain</a:t>
            </a:r>
            <a:r>
              <a:rPr lang="it-IT" sz="2400" dirty="0" smtClean="0"/>
              <a:t>)</a:t>
            </a:r>
          </a:p>
          <a:p>
            <a:pPr marL="342900" indent="-342900">
              <a:buFont typeface="Arial" pitchFamily="34" charset="0"/>
              <a:buChar char="•"/>
            </a:pPr>
            <a:endParaRPr lang="it-IT" sz="2400" dirty="0"/>
          </a:p>
          <a:p>
            <a:r>
              <a:rPr lang="it-IT" sz="2400" b="1" dirty="0" err="1" smtClean="0"/>
              <a:t>Conditions</a:t>
            </a:r>
            <a:r>
              <a:rPr lang="it-IT" sz="2400" b="1" dirty="0" smtClean="0"/>
              <a:t> </a:t>
            </a:r>
            <a:r>
              <a:rPr lang="it-IT" sz="2400" b="1" dirty="0"/>
              <a:t>for </a:t>
            </a:r>
            <a:r>
              <a:rPr lang="it-IT" sz="2400" b="1" dirty="0" err="1"/>
              <a:t>stopping</a:t>
            </a:r>
            <a:r>
              <a:rPr lang="it-IT" sz="2400" b="1" dirty="0"/>
              <a:t> </a:t>
            </a:r>
            <a:r>
              <a:rPr lang="it-IT" sz="2400" b="1" dirty="0" err="1"/>
              <a:t>partitioning</a:t>
            </a:r>
            <a:endParaRPr lang="it-IT" sz="2400" b="1" dirty="0"/>
          </a:p>
          <a:p>
            <a:pPr marL="342900" indent="-342900">
              <a:buFont typeface="Arial" pitchFamily="34" charset="0"/>
              <a:buChar char="•"/>
            </a:pPr>
            <a:r>
              <a:rPr lang="en-US" sz="2400" dirty="0" smtClean="0"/>
              <a:t>All </a:t>
            </a:r>
            <a:r>
              <a:rPr lang="en-US" sz="2400" dirty="0"/>
              <a:t>samples for a given node belong to the same class</a:t>
            </a:r>
          </a:p>
          <a:p>
            <a:pPr marL="342900" indent="-342900">
              <a:buFont typeface="Arial" pitchFamily="34" charset="0"/>
              <a:buChar char="•"/>
            </a:pPr>
            <a:r>
              <a:rPr lang="en-US" sz="2400" dirty="0" smtClean="0"/>
              <a:t>There </a:t>
            </a:r>
            <a:r>
              <a:rPr lang="en-US" sz="2400" dirty="0"/>
              <a:t>are no remaining attributes for further partitioning – majority </a:t>
            </a:r>
            <a:r>
              <a:rPr lang="en-US" sz="2400" dirty="0" smtClean="0"/>
              <a:t>voting is </a:t>
            </a:r>
            <a:r>
              <a:rPr lang="en-US" sz="2400" dirty="0"/>
              <a:t>employed for classifying the leaf</a:t>
            </a:r>
          </a:p>
          <a:p>
            <a:pPr marL="342900" indent="-342900">
              <a:buFont typeface="Arial" pitchFamily="34" charset="0"/>
              <a:buChar char="•"/>
            </a:pPr>
            <a:r>
              <a:rPr lang="en-US" sz="2400" dirty="0" smtClean="0"/>
              <a:t>There </a:t>
            </a:r>
            <a:r>
              <a:rPr lang="en-US" sz="2400" dirty="0"/>
              <a:t>are no samples left</a:t>
            </a:r>
          </a:p>
          <a:p>
            <a:pPr marL="342900" indent="-342900">
              <a:buFont typeface="Arial" pitchFamily="34" charset="0"/>
              <a:buChar char="•"/>
            </a:pPr>
            <a:endParaRPr lang="it-IT" sz="2400" dirty="0"/>
          </a:p>
          <a:p>
            <a:r>
              <a:rPr lang="it-IT" sz="2400" b="1" dirty="0" err="1" smtClean="0"/>
              <a:t>Attribute</a:t>
            </a:r>
            <a:r>
              <a:rPr lang="it-IT" sz="2400" b="1" dirty="0" smtClean="0"/>
              <a:t> </a:t>
            </a:r>
            <a:r>
              <a:rPr lang="it-IT" sz="2400" b="1" dirty="0" err="1"/>
              <a:t>Selection</a:t>
            </a:r>
            <a:r>
              <a:rPr lang="it-IT" sz="2400" b="1" dirty="0"/>
              <a:t> </a:t>
            </a:r>
            <a:r>
              <a:rPr lang="it-IT" sz="2400" b="1" dirty="0" err="1"/>
              <a:t>Measure</a:t>
            </a:r>
            <a:endParaRPr lang="it-IT" sz="2400" b="1" dirty="0"/>
          </a:p>
          <a:p>
            <a:r>
              <a:rPr lang="it-IT" sz="2400" dirty="0" smtClean="0"/>
              <a:t>Information Gain</a:t>
            </a:r>
            <a:endParaRPr lang="it-IT" sz="2400" dirty="0"/>
          </a:p>
        </p:txBody>
      </p:sp>
    </p:spTree>
    <p:extLst>
      <p:ext uri="{BB962C8B-B14F-4D97-AF65-F5344CB8AC3E}">
        <p14:creationId xmlns:p14="http://schemas.microsoft.com/office/powerpoint/2010/main" val="294021699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8050" name="Rectangle 2"/>
          <p:cNvSpPr>
            <a:spLocks noGrp="1" noChangeArrowheads="1"/>
          </p:cNvSpPr>
          <p:nvPr>
            <p:ph type="title"/>
          </p:nvPr>
        </p:nvSpPr>
        <p:spPr/>
        <p:txBody>
          <a:bodyPr/>
          <a:lstStyle/>
          <a:p>
            <a:r>
              <a:rPr lang="en-US"/>
              <a:t>Decision Tree Induction</a:t>
            </a:r>
          </a:p>
        </p:txBody>
      </p:sp>
      <p:sp>
        <p:nvSpPr>
          <p:cNvPr id="898051" name="Rectangle 3"/>
          <p:cNvSpPr>
            <a:spLocks noGrp="1" noChangeArrowheads="1"/>
          </p:cNvSpPr>
          <p:nvPr>
            <p:ph type="body" idx="1"/>
          </p:nvPr>
        </p:nvSpPr>
        <p:spPr/>
        <p:txBody>
          <a:bodyPr/>
          <a:lstStyle/>
          <a:p>
            <a:r>
              <a:rPr lang="en-US"/>
              <a:t>Many Algorithms:</a:t>
            </a:r>
          </a:p>
          <a:p>
            <a:pPr lvl="1"/>
            <a:r>
              <a:rPr lang="en-US"/>
              <a:t>Hunt’s Algorithm (one of the earliest)</a:t>
            </a:r>
          </a:p>
          <a:p>
            <a:pPr lvl="1"/>
            <a:r>
              <a:rPr lang="en-US"/>
              <a:t>CART</a:t>
            </a:r>
          </a:p>
          <a:p>
            <a:pPr lvl="1"/>
            <a:r>
              <a:rPr lang="en-US"/>
              <a:t>ID3, C4.5</a:t>
            </a:r>
          </a:p>
          <a:p>
            <a:pPr lvl="1"/>
            <a:r>
              <a:rPr lang="en-US"/>
              <a:t>SLIQ,SPRINT</a:t>
            </a:r>
          </a:p>
        </p:txBody>
      </p:sp>
    </p:spTree>
    <p:extLst>
      <p:ext uri="{BB962C8B-B14F-4D97-AF65-F5344CB8AC3E}">
        <p14:creationId xmlns:p14="http://schemas.microsoft.com/office/powerpoint/2010/main" val="71909750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7266" name="Rectangle 2"/>
          <p:cNvSpPr>
            <a:spLocks noGrp="1" noChangeArrowheads="1"/>
          </p:cNvSpPr>
          <p:nvPr>
            <p:ph type="title"/>
          </p:nvPr>
        </p:nvSpPr>
        <p:spPr/>
        <p:txBody>
          <a:bodyPr/>
          <a:lstStyle/>
          <a:p>
            <a:r>
              <a:rPr lang="en-US"/>
              <a:t>Tree Induction</a:t>
            </a:r>
          </a:p>
        </p:txBody>
      </p:sp>
      <p:sp>
        <p:nvSpPr>
          <p:cNvPr id="907267" name="Rectangle 3"/>
          <p:cNvSpPr>
            <a:spLocks noGrp="1" noChangeArrowheads="1"/>
          </p:cNvSpPr>
          <p:nvPr>
            <p:ph type="body" idx="1"/>
          </p:nvPr>
        </p:nvSpPr>
        <p:spPr/>
        <p:txBody>
          <a:bodyPr>
            <a:normAutofit lnSpcReduction="10000"/>
          </a:bodyPr>
          <a:lstStyle/>
          <a:p>
            <a:r>
              <a:rPr lang="en-US"/>
              <a:t>Greedy strategy.</a:t>
            </a:r>
          </a:p>
          <a:p>
            <a:pPr lvl="1"/>
            <a:r>
              <a:rPr lang="en-US"/>
              <a:t>Split the records based on an attribute test that optimizes certain criterion.</a:t>
            </a:r>
          </a:p>
          <a:p>
            <a:endParaRPr lang="en-US"/>
          </a:p>
          <a:p>
            <a:r>
              <a:rPr lang="en-US"/>
              <a:t>Issues</a:t>
            </a:r>
          </a:p>
          <a:p>
            <a:pPr lvl="1"/>
            <a:r>
              <a:rPr lang="en-US"/>
              <a:t>Determine how to split the records</a:t>
            </a:r>
          </a:p>
          <a:p>
            <a:pPr lvl="2"/>
            <a:r>
              <a:rPr lang="en-US">
                <a:solidFill>
                  <a:srgbClr val="FF0000"/>
                </a:solidFill>
              </a:rPr>
              <a:t>How to specify the attribute test condition?</a:t>
            </a:r>
          </a:p>
          <a:p>
            <a:pPr lvl="2"/>
            <a:r>
              <a:rPr lang="en-US"/>
              <a:t>How to determine the best split?</a:t>
            </a:r>
          </a:p>
          <a:p>
            <a:pPr lvl="1"/>
            <a:r>
              <a:rPr lang="en-US"/>
              <a:t>Determine when to stop splitting</a:t>
            </a:r>
          </a:p>
          <a:p>
            <a:pPr lvl="1"/>
            <a:endParaRPr lang="en-US"/>
          </a:p>
        </p:txBody>
      </p:sp>
    </p:spTree>
    <p:extLst>
      <p:ext uri="{BB962C8B-B14F-4D97-AF65-F5344CB8AC3E}">
        <p14:creationId xmlns:p14="http://schemas.microsoft.com/office/powerpoint/2010/main" val="11344404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3170" name="Rectangle 2"/>
          <p:cNvSpPr>
            <a:spLocks noGrp="1" noChangeArrowheads="1"/>
          </p:cNvSpPr>
          <p:nvPr>
            <p:ph type="title"/>
          </p:nvPr>
        </p:nvSpPr>
        <p:spPr>
          <a:xfrm>
            <a:off x="381000" y="152400"/>
            <a:ext cx="8280400" cy="552450"/>
          </a:xfrm>
        </p:spPr>
        <p:txBody>
          <a:bodyPr/>
          <a:lstStyle/>
          <a:p>
            <a:r>
              <a:rPr lang="en-US" sz="2800"/>
              <a:t>Types of Clusters: Center-Based</a:t>
            </a:r>
          </a:p>
        </p:txBody>
      </p:sp>
      <p:sp>
        <p:nvSpPr>
          <p:cNvPr id="1543171" name="Rectangle 3"/>
          <p:cNvSpPr>
            <a:spLocks noGrp="1" noChangeArrowheads="1"/>
          </p:cNvSpPr>
          <p:nvPr>
            <p:ph type="body" idx="1"/>
          </p:nvPr>
        </p:nvSpPr>
        <p:spPr>
          <a:xfrm>
            <a:off x="639763" y="1143000"/>
            <a:ext cx="8001000" cy="5106988"/>
          </a:xfrm>
        </p:spPr>
        <p:txBody>
          <a:bodyPr/>
          <a:lstStyle/>
          <a:p>
            <a:pPr marL="342900" indent="-342900">
              <a:lnSpc>
                <a:spcPct val="90000"/>
              </a:lnSpc>
              <a:spcBef>
                <a:spcPct val="20000"/>
              </a:spcBef>
            </a:pPr>
            <a:r>
              <a:rPr lang="en-US"/>
              <a:t>Center-based</a:t>
            </a:r>
          </a:p>
          <a:p>
            <a:pPr marL="742950" lvl="1" indent="-285750">
              <a:lnSpc>
                <a:spcPct val="90000"/>
              </a:lnSpc>
              <a:spcBef>
                <a:spcPct val="20000"/>
              </a:spcBef>
            </a:pPr>
            <a:r>
              <a:rPr lang="en-US" sz="2000"/>
              <a:t> A cluster is a set of objects such that an object in a cluster is closer (more similar) to the “center” of a cluster, than to the center of any other cluster  </a:t>
            </a:r>
          </a:p>
          <a:p>
            <a:pPr marL="742950" lvl="1" indent="-285750">
              <a:lnSpc>
                <a:spcPct val="90000"/>
              </a:lnSpc>
              <a:spcBef>
                <a:spcPct val="20000"/>
              </a:spcBef>
            </a:pPr>
            <a:r>
              <a:rPr lang="en-US" sz="2000"/>
              <a:t>The center of a cluster is often a </a:t>
            </a:r>
            <a:r>
              <a:rPr lang="en-US" sz="2000">
                <a:solidFill>
                  <a:srgbClr val="FF0000"/>
                </a:solidFill>
              </a:rPr>
              <a:t>centroid</a:t>
            </a:r>
            <a:r>
              <a:rPr lang="en-US" sz="2000"/>
              <a:t>, the average of all the points in the cluster, or a </a:t>
            </a:r>
            <a:r>
              <a:rPr lang="en-US" sz="2000">
                <a:solidFill>
                  <a:srgbClr val="FF0000"/>
                </a:solidFill>
              </a:rPr>
              <a:t>medoid</a:t>
            </a:r>
            <a:r>
              <a:rPr lang="en-US" sz="2000"/>
              <a:t>, the most “representative” point of a cluster </a:t>
            </a:r>
          </a:p>
          <a:p>
            <a:pPr marL="342900" indent="-342900">
              <a:lnSpc>
                <a:spcPct val="90000"/>
              </a:lnSpc>
              <a:spcBef>
                <a:spcPct val="20000"/>
              </a:spcBef>
            </a:pPr>
            <a:endParaRPr lang="en-US"/>
          </a:p>
        </p:txBody>
      </p:sp>
      <p:sp>
        <p:nvSpPr>
          <p:cNvPr id="1543172" name="Oval 4"/>
          <p:cNvSpPr>
            <a:spLocks noChangeAspect="1" noChangeArrowheads="1"/>
          </p:cNvSpPr>
          <p:nvPr/>
        </p:nvSpPr>
        <p:spPr bwMode="auto">
          <a:xfrm>
            <a:off x="1143000" y="4191000"/>
            <a:ext cx="1371600" cy="1371600"/>
          </a:xfrm>
          <a:prstGeom prst="ellipse">
            <a:avLst/>
          </a:prstGeom>
          <a:solidFill>
            <a:srgbClr val="FF00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3173" name="Oval 5"/>
          <p:cNvSpPr>
            <a:spLocks noChangeAspect="1" noChangeArrowheads="1"/>
          </p:cNvSpPr>
          <p:nvPr/>
        </p:nvSpPr>
        <p:spPr bwMode="auto">
          <a:xfrm>
            <a:off x="2514600" y="4191000"/>
            <a:ext cx="1371600" cy="1371600"/>
          </a:xfrm>
          <a:prstGeom prst="ellipse">
            <a:avLst/>
          </a:prstGeom>
          <a:solidFill>
            <a:srgbClr val="3366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3174" name="Oval 6"/>
          <p:cNvSpPr>
            <a:spLocks noChangeAspect="1" noChangeArrowheads="1"/>
          </p:cNvSpPr>
          <p:nvPr/>
        </p:nvSpPr>
        <p:spPr bwMode="auto">
          <a:xfrm>
            <a:off x="5322888" y="4329113"/>
            <a:ext cx="1166812" cy="1100137"/>
          </a:xfrm>
          <a:prstGeom prst="ellipse">
            <a:avLst/>
          </a:prstGeom>
          <a:solidFill>
            <a:srgbClr val="00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3175" name="Oval 7"/>
          <p:cNvSpPr>
            <a:spLocks noChangeAspect="1" noChangeArrowheads="1"/>
          </p:cNvSpPr>
          <p:nvPr/>
        </p:nvSpPr>
        <p:spPr bwMode="auto">
          <a:xfrm>
            <a:off x="6694488" y="4329113"/>
            <a:ext cx="1166812" cy="1100137"/>
          </a:xfrm>
          <a:prstGeom prst="ellipse">
            <a:avLst/>
          </a:prstGeom>
          <a:solidFill>
            <a:srgbClr val="FF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3176" name="Text Box 8"/>
          <p:cNvSpPr txBox="1">
            <a:spLocks noChangeArrowheads="1"/>
          </p:cNvSpPr>
          <p:nvPr/>
        </p:nvSpPr>
        <p:spPr bwMode="auto">
          <a:xfrm>
            <a:off x="2971800" y="57912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4 center-based clusters</a:t>
            </a:r>
          </a:p>
        </p:txBody>
      </p:sp>
    </p:spTree>
    <p:extLst>
      <p:ext uri="{BB962C8B-B14F-4D97-AF65-F5344CB8AC3E}">
        <p14:creationId xmlns:p14="http://schemas.microsoft.com/office/powerpoint/2010/main" val="1816311408"/>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146" name="Rectangle 2"/>
          <p:cNvSpPr>
            <a:spLocks noGrp="1" noChangeArrowheads="1"/>
          </p:cNvSpPr>
          <p:nvPr>
            <p:ph type="title"/>
          </p:nvPr>
        </p:nvSpPr>
        <p:spPr/>
        <p:txBody>
          <a:bodyPr/>
          <a:lstStyle/>
          <a:p>
            <a:r>
              <a:rPr lang="en-US"/>
              <a:t>How to Specify Test Condition?</a:t>
            </a:r>
          </a:p>
        </p:txBody>
      </p:sp>
      <p:sp>
        <p:nvSpPr>
          <p:cNvPr id="902147" name="Rectangle 3"/>
          <p:cNvSpPr>
            <a:spLocks noGrp="1" noChangeArrowheads="1"/>
          </p:cNvSpPr>
          <p:nvPr>
            <p:ph type="body" idx="1"/>
          </p:nvPr>
        </p:nvSpPr>
        <p:spPr/>
        <p:txBody>
          <a:bodyPr/>
          <a:lstStyle/>
          <a:p>
            <a:r>
              <a:rPr lang="en-US"/>
              <a:t>Depends on attribute types</a:t>
            </a:r>
          </a:p>
          <a:p>
            <a:pPr lvl="1"/>
            <a:r>
              <a:rPr lang="en-US"/>
              <a:t>Nominal</a:t>
            </a:r>
          </a:p>
          <a:p>
            <a:pPr lvl="1"/>
            <a:r>
              <a:rPr lang="en-US"/>
              <a:t>Ordinal</a:t>
            </a:r>
          </a:p>
          <a:p>
            <a:pPr lvl="1"/>
            <a:r>
              <a:rPr lang="en-US"/>
              <a:t>Continuous</a:t>
            </a:r>
          </a:p>
          <a:p>
            <a:pPr lvl="1"/>
            <a:endParaRPr lang="en-US"/>
          </a:p>
          <a:p>
            <a:r>
              <a:rPr lang="en-US"/>
              <a:t>Depends on number of ways to split</a:t>
            </a:r>
          </a:p>
          <a:p>
            <a:pPr lvl="1"/>
            <a:r>
              <a:rPr lang="en-US"/>
              <a:t>2-way split</a:t>
            </a:r>
          </a:p>
          <a:p>
            <a:pPr lvl="1"/>
            <a:r>
              <a:rPr lang="en-US"/>
              <a:t>Multi-way split</a:t>
            </a:r>
          </a:p>
        </p:txBody>
      </p:sp>
    </p:spTree>
    <p:extLst>
      <p:ext uri="{BB962C8B-B14F-4D97-AF65-F5344CB8AC3E}">
        <p14:creationId xmlns:p14="http://schemas.microsoft.com/office/powerpoint/2010/main" val="2975501335"/>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3058" name="Rectangle 2"/>
          <p:cNvSpPr>
            <a:spLocks noGrp="1" noChangeArrowheads="1"/>
          </p:cNvSpPr>
          <p:nvPr>
            <p:ph type="title"/>
          </p:nvPr>
        </p:nvSpPr>
        <p:spPr>
          <a:xfrm>
            <a:off x="381000" y="152400"/>
            <a:ext cx="8610600" cy="533400"/>
          </a:xfrm>
        </p:spPr>
        <p:txBody>
          <a:bodyPr>
            <a:normAutofit fontScale="90000"/>
          </a:bodyPr>
          <a:lstStyle/>
          <a:p>
            <a:r>
              <a:rPr lang="en-US"/>
              <a:t>Splitting Based on Nominal Attributes</a:t>
            </a:r>
          </a:p>
        </p:txBody>
      </p:sp>
      <p:sp>
        <p:nvSpPr>
          <p:cNvPr id="813059" name="Rectangle 3"/>
          <p:cNvSpPr>
            <a:spLocks noGrp="1" noChangeArrowheads="1"/>
          </p:cNvSpPr>
          <p:nvPr>
            <p:ph type="body" idx="1"/>
          </p:nvPr>
        </p:nvSpPr>
        <p:spPr>
          <a:xfrm>
            <a:off x="457200" y="1219200"/>
            <a:ext cx="8382000" cy="3733800"/>
          </a:xfrm>
        </p:spPr>
        <p:txBody>
          <a:bodyPr>
            <a:normAutofit lnSpcReduction="10000"/>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marL="342900" indent="-342900"/>
            <a:endParaRPr lang="en-US"/>
          </a:p>
          <a:p>
            <a:pPr marL="342900" indent="-342900"/>
            <a:r>
              <a:rPr lang="en-US">
                <a:solidFill>
                  <a:srgbClr val="FF0000"/>
                </a:solidFill>
              </a:rPr>
              <a:t>Binary split:</a:t>
            </a:r>
            <a:r>
              <a:rPr lang="en-US"/>
              <a:t>  Divides values into two subsets. </a:t>
            </a:r>
            <a:br>
              <a:rPr lang="en-US"/>
            </a:br>
            <a:r>
              <a:rPr lang="en-US"/>
              <a:t>		      Need to find optimal partitioning.</a:t>
            </a:r>
            <a:endParaRPr lang="en-US" sz="3600"/>
          </a:p>
        </p:txBody>
      </p:sp>
      <p:grpSp>
        <p:nvGrpSpPr>
          <p:cNvPr id="813060" name="Group 4"/>
          <p:cNvGrpSpPr>
            <a:grpSpLocks/>
          </p:cNvGrpSpPr>
          <p:nvPr/>
        </p:nvGrpSpPr>
        <p:grpSpPr bwMode="auto">
          <a:xfrm>
            <a:off x="2895600" y="2133600"/>
            <a:ext cx="2546350" cy="946150"/>
            <a:chOff x="1824" y="1680"/>
            <a:chExt cx="1604" cy="596"/>
          </a:xfrm>
        </p:grpSpPr>
        <p:sp>
          <p:nvSpPr>
            <p:cNvPr id="813061" name="Oval 5"/>
            <p:cNvSpPr>
              <a:spLocks noChangeArrowheads="1"/>
            </p:cNvSpPr>
            <p:nvPr/>
          </p:nvSpPr>
          <p:spPr bwMode="auto">
            <a:xfrm>
              <a:off x="2352" y="1680"/>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CarType</a:t>
              </a:r>
              <a:endParaRPr lang="en-US" sz="2400" b="0">
                <a:latin typeface="Times New Roman" pitchFamily="18" charset="0"/>
              </a:endParaRPr>
            </a:p>
          </p:txBody>
        </p:sp>
        <p:sp>
          <p:nvSpPr>
            <p:cNvPr id="813062" name="Line 6"/>
            <p:cNvSpPr>
              <a:spLocks noChangeShapeType="1"/>
            </p:cNvSpPr>
            <p:nvPr/>
          </p:nvSpPr>
          <p:spPr bwMode="auto">
            <a:xfrm flipH="1">
              <a:off x="2064"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63" name="Line 7"/>
            <p:cNvSpPr>
              <a:spLocks noChangeShapeType="1"/>
            </p:cNvSpPr>
            <p:nvPr/>
          </p:nvSpPr>
          <p:spPr bwMode="auto">
            <a:xfrm>
              <a:off x="2640" y="1968"/>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64" name="Line 8"/>
            <p:cNvSpPr>
              <a:spLocks noChangeShapeType="1"/>
            </p:cNvSpPr>
            <p:nvPr/>
          </p:nvSpPr>
          <p:spPr bwMode="auto">
            <a:xfrm>
              <a:off x="2640" y="1968"/>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65" name="Text Box 9"/>
            <p:cNvSpPr txBox="1">
              <a:spLocks noChangeArrowheads="1"/>
            </p:cNvSpPr>
            <p:nvPr/>
          </p:nvSpPr>
          <p:spPr bwMode="auto">
            <a:xfrm>
              <a:off x="1824" y="1872"/>
              <a:ext cx="49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Family</a:t>
              </a:r>
            </a:p>
          </p:txBody>
        </p:sp>
        <p:sp>
          <p:nvSpPr>
            <p:cNvPr id="813066" name="Text Box 10"/>
            <p:cNvSpPr txBox="1">
              <a:spLocks noChangeArrowheads="1"/>
            </p:cNvSpPr>
            <p:nvPr/>
          </p:nvSpPr>
          <p:spPr bwMode="auto">
            <a:xfrm>
              <a:off x="2208" y="2064"/>
              <a:ext cx="486"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Sports</a:t>
              </a:r>
            </a:p>
          </p:txBody>
        </p:sp>
        <p:sp>
          <p:nvSpPr>
            <p:cNvPr id="813067" name="Text Box 11"/>
            <p:cNvSpPr txBox="1">
              <a:spLocks noChangeArrowheads="1"/>
            </p:cNvSpPr>
            <p:nvPr/>
          </p:nvSpPr>
          <p:spPr bwMode="auto">
            <a:xfrm>
              <a:off x="2928" y="1872"/>
              <a:ext cx="500"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Luxury</a:t>
              </a:r>
            </a:p>
          </p:txBody>
        </p:sp>
      </p:grpSp>
      <p:grpSp>
        <p:nvGrpSpPr>
          <p:cNvPr id="813068" name="Group 12"/>
          <p:cNvGrpSpPr>
            <a:grpSpLocks/>
          </p:cNvGrpSpPr>
          <p:nvPr/>
        </p:nvGrpSpPr>
        <p:grpSpPr bwMode="auto">
          <a:xfrm>
            <a:off x="5562600" y="4876800"/>
            <a:ext cx="2752725" cy="914400"/>
            <a:chOff x="3552" y="3216"/>
            <a:chExt cx="1734" cy="576"/>
          </a:xfrm>
        </p:grpSpPr>
        <p:sp>
          <p:nvSpPr>
            <p:cNvPr id="813069"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CarType</a:t>
              </a:r>
              <a:endParaRPr lang="en-US" sz="2400" b="0">
                <a:latin typeface="Times New Roman" pitchFamily="18" charset="0"/>
              </a:endParaRPr>
            </a:p>
          </p:txBody>
        </p:sp>
        <p:sp>
          <p:nvSpPr>
            <p:cNvPr id="813070"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71"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72" name="Text Box 16"/>
            <p:cNvSpPr txBox="1">
              <a:spLocks noChangeArrowheads="1"/>
            </p:cNvSpPr>
            <p:nvPr/>
          </p:nvSpPr>
          <p:spPr bwMode="auto">
            <a:xfrm>
              <a:off x="3552" y="3360"/>
              <a:ext cx="607"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{Family, </a:t>
              </a:r>
              <a:br>
                <a:rPr lang="en-US" sz="1600" b="0"/>
              </a:br>
              <a:r>
                <a:rPr lang="en-US" sz="1600" b="0"/>
                <a:t>Luxury}</a:t>
              </a:r>
            </a:p>
          </p:txBody>
        </p:sp>
        <p:sp>
          <p:nvSpPr>
            <p:cNvPr id="813073" name="Text Box 17"/>
            <p:cNvSpPr txBox="1">
              <a:spLocks noChangeArrowheads="1"/>
            </p:cNvSpPr>
            <p:nvPr/>
          </p:nvSpPr>
          <p:spPr bwMode="auto">
            <a:xfrm>
              <a:off x="4714" y="3456"/>
              <a:ext cx="572"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{Sports}</a:t>
              </a:r>
            </a:p>
          </p:txBody>
        </p:sp>
      </p:grpSp>
      <p:grpSp>
        <p:nvGrpSpPr>
          <p:cNvPr id="813074" name="Group 18"/>
          <p:cNvGrpSpPr>
            <a:grpSpLocks/>
          </p:cNvGrpSpPr>
          <p:nvPr/>
        </p:nvGrpSpPr>
        <p:grpSpPr bwMode="auto">
          <a:xfrm>
            <a:off x="685800" y="4876800"/>
            <a:ext cx="2905125" cy="914400"/>
            <a:chOff x="768" y="3216"/>
            <a:chExt cx="1830" cy="576"/>
          </a:xfrm>
        </p:grpSpPr>
        <p:sp>
          <p:nvSpPr>
            <p:cNvPr id="813075"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CarType</a:t>
              </a:r>
              <a:endParaRPr lang="en-US" sz="2400" b="0">
                <a:latin typeface="Times New Roman" pitchFamily="18" charset="0"/>
              </a:endParaRPr>
            </a:p>
          </p:txBody>
        </p:sp>
        <p:sp>
          <p:nvSpPr>
            <p:cNvPr id="813076"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77"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13078"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0"/>
                <a:t>{Sports, Luxury}</a:t>
              </a:r>
            </a:p>
          </p:txBody>
        </p:sp>
        <p:sp>
          <p:nvSpPr>
            <p:cNvPr id="813079" name="Text Box 23"/>
            <p:cNvSpPr txBox="1">
              <a:spLocks noChangeArrowheads="1"/>
            </p:cNvSpPr>
            <p:nvPr/>
          </p:nvSpPr>
          <p:spPr bwMode="auto">
            <a:xfrm>
              <a:off x="2020" y="3456"/>
              <a:ext cx="578"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{Family}</a:t>
              </a:r>
            </a:p>
          </p:txBody>
        </p:sp>
      </p:grpSp>
      <p:sp>
        <p:nvSpPr>
          <p:cNvPr id="813080" name="Text Box 24"/>
          <p:cNvSpPr txBox="1">
            <a:spLocks noChangeArrowheads="1"/>
          </p:cNvSpPr>
          <p:nvPr/>
        </p:nvSpPr>
        <p:spPr bwMode="auto">
          <a:xfrm>
            <a:off x="4191000" y="5105400"/>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0">
                <a:latin typeface="Times New Roman" pitchFamily="18" charset="0"/>
              </a:rPr>
              <a:t>OR</a:t>
            </a:r>
          </a:p>
        </p:txBody>
      </p:sp>
    </p:spTree>
    <p:extLst>
      <p:ext uri="{BB962C8B-B14F-4D97-AF65-F5344CB8AC3E}">
        <p14:creationId xmlns:p14="http://schemas.microsoft.com/office/powerpoint/2010/main" val="29669727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6638" name="Rectangle 30"/>
          <p:cNvSpPr>
            <a:spLocks noGrp="1" noChangeArrowheads="1"/>
          </p:cNvSpPr>
          <p:nvPr>
            <p:ph type="body" idx="1"/>
          </p:nvPr>
        </p:nvSpPr>
        <p:spPr>
          <a:xfrm>
            <a:off x="381000" y="1066800"/>
            <a:ext cx="8382000" cy="5257800"/>
          </a:xfrm>
          <a:noFill/>
          <a:ln/>
        </p:spPr>
        <p:txBody>
          <a:bodyPr>
            <a:normAutofit fontScale="92500" lnSpcReduction="10000"/>
          </a:bodyPr>
          <a:lstStyle/>
          <a:p>
            <a:pPr marL="342900" indent="-342900"/>
            <a:r>
              <a:rPr lang="en-US">
                <a:solidFill>
                  <a:srgbClr val="FF0000"/>
                </a:solidFill>
              </a:rPr>
              <a:t>Multi-way split:</a:t>
            </a:r>
            <a:r>
              <a:rPr lang="en-US"/>
              <a:t> Use as many partitions as distinct values. </a:t>
            </a:r>
          </a:p>
          <a:p>
            <a:pPr marL="342900" indent="-342900"/>
            <a:endParaRPr lang="en-US"/>
          </a:p>
          <a:p>
            <a:pPr marL="342900" indent="-342900"/>
            <a:endParaRPr lang="en-US"/>
          </a:p>
          <a:p>
            <a:pPr lvl="4"/>
            <a:endParaRPr lang="en-US" sz="1200">
              <a:solidFill>
                <a:srgbClr val="FF0000"/>
              </a:solidFill>
            </a:endParaRPr>
          </a:p>
          <a:p>
            <a:pPr marL="342900" indent="-342900"/>
            <a:r>
              <a:rPr lang="en-US">
                <a:solidFill>
                  <a:srgbClr val="FF0000"/>
                </a:solidFill>
              </a:rPr>
              <a:t>Binary split:</a:t>
            </a:r>
            <a:r>
              <a:rPr lang="en-US"/>
              <a:t>  Divides values into two subsets. </a:t>
            </a:r>
            <a:br>
              <a:rPr lang="en-US"/>
            </a:br>
            <a:r>
              <a:rPr lang="en-US"/>
              <a:t>		      Need to find optimal partitioning.</a:t>
            </a:r>
          </a:p>
          <a:p>
            <a:pPr marL="342900" indent="-342900"/>
            <a:endParaRPr lang="en-US"/>
          </a:p>
          <a:p>
            <a:pPr marL="342900" indent="-342900"/>
            <a:endParaRPr lang="en-US"/>
          </a:p>
          <a:p>
            <a:pPr marL="342900" indent="-342900"/>
            <a:endParaRPr lang="en-US"/>
          </a:p>
          <a:p>
            <a:pPr marL="342900" indent="-342900"/>
            <a:r>
              <a:rPr lang="en-US"/>
              <a:t>What about this split?</a:t>
            </a:r>
            <a:endParaRPr lang="en-US" sz="3600"/>
          </a:p>
        </p:txBody>
      </p:sp>
      <p:sp>
        <p:nvSpPr>
          <p:cNvPr id="836635" name="Rectangle 27"/>
          <p:cNvSpPr>
            <a:spLocks noGrp="1" noChangeArrowheads="1"/>
          </p:cNvSpPr>
          <p:nvPr>
            <p:ph type="title"/>
          </p:nvPr>
        </p:nvSpPr>
        <p:spPr/>
        <p:txBody>
          <a:bodyPr>
            <a:normAutofit fontScale="90000"/>
          </a:bodyPr>
          <a:lstStyle/>
          <a:p>
            <a:r>
              <a:rPr lang="en-US" dirty="0"/>
              <a:t>Splitting </a:t>
            </a:r>
            <a:r>
              <a:rPr lang="en-US" dirty="0" smtClean="0"/>
              <a:t>Based </a:t>
            </a:r>
            <a:r>
              <a:rPr lang="en-US" dirty="0"/>
              <a:t>on Ordinal Attributes</a:t>
            </a:r>
          </a:p>
        </p:txBody>
      </p:sp>
      <p:grpSp>
        <p:nvGrpSpPr>
          <p:cNvPr id="836634" name="Group 26"/>
          <p:cNvGrpSpPr>
            <a:grpSpLocks/>
          </p:cNvGrpSpPr>
          <p:nvPr/>
        </p:nvGrpSpPr>
        <p:grpSpPr bwMode="auto">
          <a:xfrm>
            <a:off x="2971800" y="2057400"/>
            <a:ext cx="2457450" cy="946150"/>
            <a:chOff x="1853" y="1248"/>
            <a:chExt cx="1548" cy="596"/>
          </a:xfrm>
        </p:grpSpPr>
        <p:sp>
          <p:nvSpPr>
            <p:cNvPr id="836613" name="Oval 5"/>
            <p:cNvSpPr>
              <a:spLocks noChangeArrowheads="1"/>
            </p:cNvSpPr>
            <p:nvPr/>
          </p:nvSpPr>
          <p:spPr bwMode="auto">
            <a:xfrm>
              <a:off x="2352" y="1248"/>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836614" name="Line 6"/>
            <p:cNvSpPr>
              <a:spLocks noChangeShapeType="1"/>
            </p:cNvSpPr>
            <p:nvPr/>
          </p:nvSpPr>
          <p:spPr bwMode="auto">
            <a:xfrm flipH="1">
              <a:off x="2064"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15" name="Line 7"/>
            <p:cNvSpPr>
              <a:spLocks noChangeShapeType="1"/>
            </p:cNvSpPr>
            <p:nvPr/>
          </p:nvSpPr>
          <p:spPr bwMode="auto">
            <a:xfrm>
              <a:off x="2640" y="1536"/>
              <a:ext cx="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16" name="Line 8"/>
            <p:cNvSpPr>
              <a:spLocks noChangeShapeType="1"/>
            </p:cNvSpPr>
            <p:nvPr/>
          </p:nvSpPr>
          <p:spPr bwMode="auto">
            <a:xfrm>
              <a:off x="2640" y="1536"/>
              <a:ext cx="576" cy="1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17" name="Text Box 9"/>
            <p:cNvSpPr txBox="1">
              <a:spLocks noChangeArrowheads="1"/>
            </p:cNvSpPr>
            <p:nvPr/>
          </p:nvSpPr>
          <p:spPr bwMode="auto">
            <a:xfrm>
              <a:off x="1853" y="1440"/>
              <a:ext cx="435"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Small</a:t>
              </a:r>
            </a:p>
          </p:txBody>
        </p:sp>
        <p:sp>
          <p:nvSpPr>
            <p:cNvPr id="836618" name="Text Box 10"/>
            <p:cNvSpPr txBox="1">
              <a:spLocks noChangeArrowheads="1"/>
            </p:cNvSpPr>
            <p:nvPr/>
          </p:nvSpPr>
          <p:spPr bwMode="auto">
            <a:xfrm>
              <a:off x="2167" y="1632"/>
              <a:ext cx="57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Medium</a:t>
              </a:r>
            </a:p>
          </p:txBody>
        </p:sp>
        <p:sp>
          <p:nvSpPr>
            <p:cNvPr id="836619" name="Text Box 11"/>
            <p:cNvSpPr txBox="1">
              <a:spLocks noChangeArrowheads="1"/>
            </p:cNvSpPr>
            <p:nvPr/>
          </p:nvSpPr>
          <p:spPr bwMode="auto">
            <a:xfrm>
              <a:off x="2958" y="1440"/>
              <a:ext cx="44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Large</a:t>
              </a:r>
            </a:p>
          </p:txBody>
        </p:sp>
      </p:grpSp>
      <p:grpSp>
        <p:nvGrpSpPr>
          <p:cNvPr id="836620" name="Group 12"/>
          <p:cNvGrpSpPr>
            <a:grpSpLocks/>
          </p:cNvGrpSpPr>
          <p:nvPr/>
        </p:nvGrpSpPr>
        <p:grpSpPr bwMode="auto">
          <a:xfrm>
            <a:off x="5562600" y="4267200"/>
            <a:ext cx="2774950" cy="914400"/>
            <a:chOff x="3513" y="3216"/>
            <a:chExt cx="1748" cy="576"/>
          </a:xfrm>
        </p:grpSpPr>
        <p:sp>
          <p:nvSpPr>
            <p:cNvPr id="836621" name="Oval 13"/>
            <p:cNvSpPr>
              <a:spLocks noChangeArrowheads="1"/>
            </p:cNvSpPr>
            <p:nvPr/>
          </p:nvSpPr>
          <p:spPr bwMode="auto">
            <a:xfrm>
              <a:off x="4186"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836622" name="Line 14"/>
            <p:cNvSpPr>
              <a:spLocks noChangeShapeType="1"/>
            </p:cNvSpPr>
            <p:nvPr/>
          </p:nvSpPr>
          <p:spPr bwMode="auto">
            <a:xfrm flipH="1">
              <a:off x="3946"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23" name="Line 15"/>
            <p:cNvSpPr>
              <a:spLocks noChangeShapeType="1"/>
            </p:cNvSpPr>
            <p:nvPr/>
          </p:nvSpPr>
          <p:spPr bwMode="auto">
            <a:xfrm>
              <a:off x="4474"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24" name="Text Box 16"/>
            <p:cNvSpPr txBox="1">
              <a:spLocks noChangeArrowheads="1"/>
            </p:cNvSpPr>
            <p:nvPr/>
          </p:nvSpPr>
          <p:spPr bwMode="auto">
            <a:xfrm>
              <a:off x="3513" y="3360"/>
              <a:ext cx="686"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{Medium, </a:t>
              </a:r>
              <a:br>
                <a:rPr lang="en-US" sz="1600" b="0"/>
              </a:br>
              <a:r>
                <a:rPr lang="en-US" sz="1600" b="0"/>
                <a:t>Large}</a:t>
              </a:r>
            </a:p>
          </p:txBody>
        </p:sp>
        <p:sp>
          <p:nvSpPr>
            <p:cNvPr id="836625" name="Text Box 17"/>
            <p:cNvSpPr txBox="1">
              <a:spLocks noChangeArrowheads="1"/>
            </p:cNvSpPr>
            <p:nvPr/>
          </p:nvSpPr>
          <p:spPr bwMode="auto">
            <a:xfrm>
              <a:off x="4740" y="3456"/>
              <a:ext cx="521"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{Small}</a:t>
              </a:r>
            </a:p>
          </p:txBody>
        </p:sp>
      </p:grpSp>
      <p:grpSp>
        <p:nvGrpSpPr>
          <p:cNvPr id="836626" name="Group 18"/>
          <p:cNvGrpSpPr>
            <a:grpSpLocks/>
          </p:cNvGrpSpPr>
          <p:nvPr/>
        </p:nvGrpSpPr>
        <p:grpSpPr bwMode="auto">
          <a:xfrm>
            <a:off x="762000" y="4267200"/>
            <a:ext cx="2997200" cy="914400"/>
            <a:chOff x="768" y="3216"/>
            <a:chExt cx="1794" cy="576"/>
          </a:xfrm>
        </p:grpSpPr>
        <p:sp>
          <p:nvSpPr>
            <p:cNvPr id="836627" name="Oval 19"/>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836628" name="Line 20"/>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29" name="Line 21"/>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30" name="Text Box 22"/>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0"/>
                <a:t>{Small, Medium}</a:t>
              </a:r>
            </a:p>
          </p:txBody>
        </p:sp>
        <p:sp>
          <p:nvSpPr>
            <p:cNvPr id="836631" name="Text Box 23"/>
            <p:cNvSpPr txBox="1">
              <a:spLocks noChangeArrowheads="1"/>
            </p:cNvSpPr>
            <p:nvPr/>
          </p:nvSpPr>
          <p:spPr bwMode="auto">
            <a:xfrm>
              <a:off x="2059" y="3456"/>
              <a:ext cx="503"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{Large}</a:t>
              </a:r>
            </a:p>
          </p:txBody>
        </p:sp>
      </p:grpSp>
      <p:sp>
        <p:nvSpPr>
          <p:cNvPr id="836632" name="Text Box 24"/>
          <p:cNvSpPr txBox="1">
            <a:spLocks noChangeArrowheads="1"/>
          </p:cNvSpPr>
          <p:nvPr/>
        </p:nvSpPr>
        <p:spPr bwMode="auto">
          <a:xfrm>
            <a:off x="4267200" y="4419600"/>
            <a:ext cx="60801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2400" b="0">
                <a:latin typeface="Times New Roman" pitchFamily="18" charset="0"/>
              </a:rPr>
              <a:t>OR</a:t>
            </a:r>
          </a:p>
        </p:txBody>
      </p:sp>
      <p:grpSp>
        <p:nvGrpSpPr>
          <p:cNvPr id="836639" name="Group 31"/>
          <p:cNvGrpSpPr>
            <a:grpSpLocks/>
          </p:cNvGrpSpPr>
          <p:nvPr/>
        </p:nvGrpSpPr>
        <p:grpSpPr bwMode="auto">
          <a:xfrm>
            <a:off x="4289425" y="5486400"/>
            <a:ext cx="3101975" cy="914400"/>
            <a:chOff x="768" y="3216"/>
            <a:chExt cx="1856" cy="576"/>
          </a:xfrm>
        </p:grpSpPr>
        <p:sp>
          <p:nvSpPr>
            <p:cNvPr id="836640" name="Oval 32"/>
            <p:cNvSpPr>
              <a:spLocks noChangeArrowheads="1"/>
            </p:cNvSpPr>
            <p:nvPr/>
          </p:nvSpPr>
          <p:spPr bwMode="auto">
            <a:xfrm>
              <a:off x="1494" y="3216"/>
              <a:ext cx="576" cy="288"/>
            </a:xfrm>
            <a:prstGeom prst="ellipse">
              <a:avLst/>
            </a:prstGeom>
            <a:solidFill>
              <a:srgbClr val="FFFF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b="0">
                  <a:latin typeface="Times New Roman" pitchFamily="18" charset="0"/>
                </a:rPr>
                <a:t>Size</a:t>
              </a:r>
              <a:endParaRPr lang="en-US" sz="2400" b="0">
                <a:latin typeface="Times New Roman" pitchFamily="18" charset="0"/>
              </a:endParaRPr>
            </a:p>
          </p:txBody>
        </p:sp>
        <p:sp>
          <p:nvSpPr>
            <p:cNvPr id="836641" name="Line 33"/>
            <p:cNvSpPr>
              <a:spLocks noChangeShapeType="1"/>
            </p:cNvSpPr>
            <p:nvPr/>
          </p:nvSpPr>
          <p:spPr bwMode="auto">
            <a:xfrm flipH="1">
              <a:off x="1254" y="3504"/>
              <a:ext cx="528" cy="24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42" name="Line 34"/>
            <p:cNvSpPr>
              <a:spLocks noChangeShapeType="1"/>
            </p:cNvSpPr>
            <p:nvPr/>
          </p:nvSpPr>
          <p:spPr bwMode="auto">
            <a:xfrm>
              <a:off x="1782" y="3504"/>
              <a:ext cx="480" cy="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36643" name="Text Box 35"/>
            <p:cNvSpPr txBox="1">
              <a:spLocks noChangeArrowheads="1"/>
            </p:cNvSpPr>
            <p:nvPr/>
          </p:nvSpPr>
          <p:spPr bwMode="auto">
            <a:xfrm>
              <a:off x="768" y="3360"/>
              <a:ext cx="594"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en-US" sz="1600" b="0"/>
                <a:t>{Small, Large}</a:t>
              </a:r>
            </a:p>
          </p:txBody>
        </p:sp>
        <p:sp>
          <p:nvSpPr>
            <p:cNvPr id="836644" name="Text Box 36"/>
            <p:cNvSpPr txBox="1">
              <a:spLocks noChangeArrowheads="1"/>
            </p:cNvSpPr>
            <p:nvPr/>
          </p:nvSpPr>
          <p:spPr bwMode="auto">
            <a:xfrm>
              <a:off x="2000" y="3456"/>
              <a:ext cx="624" cy="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a:r>
                <a:rPr lang="en-US" sz="1600" b="0"/>
                <a:t>{Medium}</a:t>
              </a:r>
            </a:p>
          </p:txBody>
        </p:sp>
      </p:grpSp>
    </p:spTree>
    <p:extLst>
      <p:ext uri="{BB962C8B-B14F-4D97-AF65-F5344CB8AC3E}">
        <p14:creationId xmlns:p14="http://schemas.microsoft.com/office/powerpoint/2010/main" val="683135578"/>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4084" name="Rectangle 4"/>
          <p:cNvSpPr>
            <a:spLocks noGrp="1" noChangeArrowheads="1"/>
          </p:cNvSpPr>
          <p:nvPr>
            <p:ph type="title"/>
          </p:nvPr>
        </p:nvSpPr>
        <p:spPr>
          <a:xfrm>
            <a:off x="381000" y="152400"/>
            <a:ext cx="8534400" cy="533400"/>
          </a:xfrm>
        </p:spPr>
        <p:txBody>
          <a:bodyPr>
            <a:normAutofit fontScale="90000"/>
          </a:bodyPr>
          <a:lstStyle/>
          <a:p>
            <a:r>
              <a:rPr lang="en-US"/>
              <a:t>Splitting Based on Continuous Attributes</a:t>
            </a:r>
          </a:p>
        </p:txBody>
      </p:sp>
      <p:sp>
        <p:nvSpPr>
          <p:cNvPr id="814085" name="Rectangle 5"/>
          <p:cNvSpPr>
            <a:spLocks noGrp="1" noChangeArrowheads="1"/>
          </p:cNvSpPr>
          <p:nvPr>
            <p:ph type="body" idx="1"/>
          </p:nvPr>
        </p:nvSpPr>
        <p:spPr/>
        <p:txBody>
          <a:bodyPr>
            <a:normAutofit lnSpcReduction="10000"/>
          </a:bodyPr>
          <a:lstStyle/>
          <a:p>
            <a:r>
              <a:rPr lang="en-US"/>
              <a:t>Different ways of handling</a:t>
            </a:r>
          </a:p>
          <a:p>
            <a:pPr lvl="1"/>
            <a:r>
              <a:rPr lang="en-US">
                <a:solidFill>
                  <a:srgbClr val="CC3300"/>
                </a:solidFill>
              </a:rPr>
              <a:t>Discretization</a:t>
            </a:r>
            <a:r>
              <a:rPr lang="en-US"/>
              <a:t> to form an ordinal categorical attribute</a:t>
            </a:r>
          </a:p>
          <a:p>
            <a:pPr lvl="2"/>
            <a:r>
              <a:rPr lang="en-US"/>
              <a:t> Static – discretize once at the beginning</a:t>
            </a:r>
          </a:p>
          <a:p>
            <a:pPr lvl="2"/>
            <a:r>
              <a:rPr lang="en-US"/>
              <a:t> Dynamic – ranges can be found by equal interval 		bucketing, equal frequency bucketing</a:t>
            </a:r>
            <a:br>
              <a:rPr lang="en-US"/>
            </a:br>
            <a:r>
              <a:rPr lang="en-US"/>
              <a:t>		(percentiles), or clustering.</a:t>
            </a:r>
          </a:p>
          <a:p>
            <a:pPr lvl="4"/>
            <a:endParaRPr lang="en-US">
              <a:solidFill>
                <a:srgbClr val="CC3300"/>
              </a:solidFill>
            </a:endParaRPr>
          </a:p>
          <a:p>
            <a:pPr lvl="1"/>
            <a:r>
              <a:rPr lang="en-US">
                <a:solidFill>
                  <a:srgbClr val="CC3300"/>
                </a:solidFill>
              </a:rPr>
              <a:t>Binary Decision</a:t>
            </a:r>
            <a:r>
              <a:rPr lang="en-US"/>
              <a:t>: (A &lt; v) or (A </a:t>
            </a:r>
            <a:r>
              <a:rPr lang="en-US">
                <a:sym typeface="Symbol" pitchFamily="18" charset="2"/>
              </a:rPr>
              <a:t> v)</a:t>
            </a:r>
            <a:endParaRPr lang="en-US"/>
          </a:p>
          <a:p>
            <a:pPr lvl="2"/>
            <a:r>
              <a:rPr lang="en-US"/>
              <a:t> consider all possible splits and finds the best cut</a:t>
            </a:r>
          </a:p>
          <a:p>
            <a:pPr lvl="2"/>
            <a:r>
              <a:rPr lang="en-US"/>
              <a:t> can be more compute intensive</a:t>
            </a:r>
          </a:p>
        </p:txBody>
      </p:sp>
    </p:spTree>
    <p:extLst>
      <p:ext uri="{BB962C8B-B14F-4D97-AF65-F5344CB8AC3E}">
        <p14:creationId xmlns:p14="http://schemas.microsoft.com/office/powerpoint/2010/main" val="3610877007"/>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3170" name="Rectangle 2"/>
          <p:cNvSpPr>
            <a:spLocks noGrp="1" noChangeArrowheads="1"/>
          </p:cNvSpPr>
          <p:nvPr>
            <p:ph type="title"/>
          </p:nvPr>
        </p:nvSpPr>
        <p:spPr>
          <a:xfrm>
            <a:off x="381000" y="152400"/>
            <a:ext cx="8534400" cy="533400"/>
          </a:xfrm>
        </p:spPr>
        <p:txBody>
          <a:bodyPr>
            <a:normAutofit fontScale="90000"/>
          </a:bodyPr>
          <a:lstStyle/>
          <a:p>
            <a:r>
              <a:rPr lang="en-US"/>
              <a:t>Splitting Based on Continuous Attributes</a:t>
            </a:r>
          </a:p>
        </p:txBody>
      </p:sp>
      <p:graphicFrame>
        <p:nvGraphicFramePr>
          <p:cNvPr id="903172" name="Object 4"/>
          <p:cNvGraphicFramePr>
            <a:graphicFrameLocks noGrp="1" noChangeAspect="1"/>
          </p:cNvGraphicFramePr>
          <p:nvPr>
            <p:ph idx="1"/>
          </p:nvPr>
        </p:nvGraphicFramePr>
        <p:xfrm>
          <a:off x="738188" y="1746250"/>
          <a:ext cx="7608887" cy="3282950"/>
        </p:xfrm>
        <a:graphic>
          <a:graphicData uri="http://schemas.openxmlformats.org/presentationml/2006/ole">
            <mc:AlternateContent xmlns:mc="http://schemas.openxmlformats.org/markup-compatibility/2006">
              <mc:Choice xmlns:v="urn:schemas-microsoft-com:vml" Requires="v">
                <p:oleObj spid="_x0000_s79884" name="Visio" r:id="rId3" imgW="8538667" imgH="3684287" progId="Visio.Drawing.6">
                  <p:embed/>
                </p:oleObj>
              </mc:Choice>
              <mc:Fallback>
                <p:oleObj name="Visio" r:id="rId3" imgW="8538667" imgH="3684287"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8188" y="1746250"/>
                        <a:ext cx="7608887"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41883082"/>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6242" name="Rectangle 2"/>
          <p:cNvSpPr>
            <a:spLocks noGrp="1" noChangeArrowheads="1"/>
          </p:cNvSpPr>
          <p:nvPr>
            <p:ph type="title"/>
          </p:nvPr>
        </p:nvSpPr>
        <p:spPr/>
        <p:txBody>
          <a:bodyPr/>
          <a:lstStyle/>
          <a:p>
            <a:r>
              <a:rPr lang="en-US"/>
              <a:t>Tree Induction</a:t>
            </a:r>
          </a:p>
        </p:txBody>
      </p:sp>
      <p:sp>
        <p:nvSpPr>
          <p:cNvPr id="906243" name="Rectangle 3"/>
          <p:cNvSpPr>
            <a:spLocks noGrp="1" noChangeArrowheads="1"/>
          </p:cNvSpPr>
          <p:nvPr>
            <p:ph type="body" idx="1"/>
          </p:nvPr>
        </p:nvSpPr>
        <p:spPr/>
        <p:txBody>
          <a:bodyPr>
            <a:normAutofit lnSpcReduction="10000"/>
          </a:bodyPr>
          <a:lstStyle/>
          <a:p>
            <a:r>
              <a:rPr lang="en-US"/>
              <a:t>Greedy strategy.</a:t>
            </a:r>
          </a:p>
          <a:p>
            <a:pPr lvl="1"/>
            <a:r>
              <a:rPr lang="en-US"/>
              <a:t>Split the records based on an attribute test that optimizes certain criterion.</a:t>
            </a:r>
          </a:p>
          <a:p>
            <a:endParaRPr lang="en-US"/>
          </a:p>
          <a:p>
            <a:r>
              <a:rPr lang="en-US"/>
              <a:t>Issues</a:t>
            </a:r>
          </a:p>
          <a:p>
            <a:pPr lvl="1"/>
            <a:r>
              <a:rPr lang="en-US"/>
              <a:t>Determine how to split the records</a:t>
            </a:r>
          </a:p>
          <a:p>
            <a:pPr lvl="2"/>
            <a:r>
              <a:rPr lang="en-US"/>
              <a:t>How to specify the attribute test condition?</a:t>
            </a:r>
          </a:p>
          <a:p>
            <a:pPr lvl="2"/>
            <a:r>
              <a:rPr lang="en-US">
                <a:solidFill>
                  <a:srgbClr val="FF0000"/>
                </a:solidFill>
              </a:rPr>
              <a:t>How to determine the best split?</a:t>
            </a:r>
          </a:p>
          <a:p>
            <a:pPr lvl="1"/>
            <a:r>
              <a:rPr lang="en-US"/>
              <a:t>Determine when to stop splitting</a:t>
            </a:r>
          </a:p>
          <a:p>
            <a:pPr lvl="1"/>
            <a:endParaRPr lang="en-US"/>
          </a:p>
        </p:txBody>
      </p:sp>
    </p:spTree>
    <p:extLst>
      <p:ext uri="{BB962C8B-B14F-4D97-AF65-F5344CB8AC3E}">
        <p14:creationId xmlns:p14="http://schemas.microsoft.com/office/powerpoint/2010/main" val="316900387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8294" name="Rectangle 6"/>
          <p:cNvSpPr>
            <a:spLocks noGrp="1" noChangeArrowheads="1"/>
          </p:cNvSpPr>
          <p:nvPr>
            <p:ph type="title"/>
          </p:nvPr>
        </p:nvSpPr>
        <p:spPr/>
        <p:txBody>
          <a:bodyPr/>
          <a:lstStyle/>
          <a:p>
            <a:r>
              <a:rPr lang="en-US"/>
              <a:t>How to determine the Best Split</a:t>
            </a:r>
          </a:p>
        </p:txBody>
      </p:sp>
      <p:graphicFrame>
        <p:nvGraphicFramePr>
          <p:cNvPr id="908293" name="Object 5"/>
          <p:cNvGraphicFramePr>
            <a:graphicFrameLocks noGrp="1" noChangeAspect="1"/>
          </p:cNvGraphicFramePr>
          <p:nvPr>
            <p:ph idx="1"/>
            <p:extLst>
              <p:ext uri="{D42A27DB-BD31-4B8C-83A1-F6EECF244321}">
                <p14:modId xmlns:p14="http://schemas.microsoft.com/office/powerpoint/2010/main" val="3379550707"/>
              </p:ext>
            </p:extLst>
          </p:nvPr>
        </p:nvGraphicFramePr>
        <p:xfrm>
          <a:off x="395536" y="2492896"/>
          <a:ext cx="8545513" cy="2006600"/>
        </p:xfrm>
        <a:graphic>
          <a:graphicData uri="http://schemas.openxmlformats.org/presentationml/2006/ole">
            <mc:AlternateContent xmlns:mc="http://schemas.openxmlformats.org/markup-compatibility/2006">
              <mc:Choice xmlns:v="urn:schemas-microsoft-com:vml" Requires="v">
                <p:oleObj spid="_x0000_s80908" name="Visio" r:id="rId3" imgW="9538614" imgH="2239584" progId="Visio.Drawing.6">
                  <p:embed/>
                </p:oleObj>
              </mc:Choice>
              <mc:Fallback>
                <p:oleObj name="Visio" r:id="rId3" imgW="9538614" imgH="2239584"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492896"/>
                        <a:ext cx="8545513" cy="200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08296" name="Text Box 8"/>
          <p:cNvSpPr txBox="1">
            <a:spLocks noChangeArrowheads="1"/>
          </p:cNvSpPr>
          <p:nvPr/>
        </p:nvSpPr>
        <p:spPr bwMode="auto">
          <a:xfrm>
            <a:off x="2286000" y="1219200"/>
            <a:ext cx="5105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Before Splitting: 10 records of class 0,</a:t>
            </a:r>
            <a:br>
              <a:rPr lang="en-US" sz="1800"/>
            </a:br>
            <a:r>
              <a:rPr lang="en-US" sz="1800"/>
              <a:t>		10 records of class 1</a:t>
            </a:r>
          </a:p>
        </p:txBody>
      </p:sp>
      <p:sp>
        <p:nvSpPr>
          <p:cNvPr id="908297" name="Text Box 9"/>
          <p:cNvSpPr txBox="1">
            <a:spLocks noChangeArrowheads="1"/>
          </p:cNvSpPr>
          <p:nvPr/>
        </p:nvSpPr>
        <p:spPr bwMode="auto">
          <a:xfrm>
            <a:off x="1981200" y="5119688"/>
            <a:ext cx="5105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Which test condition is the best?</a:t>
            </a:r>
          </a:p>
        </p:txBody>
      </p:sp>
    </p:spTree>
    <p:extLst>
      <p:ext uri="{BB962C8B-B14F-4D97-AF65-F5344CB8AC3E}">
        <p14:creationId xmlns:p14="http://schemas.microsoft.com/office/powerpoint/2010/main" val="246041522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2386" name="Rectangle 2"/>
          <p:cNvSpPr>
            <a:spLocks noGrp="1" noChangeArrowheads="1"/>
          </p:cNvSpPr>
          <p:nvPr>
            <p:ph type="title"/>
          </p:nvPr>
        </p:nvSpPr>
        <p:spPr/>
        <p:txBody>
          <a:bodyPr/>
          <a:lstStyle/>
          <a:p>
            <a:r>
              <a:rPr lang="en-US"/>
              <a:t>How to determine the Best Split</a:t>
            </a:r>
          </a:p>
        </p:txBody>
      </p:sp>
      <p:sp>
        <p:nvSpPr>
          <p:cNvPr id="912387" name="Rectangle 3"/>
          <p:cNvSpPr>
            <a:spLocks noGrp="1" noChangeArrowheads="1"/>
          </p:cNvSpPr>
          <p:nvPr>
            <p:ph type="body" idx="1"/>
          </p:nvPr>
        </p:nvSpPr>
        <p:spPr/>
        <p:txBody>
          <a:bodyPr/>
          <a:lstStyle/>
          <a:p>
            <a:r>
              <a:rPr lang="en-US"/>
              <a:t>Greedy approach: </a:t>
            </a:r>
          </a:p>
          <a:p>
            <a:pPr lvl="1"/>
            <a:r>
              <a:rPr lang="en-US"/>
              <a:t>Nodes with </a:t>
            </a:r>
            <a:r>
              <a:rPr lang="en-US">
                <a:solidFill>
                  <a:srgbClr val="FF0000"/>
                </a:solidFill>
              </a:rPr>
              <a:t>homogeneous</a:t>
            </a:r>
            <a:r>
              <a:rPr lang="en-US"/>
              <a:t> class distribution are preferred</a:t>
            </a:r>
          </a:p>
          <a:p>
            <a:r>
              <a:rPr lang="en-US"/>
              <a:t>Need a measure of node impurity:</a:t>
            </a:r>
          </a:p>
          <a:p>
            <a:pPr lvl="1">
              <a:buFont typeface="Arial" pitchFamily="34" charset="0"/>
              <a:buNone/>
            </a:pPr>
            <a:endParaRPr lang="en-US"/>
          </a:p>
        </p:txBody>
      </p:sp>
      <p:graphicFrame>
        <p:nvGraphicFramePr>
          <p:cNvPr id="912390" name="Object 6"/>
          <p:cNvGraphicFramePr>
            <a:graphicFrameLocks noGrp="1" noChangeAspect="1"/>
          </p:cNvGraphicFramePr>
          <p:nvPr>
            <p:ph sz="half" idx="4294967295"/>
          </p:nvPr>
        </p:nvGraphicFramePr>
        <p:xfrm>
          <a:off x="2209800" y="3733800"/>
          <a:ext cx="912813" cy="815975"/>
        </p:xfrm>
        <a:graphic>
          <a:graphicData uri="http://schemas.openxmlformats.org/presentationml/2006/ole">
            <mc:AlternateContent xmlns:mc="http://schemas.openxmlformats.org/markup-compatibility/2006">
              <mc:Choice xmlns:v="urn:schemas-microsoft-com:vml" Requires="v">
                <p:oleObj spid="_x0000_s81942" name="Visio" r:id="rId3" imgW="655371" imgH="585812" progId="Visio.Drawing.6">
                  <p:embed/>
                </p:oleObj>
              </mc:Choice>
              <mc:Fallback>
                <p:oleObj name="Visio" r:id="rId3" imgW="655371" imgH="585812"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912394" name="Object 10"/>
          <p:cNvGraphicFramePr>
            <a:graphicFrameLocks noGrp="1" noChangeAspect="1"/>
          </p:cNvGraphicFramePr>
          <p:nvPr>
            <p:ph sz="half" idx="4294967295"/>
          </p:nvPr>
        </p:nvGraphicFramePr>
        <p:xfrm>
          <a:off x="5715000" y="3733800"/>
          <a:ext cx="912813" cy="815975"/>
        </p:xfrm>
        <a:graphic>
          <a:graphicData uri="http://schemas.openxmlformats.org/presentationml/2006/ole">
            <mc:AlternateContent xmlns:mc="http://schemas.openxmlformats.org/markup-compatibility/2006">
              <mc:Choice xmlns:v="urn:schemas-microsoft-com:vml" Requires="v">
                <p:oleObj spid="_x0000_s81943" name="Visio" r:id="rId5" imgW="655371" imgH="585812" progId="Visio.Drawing.6">
                  <p:embed/>
                </p:oleObj>
              </mc:Choice>
              <mc:Fallback>
                <p:oleObj name="Visio" r:id="rId5" imgW="655371" imgH="585812"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3733800"/>
                        <a:ext cx="912813" cy="815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12396" name="Text Box 12"/>
          <p:cNvSpPr txBox="1">
            <a:spLocks noChangeArrowheads="1"/>
          </p:cNvSpPr>
          <p:nvPr/>
        </p:nvSpPr>
        <p:spPr bwMode="auto">
          <a:xfrm>
            <a:off x="1371600" y="4724400"/>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Non-homogeneous,</a:t>
            </a:r>
          </a:p>
          <a:p>
            <a:pPr>
              <a:spcBef>
                <a:spcPct val="50000"/>
              </a:spcBef>
            </a:pPr>
            <a:r>
              <a:rPr lang="en-US" sz="1800"/>
              <a:t>High degree of impurity</a:t>
            </a:r>
          </a:p>
        </p:txBody>
      </p:sp>
      <p:sp>
        <p:nvSpPr>
          <p:cNvPr id="912397" name="Text Box 13"/>
          <p:cNvSpPr txBox="1">
            <a:spLocks noChangeArrowheads="1"/>
          </p:cNvSpPr>
          <p:nvPr/>
        </p:nvSpPr>
        <p:spPr bwMode="auto">
          <a:xfrm>
            <a:off x="5181600" y="4724400"/>
            <a:ext cx="2819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Homogeneous,</a:t>
            </a:r>
          </a:p>
          <a:p>
            <a:pPr>
              <a:spcBef>
                <a:spcPct val="50000"/>
              </a:spcBef>
            </a:pPr>
            <a:r>
              <a:rPr lang="en-US" sz="1800"/>
              <a:t>Low degree of impurity</a:t>
            </a:r>
          </a:p>
        </p:txBody>
      </p:sp>
    </p:spTree>
    <p:extLst>
      <p:ext uri="{BB962C8B-B14F-4D97-AF65-F5344CB8AC3E}">
        <p14:creationId xmlns:p14="http://schemas.microsoft.com/office/powerpoint/2010/main" val="2645602301"/>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2210" name="Rectangle 2"/>
          <p:cNvSpPr>
            <a:spLocks noGrp="1" noChangeArrowheads="1"/>
          </p:cNvSpPr>
          <p:nvPr>
            <p:ph type="title"/>
          </p:nvPr>
        </p:nvSpPr>
        <p:spPr/>
        <p:txBody>
          <a:bodyPr/>
          <a:lstStyle/>
          <a:p>
            <a:r>
              <a:rPr lang="en-US"/>
              <a:t>Measures of Node Impurity</a:t>
            </a:r>
          </a:p>
        </p:txBody>
      </p:sp>
      <p:sp>
        <p:nvSpPr>
          <p:cNvPr id="862211" name="Rectangle 3"/>
          <p:cNvSpPr>
            <a:spLocks noGrp="1" noChangeArrowheads="1"/>
          </p:cNvSpPr>
          <p:nvPr>
            <p:ph type="body" idx="1"/>
          </p:nvPr>
        </p:nvSpPr>
        <p:spPr/>
        <p:txBody>
          <a:bodyPr/>
          <a:lstStyle/>
          <a:p>
            <a:r>
              <a:rPr lang="en-US"/>
              <a:t>Gini Index</a:t>
            </a:r>
          </a:p>
          <a:p>
            <a:endParaRPr lang="en-US"/>
          </a:p>
          <a:p>
            <a:r>
              <a:rPr lang="en-US"/>
              <a:t>Entropy</a:t>
            </a:r>
          </a:p>
          <a:p>
            <a:endParaRPr lang="en-US"/>
          </a:p>
          <a:p>
            <a:r>
              <a:rPr lang="en-US"/>
              <a:t>Misclassification error</a:t>
            </a:r>
          </a:p>
        </p:txBody>
      </p:sp>
    </p:spTree>
    <p:extLst>
      <p:ext uri="{BB962C8B-B14F-4D97-AF65-F5344CB8AC3E}">
        <p14:creationId xmlns:p14="http://schemas.microsoft.com/office/powerpoint/2010/main" val="1866575322"/>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6458"/>
            <a:ext cx="8496944" cy="6370975"/>
          </a:xfrm>
          <a:prstGeom prst="rect">
            <a:avLst/>
          </a:prstGeom>
          <a:noFill/>
        </p:spPr>
        <p:txBody>
          <a:bodyPr wrap="square" rtlCol="0">
            <a:spAutoFit/>
          </a:bodyPr>
          <a:lstStyle/>
          <a:p>
            <a:r>
              <a:rPr lang="en-US" sz="2400" dirty="0" smtClean="0"/>
              <a:t>How to split </a:t>
            </a:r>
            <a:r>
              <a:rPr lang="en-US" sz="2400" dirty="0"/>
              <a:t>attributes </a:t>
            </a:r>
            <a:r>
              <a:rPr lang="en-US" sz="2400" dirty="0" smtClean="0"/>
              <a:t>during the construction </a:t>
            </a:r>
            <a:r>
              <a:rPr lang="en-US" sz="2400" dirty="0"/>
              <a:t>of a decision tree. </a:t>
            </a:r>
            <a:endParaRPr lang="en-US" sz="2400" dirty="0" smtClean="0"/>
          </a:p>
          <a:p>
            <a:endParaRPr lang="en-US" sz="2400" dirty="0" smtClean="0"/>
          </a:p>
          <a:p>
            <a:r>
              <a:rPr lang="en-US" sz="2400" dirty="0" smtClean="0"/>
              <a:t>Assuming </a:t>
            </a:r>
            <a:r>
              <a:rPr lang="en-US" sz="2400" dirty="0"/>
              <a:t>that we have a binary category, i.e. two classes </a:t>
            </a:r>
            <a:r>
              <a:rPr lang="en-US" sz="2400" b="1" dirty="0"/>
              <a:t>P </a:t>
            </a:r>
            <a:r>
              <a:rPr lang="en-US" sz="2400" dirty="0"/>
              <a:t>and </a:t>
            </a:r>
            <a:r>
              <a:rPr lang="en-US" sz="2400" b="1" dirty="0"/>
              <a:t>N</a:t>
            </a:r>
            <a:r>
              <a:rPr lang="en-US" sz="2400" dirty="0"/>
              <a:t> into which a </a:t>
            </a:r>
            <a:r>
              <a:rPr lang="en-US" sz="2400" dirty="0" smtClean="0"/>
              <a:t>data collection </a:t>
            </a:r>
            <a:r>
              <a:rPr lang="en-US" sz="2400" b="1" i="1" dirty="0"/>
              <a:t>S </a:t>
            </a:r>
            <a:r>
              <a:rPr lang="en-US" sz="2400" dirty="0"/>
              <a:t>needs to be </a:t>
            </a:r>
            <a:r>
              <a:rPr lang="en-US" sz="2400" dirty="0" smtClean="0"/>
              <a:t>classified  </a:t>
            </a:r>
          </a:p>
          <a:p>
            <a:endParaRPr lang="en-US" sz="2400" dirty="0"/>
          </a:p>
          <a:p>
            <a:r>
              <a:rPr lang="en-US" sz="2400" dirty="0" smtClean="0"/>
              <a:t>compute </a:t>
            </a:r>
            <a:r>
              <a:rPr lang="en-US" sz="2400" dirty="0"/>
              <a:t>the amount of </a:t>
            </a:r>
            <a:r>
              <a:rPr lang="en-US" sz="2400" dirty="0" smtClean="0"/>
              <a:t>information required </a:t>
            </a:r>
            <a:r>
              <a:rPr lang="en-US" sz="2400" dirty="0"/>
              <a:t>to determine the class, by I(p, n), the standard entropy measure, where </a:t>
            </a:r>
            <a:r>
              <a:rPr lang="en-US" sz="2400" dirty="0" smtClean="0"/>
              <a:t>p and </a:t>
            </a:r>
            <a:r>
              <a:rPr lang="en-US" sz="2400" dirty="0"/>
              <a:t>n denote the cardinalities of P and N. </a:t>
            </a:r>
            <a:endParaRPr lang="en-US" sz="2400" dirty="0" smtClean="0"/>
          </a:p>
          <a:p>
            <a:endParaRPr lang="en-US" sz="2400" dirty="0" smtClean="0"/>
          </a:p>
          <a:p>
            <a:endParaRPr lang="en-US" sz="2400" dirty="0"/>
          </a:p>
          <a:p>
            <a:endParaRPr lang="en-US" sz="2400" dirty="0"/>
          </a:p>
          <a:p>
            <a:endParaRPr lang="en-US" sz="2400" dirty="0" smtClean="0"/>
          </a:p>
          <a:p>
            <a:r>
              <a:rPr lang="en-US" sz="2400" dirty="0" smtClean="0"/>
              <a:t>Given </a:t>
            </a:r>
            <a:r>
              <a:rPr lang="en-US" sz="2400" dirty="0"/>
              <a:t>an attribute A that can be used </a:t>
            </a:r>
            <a:r>
              <a:rPr lang="en-US" sz="2400" dirty="0" smtClean="0"/>
              <a:t>for partitioning the </a:t>
            </a:r>
            <a:r>
              <a:rPr lang="en-US" sz="2400" dirty="0"/>
              <a:t>data collection in the decision tree, </a:t>
            </a:r>
            <a:r>
              <a:rPr lang="en-US" sz="2400" dirty="0" smtClean="0"/>
              <a:t>calculate the amount </a:t>
            </a:r>
            <a:r>
              <a:rPr lang="en-US" sz="2400" dirty="0"/>
              <a:t>of information needed to classify the data after the split according </a:t>
            </a:r>
            <a:r>
              <a:rPr lang="en-US" sz="2400" dirty="0" smtClean="0"/>
              <a:t>to attribute </a:t>
            </a:r>
            <a:r>
              <a:rPr lang="en-US" sz="2400" dirty="0"/>
              <a:t>A has been performed. </a:t>
            </a:r>
            <a:endParaRPr lang="en-US" sz="2400" dirty="0" smtClean="0"/>
          </a:p>
          <a:p>
            <a:endParaRPr lang="en-US" sz="2400" dirty="0"/>
          </a:p>
        </p:txBody>
      </p:sp>
      <p:graphicFrame>
        <p:nvGraphicFramePr>
          <p:cNvPr id="5" name="Oggetto 4"/>
          <p:cNvGraphicFramePr>
            <a:graphicFrameLocks noChangeAspect="1"/>
          </p:cNvGraphicFramePr>
          <p:nvPr>
            <p:extLst>
              <p:ext uri="{D42A27DB-BD31-4B8C-83A1-F6EECF244321}">
                <p14:modId xmlns:p14="http://schemas.microsoft.com/office/powerpoint/2010/main" val="3321190871"/>
              </p:ext>
            </p:extLst>
          </p:nvPr>
        </p:nvGraphicFramePr>
        <p:xfrm>
          <a:off x="107503" y="3212976"/>
          <a:ext cx="4800533" cy="720080"/>
        </p:xfrm>
        <a:graphic>
          <a:graphicData uri="http://schemas.openxmlformats.org/presentationml/2006/ole">
            <mc:AlternateContent xmlns:mc="http://schemas.openxmlformats.org/markup-compatibility/2006">
              <mc:Choice xmlns:v="urn:schemas-microsoft-com:vml" Requires="v">
                <p:oleObj spid="_x0000_s77837" name="Equation" r:id="rId3" imgW="2793960" imgH="419040" progId="Equation.3">
                  <p:embed/>
                </p:oleObj>
              </mc:Choice>
              <mc:Fallback>
                <p:oleObj name="Equation" r:id="rId3" imgW="2793960" imgH="419040" progId="Equation.3">
                  <p:embed/>
                  <p:pic>
                    <p:nvPicPr>
                      <p:cNvPr id="0" name="Oggetto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3" y="3212976"/>
                        <a:ext cx="4800533" cy="72008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0089455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4194" name="Rectangle 2"/>
          <p:cNvSpPr>
            <a:spLocks noGrp="1" noChangeArrowheads="1"/>
          </p:cNvSpPr>
          <p:nvPr>
            <p:ph type="title"/>
          </p:nvPr>
        </p:nvSpPr>
        <p:spPr>
          <a:xfrm>
            <a:off x="381000" y="152400"/>
            <a:ext cx="8280400" cy="552450"/>
          </a:xfrm>
        </p:spPr>
        <p:txBody>
          <a:bodyPr/>
          <a:lstStyle/>
          <a:p>
            <a:r>
              <a:rPr lang="en-US" sz="2800"/>
              <a:t>Types of Clusters: Contiguity-Based</a:t>
            </a:r>
          </a:p>
        </p:txBody>
      </p:sp>
      <p:sp>
        <p:nvSpPr>
          <p:cNvPr id="1544195" name="Rectangle 3"/>
          <p:cNvSpPr>
            <a:spLocks noGrp="1" noChangeArrowheads="1"/>
          </p:cNvSpPr>
          <p:nvPr>
            <p:ph type="body" idx="1"/>
          </p:nvPr>
        </p:nvSpPr>
        <p:spPr>
          <a:xfrm>
            <a:off x="639763" y="1143000"/>
            <a:ext cx="8001000" cy="5106988"/>
          </a:xfrm>
        </p:spPr>
        <p:txBody>
          <a:bodyPr/>
          <a:lstStyle/>
          <a:p>
            <a:pPr marL="342900" indent="-342900">
              <a:lnSpc>
                <a:spcPct val="90000"/>
              </a:lnSpc>
              <a:spcBef>
                <a:spcPct val="20000"/>
              </a:spcBef>
            </a:pPr>
            <a:r>
              <a:rPr lang="en-US"/>
              <a:t>Contiguous Cluster (Nearest neighbor or Transitive)</a:t>
            </a:r>
          </a:p>
          <a:p>
            <a:pPr marL="742950" lvl="1" indent="-285750">
              <a:lnSpc>
                <a:spcPct val="90000"/>
              </a:lnSpc>
              <a:spcBef>
                <a:spcPct val="20000"/>
              </a:spcBef>
            </a:pPr>
            <a:r>
              <a:rPr lang="en-US" sz="2000"/>
              <a:t>A cluster is a set of points such that a point in a cluster is closer (or more similar) to one or more other points in the cluster than to any point not in the cluster.</a:t>
            </a:r>
          </a:p>
          <a:p>
            <a:pPr marL="342900" indent="-342900">
              <a:lnSpc>
                <a:spcPct val="90000"/>
              </a:lnSpc>
              <a:spcBef>
                <a:spcPct val="20000"/>
              </a:spcBef>
            </a:pPr>
            <a:endParaRPr lang="en-US" sz="2400"/>
          </a:p>
        </p:txBody>
      </p:sp>
      <p:grpSp>
        <p:nvGrpSpPr>
          <p:cNvPr id="1544207" name="Group 15"/>
          <p:cNvGrpSpPr>
            <a:grpSpLocks/>
          </p:cNvGrpSpPr>
          <p:nvPr/>
        </p:nvGrpSpPr>
        <p:grpSpPr bwMode="auto">
          <a:xfrm>
            <a:off x="381000" y="3810000"/>
            <a:ext cx="8534400" cy="1219200"/>
            <a:chOff x="950" y="2544"/>
            <a:chExt cx="4106" cy="576"/>
          </a:xfrm>
        </p:grpSpPr>
        <p:sp>
          <p:nvSpPr>
            <p:cNvPr id="1544196" name="Freeform 4" descr="Large grid"/>
            <p:cNvSpPr>
              <a:spLocks noChangeAspect="1"/>
            </p:cNvSpPr>
            <p:nvPr/>
          </p:nvSpPr>
          <p:spPr bwMode="auto">
            <a:xfrm>
              <a:off x="950" y="2552"/>
              <a:ext cx="267" cy="457"/>
            </a:xfrm>
            <a:custGeom>
              <a:avLst/>
              <a:gdLst>
                <a:gd name="T0" fmla="*/ 432 w 432"/>
                <a:gd name="T1" fmla="*/ 0 h 744"/>
                <a:gd name="T2" fmla="*/ 264 w 432"/>
                <a:gd name="T3" fmla="*/ 12 h 744"/>
                <a:gd name="T4" fmla="*/ 228 w 432"/>
                <a:gd name="T5" fmla="*/ 36 h 744"/>
                <a:gd name="T6" fmla="*/ 168 w 432"/>
                <a:gd name="T7" fmla="*/ 180 h 744"/>
                <a:gd name="T8" fmla="*/ 180 w 432"/>
                <a:gd name="T9" fmla="*/ 324 h 744"/>
                <a:gd name="T10" fmla="*/ 300 w 432"/>
                <a:gd name="T11" fmla="*/ 504 h 744"/>
                <a:gd name="T12" fmla="*/ 300 w 432"/>
                <a:gd name="T13" fmla="*/ 708 h 744"/>
                <a:gd name="T14" fmla="*/ 252 w 432"/>
                <a:gd name="T15" fmla="*/ 720 h 744"/>
                <a:gd name="T16" fmla="*/ 0 w 432"/>
                <a:gd name="T17"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744">
                  <a:moveTo>
                    <a:pt x="432" y="0"/>
                  </a:moveTo>
                  <a:cubicBezTo>
                    <a:pt x="376" y="4"/>
                    <a:pt x="319" y="2"/>
                    <a:pt x="264" y="12"/>
                  </a:cubicBezTo>
                  <a:cubicBezTo>
                    <a:pt x="250" y="15"/>
                    <a:pt x="236" y="24"/>
                    <a:pt x="228" y="36"/>
                  </a:cubicBezTo>
                  <a:cubicBezTo>
                    <a:pt x="224" y="43"/>
                    <a:pt x="173" y="164"/>
                    <a:pt x="168" y="180"/>
                  </a:cubicBezTo>
                  <a:cubicBezTo>
                    <a:pt x="172" y="228"/>
                    <a:pt x="174" y="276"/>
                    <a:pt x="180" y="324"/>
                  </a:cubicBezTo>
                  <a:cubicBezTo>
                    <a:pt x="190" y="397"/>
                    <a:pt x="262" y="447"/>
                    <a:pt x="300" y="504"/>
                  </a:cubicBezTo>
                  <a:cubicBezTo>
                    <a:pt x="318" y="577"/>
                    <a:pt x="333" y="615"/>
                    <a:pt x="300" y="708"/>
                  </a:cubicBezTo>
                  <a:cubicBezTo>
                    <a:pt x="294" y="724"/>
                    <a:pt x="268" y="717"/>
                    <a:pt x="252" y="720"/>
                  </a:cubicBezTo>
                  <a:cubicBezTo>
                    <a:pt x="169" y="737"/>
                    <a:pt x="84" y="744"/>
                    <a:pt x="0" y="744"/>
                  </a:cubicBezTo>
                </a:path>
              </a:pathLst>
            </a:custGeom>
            <a:noFill/>
            <a:ln w="19050" cap="flat" cmpd="sng">
              <a:solidFill>
                <a:srgbClr val="99CC00"/>
              </a:solidFill>
              <a:prstDash val="lgDashDotDot"/>
              <a:round/>
              <a:headEnd/>
              <a:tailEnd/>
            </a:ln>
            <a:effectLst/>
            <a:extLst>
              <a:ext uri="{909E8E84-426E-40DD-AFC4-6F175D3DCCD1}">
                <a14:hiddenFill xmlns:a14="http://schemas.microsoft.com/office/drawing/2010/main">
                  <a:pattFill prst="lgGrid">
                    <a:fgClr>
                      <a:srgbClr val="000000"/>
                    </a:fgClr>
                    <a:bgClr>
                      <a:srgbClr val="FFFFFF"/>
                    </a:bgClr>
                  </a:patt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4197" name="Freeform 5" descr="Large grid"/>
            <p:cNvSpPr>
              <a:spLocks noChangeAspect="1"/>
            </p:cNvSpPr>
            <p:nvPr/>
          </p:nvSpPr>
          <p:spPr bwMode="auto">
            <a:xfrm>
              <a:off x="1061" y="2618"/>
              <a:ext cx="267" cy="459"/>
            </a:xfrm>
            <a:custGeom>
              <a:avLst/>
              <a:gdLst>
                <a:gd name="T0" fmla="*/ 432 w 432"/>
                <a:gd name="T1" fmla="*/ 0 h 744"/>
                <a:gd name="T2" fmla="*/ 264 w 432"/>
                <a:gd name="T3" fmla="*/ 12 h 744"/>
                <a:gd name="T4" fmla="*/ 228 w 432"/>
                <a:gd name="T5" fmla="*/ 36 h 744"/>
                <a:gd name="T6" fmla="*/ 168 w 432"/>
                <a:gd name="T7" fmla="*/ 180 h 744"/>
                <a:gd name="T8" fmla="*/ 180 w 432"/>
                <a:gd name="T9" fmla="*/ 324 h 744"/>
                <a:gd name="T10" fmla="*/ 300 w 432"/>
                <a:gd name="T11" fmla="*/ 504 h 744"/>
                <a:gd name="T12" fmla="*/ 300 w 432"/>
                <a:gd name="T13" fmla="*/ 708 h 744"/>
                <a:gd name="T14" fmla="*/ 252 w 432"/>
                <a:gd name="T15" fmla="*/ 720 h 744"/>
                <a:gd name="T16" fmla="*/ 0 w 432"/>
                <a:gd name="T17"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744">
                  <a:moveTo>
                    <a:pt x="432" y="0"/>
                  </a:moveTo>
                  <a:cubicBezTo>
                    <a:pt x="376" y="4"/>
                    <a:pt x="319" y="2"/>
                    <a:pt x="264" y="12"/>
                  </a:cubicBezTo>
                  <a:cubicBezTo>
                    <a:pt x="250" y="15"/>
                    <a:pt x="236" y="24"/>
                    <a:pt x="228" y="36"/>
                  </a:cubicBezTo>
                  <a:cubicBezTo>
                    <a:pt x="224" y="43"/>
                    <a:pt x="173" y="164"/>
                    <a:pt x="168" y="180"/>
                  </a:cubicBezTo>
                  <a:cubicBezTo>
                    <a:pt x="172" y="228"/>
                    <a:pt x="174" y="276"/>
                    <a:pt x="180" y="324"/>
                  </a:cubicBezTo>
                  <a:cubicBezTo>
                    <a:pt x="190" y="397"/>
                    <a:pt x="262" y="447"/>
                    <a:pt x="300" y="504"/>
                  </a:cubicBezTo>
                  <a:cubicBezTo>
                    <a:pt x="318" y="577"/>
                    <a:pt x="333" y="615"/>
                    <a:pt x="300" y="708"/>
                  </a:cubicBezTo>
                  <a:cubicBezTo>
                    <a:pt x="294" y="724"/>
                    <a:pt x="268" y="717"/>
                    <a:pt x="252" y="720"/>
                  </a:cubicBezTo>
                  <a:cubicBezTo>
                    <a:pt x="169" y="737"/>
                    <a:pt x="84" y="744"/>
                    <a:pt x="0" y="744"/>
                  </a:cubicBezTo>
                </a:path>
              </a:pathLst>
            </a:custGeom>
            <a:noFill/>
            <a:ln w="19050" cap="rnd" cmpd="sng">
              <a:solidFill>
                <a:srgbClr val="000066"/>
              </a:solidFill>
              <a:prstDash val="sysDot"/>
              <a:round/>
              <a:headEnd/>
              <a:tailEnd/>
            </a:ln>
            <a:effectLst/>
            <a:extLst>
              <a:ext uri="{909E8E84-426E-40DD-AFC4-6F175D3DCCD1}">
                <a14:hiddenFill xmlns:a14="http://schemas.microsoft.com/office/drawing/2010/main">
                  <a:pattFill prst="lgGrid">
                    <a:fgClr>
                      <a:srgbClr val="000000"/>
                    </a:fgClr>
                    <a:bgClr>
                      <a:srgbClr val="FFFFFF"/>
                    </a:bgClr>
                  </a:patt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4198" name="Freeform 6" descr="Large grid"/>
            <p:cNvSpPr>
              <a:spLocks noChangeAspect="1"/>
            </p:cNvSpPr>
            <p:nvPr/>
          </p:nvSpPr>
          <p:spPr bwMode="auto">
            <a:xfrm>
              <a:off x="1195" y="2663"/>
              <a:ext cx="267" cy="457"/>
            </a:xfrm>
            <a:custGeom>
              <a:avLst/>
              <a:gdLst>
                <a:gd name="T0" fmla="*/ 432 w 432"/>
                <a:gd name="T1" fmla="*/ 0 h 744"/>
                <a:gd name="T2" fmla="*/ 264 w 432"/>
                <a:gd name="T3" fmla="*/ 12 h 744"/>
                <a:gd name="T4" fmla="*/ 228 w 432"/>
                <a:gd name="T5" fmla="*/ 36 h 744"/>
                <a:gd name="T6" fmla="*/ 168 w 432"/>
                <a:gd name="T7" fmla="*/ 180 h 744"/>
                <a:gd name="T8" fmla="*/ 180 w 432"/>
                <a:gd name="T9" fmla="*/ 324 h 744"/>
                <a:gd name="T10" fmla="*/ 300 w 432"/>
                <a:gd name="T11" fmla="*/ 504 h 744"/>
                <a:gd name="T12" fmla="*/ 300 w 432"/>
                <a:gd name="T13" fmla="*/ 708 h 744"/>
                <a:gd name="T14" fmla="*/ 252 w 432"/>
                <a:gd name="T15" fmla="*/ 720 h 744"/>
                <a:gd name="T16" fmla="*/ 0 w 432"/>
                <a:gd name="T17" fmla="*/ 744 h 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2" h="744">
                  <a:moveTo>
                    <a:pt x="432" y="0"/>
                  </a:moveTo>
                  <a:cubicBezTo>
                    <a:pt x="376" y="4"/>
                    <a:pt x="319" y="2"/>
                    <a:pt x="264" y="12"/>
                  </a:cubicBezTo>
                  <a:cubicBezTo>
                    <a:pt x="250" y="15"/>
                    <a:pt x="236" y="24"/>
                    <a:pt x="228" y="36"/>
                  </a:cubicBezTo>
                  <a:cubicBezTo>
                    <a:pt x="224" y="43"/>
                    <a:pt x="173" y="164"/>
                    <a:pt x="168" y="180"/>
                  </a:cubicBezTo>
                  <a:cubicBezTo>
                    <a:pt x="172" y="228"/>
                    <a:pt x="174" y="276"/>
                    <a:pt x="180" y="324"/>
                  </a:cubicBezTo>
                  <a:cubicBezTo>
                    <a:pt x="190" y="397"/>
                    <a:pt x="262" y="447"/>
                    <a:pt x="300" y="504"/>
                  </a:cubicBezTo>
                  <a:cubicBezTo>
                    <a:pt x="318" y="577"/>
                    <a:pt x="333" y="615"/>
                    <a:pt x="300" y="708"/>
                  </a:cubicBezTo>
                  <a:cubicBezTo>
                    <a:pt x="294" y="724"/>
                    <a:pt x="268" y="717"/>
                    <a:pt x="252" y="720"/>
                  </a:cubicBezTo>
                  <a:cubicBezTo>
                    <a:pt x="169" y="737"/>
                    <a:pt x="84" y="744"/>
                    <a:pt x="0" y="744"/>
                  </a:cubicBezTo>
                </a:path>
              </a:pathLst>
            </a:custGeom>
            <a:noFill/>
            <a:ln w="19050" cap="flat" cmpd="sng">
              <a:solidFill>
                <a:srgbClr val="FF7C80"/>
              </a:solidFill>
              <a:prstDash val="dash"/>
              <a:round/>
              <a:headEnd/>
              <a:tailEnd/>
            </a:ln>
            <a:effectLst/>
            <a:extLst>
              <a:ext uri="{909E8E84-426E-40DD-AFC4-6F175D3DCCD1}">
                <a14:hiddenFill xmlns:a14="http://schemas.microsoft.com/office/drawing/2010/main">
                  <a:pattFill prst="lgGrid">
                    <a:fgClr>
                      <a:srgbClr val="000000"/>
                    </a:fgClr>
                    <a:bgClr>
                      <a:srgbClr val="FFFFFF"/>
                    </a:bgClr>
                  </a:patt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4199" name="Oval 7"/>
            <p:cNvSpPr>
              <a:spLocks noChangeAspect="1" noChangeArrowheads="1"/>
            </p:cNvSpPr>
            <p:nvPr/>
          </p:nvSpPr>
          <p:spPr bwMode="auto">
            <a:xfrm>
              <a:off x="2171" y="2750"/>
              <a:ext cx="134" cy="134"/>
            </a:xfrm>
            <a:prstGeom prst="ellipse">
              <a:avLst/>
            </a:prstGeom>
            <a:solidFill>
              <a:srgbClr val="00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4200" name="AutoShape 8"/>
            <p:cNvSpPr>
              <a:spLocks noChangeAspect="1" noChangeArrowheads="1"/>
            </p:cNvSpPr>
            <p:nvPr/>
          </p:nvSpPr>
          <p:spPr bwMode="auto">
            <a:xfrm rot="-5400000">
              <a:off x="1942" y="2382"/>
              <a:ext cx="525" cy="866"/>
            </a:xfrm>
            <a:custGeom>
              <a:avLst/>
              <a:gdLst>
                <a:gd name="G0" fmla="+- 5892 0 0"/>
                <a:gd name="G1" fmla="+- 9924669 0 0"/>
                <a:gd name="G2" fmla="+- 0 0 9924669"/>
                <a:gd name="T0" fmla="*/ 0 256 1"/>
                <a:gd name="T1" fmla="*/ 180 256 1"/>
                <a:gd name="G3" fmla="+- 9924669 T0 T1"/>
                <a:gd name="T2" fmla="*/ 0 256 1"/>
                <a:gd name="T3" fmla="*/ 90 256 1"/>
                <a:gd name="G4" fmla="+- 9924669 T2 T3"/>
                <a:gd name="G5" fmla="*/ G4 2 1"/>
                <a:gd name="T4" fmla="*/ 90 256 1"/>
                <a:gd name="T5" fmla="*/ 0 256 1"/>
                <a:gd name="G6" fmla="+- 9924669 T4 T5"/>
                <a:gd name="G7" fmla="*/ G6 2 1"/>
                <a:gd name="G8" fmla="abs 99246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892"/>
                <a:gd name="G18" fmla="*/ 5892 1 2"/>
                <a:gd name="G19" fmla="+- G18 5400 0"/>
                <a:gd name="G20" fmla="cos G19 9924669"/>
                <a:gd name="G21" fmla="sin G19 9924669"/>
                <a:gd name="G22" fmla="+- G20 10800 0"/>
                <a:gd name="G23" fmla="+- G21 10800 0"/>
                <a:gd name="G24" fmla="+- 10800 0 G20"/>
                <a:gd name="G25" fmla="+- 5892 10800 0"/>
                <a:gd name="G26" fmla="?: G9 G17 G25"/>
                <a:gd name="G27" fmla="?: G9 0 21600"/>
                <a:gd name="G28" fmla="cos 10800 9924669"/>
                <a:gd name="G29" fmla="sin 10800 9924669"/>
                <a:gd name="G30" fmla="sin 5892 9924669"/>
                <a:gd name="G31" fmla="+- G28 10800 0"/>
                <a:gd name="G32" fmla="+- G29 10800 0"/>
                <a:gd name="G33" fmla="+- G30 10800 0"/>
                <a:gd name="G34" fmla="?: G4 0 G31"/>
                <a:gd name="G35" fmla="?: 9924669 G34 0"/>
                <a:gd name="G36" fmla="?: G6 G35 G31"/>
                <a:gd name="G37" fmla="+- 21600 0 G36"/>
                <a:gd name="G38" fmla="?: G4 0 G33"/>
                <a:gd name="G39" fmla="?: 9924669 G38 G32"/>
                <a:gd name="G40" fmla="?: G6 G39 0"/>
                <a:gd name="G41" fmla="?: G4 G32 21600"/>
                <a:gd name="G42" fmla="?: G6 G41 G33"/>
                <a:gd name="T12" fmla="*/ 10800 w 21600"/>
                <a:gd name="T13" fmla="*/ 0 h 21600"/>
                <a:gd name="T14" fmla="*/ 3469 w 21600"/>
                <a:gd name="T15" fmla="*/ 14790 h 21600"/>
                <a:gd name="T16" fmla="*/ 10800 w 21600"/>
                <a:gd name="T17" fmla="*/ 4908 h 21600"/>
                <a:gd name="T18" fmla="*/ 18131 w 21600"/>
                <a:gd name="T19" fmla="*/ 1479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625" y="13616"/>
                  </a:moveTo>
                  <a:cubicBezTo>
                    <a:pt x="5154" y="12752"/>
                    <a:pt x="4908" y="11784"/>
                    <a:pt x="4908" y="10800"/>
                  </a:cubicBezTo>
                  <a:cubicBezTo>
                    <a:pt x="4908" y="7545"/>
                    <a:pt x="7545" y="4908"/>
                    <a:pt x="10800" y="4908"/>
                  </a:cubicBezTo>
                  <a:cubicBezTo>
                    <a:pt x="14054" y="4908"/>
                    <a:pt x="16692" y="7545"/>
                    <a:pt x="16692" y="10800"/>
                  </a:cubicBezTo>
                  <a:cubicBezTo>
                    <a:pt x="16692" y="11784"/>
                    <a:pt x="16445" y="12752"/>
                    <a:pt x="15974" y="13616"/>
                  </a:cubicBezTo>
                  <a:lnTo>
                    <a:pt x="20285" y="15963"/>
                  </a:lnTo>
                  <a:cubicBezTo>
                    <a:pt x="21148" y="14379"/>
                    <a:pt x="21600" y="12603"/>
                    <a:pt x="21600" y="10800"/>
                  </a:cubicBezTo>
                  <a:cubicBezTo>
                    <a:pt x="21600" y="4835"/>
                    <a:pt x="16764" y="0"/>
                    <a:pt x="10800" y="0"/>
                  </a:cubicBezTo>
                  <a:cubicBezTo>
                    <a:pt x="4835" y="0"/>
                    <a:pt x="0" y="4835"/>
                    <a:pt x="0" y="10800"/>
                  </a:cubicBezTo>
                  <a:cubicBezTo>
                    <a:pt x="-1" y="12603"/>
                    <a:pt x="451" y="14379"/>
                    <a:pt x="1314" y="15963"/>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4201" name="Oval 9"/>
            <p:cNvSpPr>
              <a:spLocks noChangeAspect="1" noChangeArrowheads="1"/>
            </p:cNvSpPr>
            <p:nvPr/>
          </p:nvSpPr>
          <p:spPr bwMode="auto">
            <a:xfrm>
              <a:off x="2504" y="2750"/>
              <a:ext cx="134" cy="134"/>
            </a:xfrm>
            <a:prstGeom prst="ellipse">
              <a:avLst/>
            </a:prstGeom>
            <a:solidFill>
              <a:srgbClr val="00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4202" name="Line 10"/>
            <p:cNvSpPr>
              <a:spLocks noChangeAspect="1" noChangeShapeType="1"/>
            </p:cNvSpPr>
            <p:nvPr/>
          </p:nvSpPr>
          <p:spPr bwMode="auto">
            <a:xfrm>
              <a:off x="2305" y="2818"/>
              <a:ext cx="199" cy="0"/>
            </a:xfrm>
            <a:prstGeom prst="line">
              <a:avLst/>
            </a:prstGeom>
            <a:noFill/>
            <a:ln w="19050">
              <a:solidFill>
                <a:srgbClr val="00CC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4203" name="Oval 11"/>
            <p:cNvSpPr>
              <a:spLocks noChangeAspect="1" noChangeArrowheads="1"/>
            </p:cNvSpPr>
            <p:nvPr/>
          </p:nvSpPr>
          <p:spPr bwMode="auto">
            <a:xfrm>
              <a:off x="4236" y="2633"/>
              <a:ext cx="376" cy="355"/>
            </a:xfrm>
            <a:prstGeom prst="ellipse">
              <a:avLst/>
            </a:prstGeom>
            <a:solidFill>
              <a:srgbClr val="00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4204" name="Oval 12"/>
            <p:cNvSpPr>
              <a:spLocks noChangeAspect="1" noChangeArrowheads="1"/>
            </p:cNvSpPr>
            <p:nvPr/>
          </p:nvSpPr>
          <p:spPr bwMode="auto">
            <a:xfrm>
              <a:off x="4680" y="2633"/>
              <a:ext cx="376" cy="355"/>
            </a:xfrm>
            <a:prstGeom prst="ellipse">
              <a:avLst/>
            </a:prstGeom>
            <a:solidFill>
              <a:srgbClr val="FF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4205" name="Oval 13"/>
            <p:cNvSpPr>
              <a:spLocks noChangeAspect="1" noChangeArrowheads="1"/>
            </p:cNvSpPr>
            <p:nvPr/>
          </p:nvSpPr>
          <p:spPr bwMode="auto">
            <a:xfrm>
              <a:off x="2992" y="2544"/>
              <a:ext cx="444" cy="444"/>
            </a:xfrm>
            <a:prstGeom prst="ellipse">
              <a:avLst/>
            </a:prstGeom>
            <a:solidFill>
              <a:srgbClr val="3366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4206" name="Oval 14"/>
            <p:cNvSpPr>
              <a:spLocks noChangeAspect="1" noChangeArrowheads="1"/>
            </p:cNvSpPr>
            <p:nvPr/>
          </p:nvSpPr>
          <p:spPr bwMode="auto">
            <a:xfrm>
              <a:off x="3391" y="2544"/>
              <a:ext cx="444" cy="444"/>
            </a:xfrm>
            <a:prstGeom prst="ellipse">
              <a:avLst/>
            </a:prstGeom>
            <a:solidFill>
              <a:srgbClr val="3366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1544208" name="Text Box 16"/>
          <p:cNvSpPr txBox="1">
            <a:spLocks noChangeArrowheads="1"/>
          </p:cNvSpPr>
          <p:nvPr/>
        </p:nvSpPr>
        <p:spPr bwMode="auto">
          <a:xfrm>
            <a:off x="2971800" y="57912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8 contiguous clusters</a:t>
            </a:r>
          </a:p>
        </p:txBody>
      </p:sp>
    </p:spTree>
    <p:extLst>
      <p:ext uri="{BB962C8B-B14F-4D97-AF65-F5344CB8AC3E}">
        <p14:creationId xmlns:p14="http://schemas.microsoft.com/office/powerpoint/2010/main" val="211120734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33004" y="-6557"/>
            <a:ext cx="8856984" cy="6863417"/>
          </a:xfrm>
          <a:prstGeom prst="rect">
            <a:avLst/>
          </a:prstGeom>
          <a:noFill/>
        </p:spPr>
        <p:txBody>
          <a:bodyPr wrap="square" rtlCol="0">
            <a:spAutoFit/>
          </a:bodyPr>
          <a:lstStyle/>
          <a:p>
            <a:r>
              <a:rPr lang="en-US" sz="2200" dirty="0"/>
              <a:t>Attribute A partitions S into {S</a:t>
            </a:r>
            <a:r>
              <a:rPr lang="en-US" sz="2200" baseline="-25000" dirty="0"/>
              <a:t>1</a:t>
            </a:r>
            <a:r>
              <a:rPr lang="en-US" sz="2200" dirty="0"/>
              <a:t>, S</a:t>
            </a:r>
            <a:r>
              <a:rPr lang="en-US" sz="2200" baseline="-25000" dirty="0"/>
              <a:t>2</a:t>
            </a:r>
            <a:r>
              <a:rPr lang="en-US" sz="2200" dirty="0"/>
              <a:t> , …, </a:t>
            </a:r>
            <a:r>
              <a:rPr lang="en-US" sz="2200" dirty="0" smtClean="0"/>
              <a:t>S</a:t>
            </a:r>
            <a:r>
              <a:rPr lang="en-US" sz="2200" baseline="-25000" dirty="0" smtClean="0"/>
              <a:t>M</a:t>
            </a:r>
            <a:r>
              <a:rPr lang="en-US" sz="2200" dirty="0" smtClean="0"/>
              <a:t>} </a:t>
            </a:r>
          </a:p>
          <a:p>
            <a:endParaRPr lang="en-US" sz="2200" dirty="0"/>
          </a:p>
          <a:p>
            <a:r>
              <a:rPr lang="en-US" sz="2200" dirty="0" smtClean="0"/>
              <a:t>If </a:t>
            </a:r>
            <a:r>
              <a:rPr lang="en-US" sz="2200" dirty="0"/>
              <a:t>S</a:t>
            </a:r>
            <a:r>
              <a:rPr lang="en-US" sz="2200" baseline="-25000" dirty="0"/>
              <a:t>i </a:t>
            </a:r>
            <a:r>
              <a:rPr lang="en-US" sz="2200" dirty="0"/>
              <a:t>contains p</a:t>
            </a:r>
            <a:r>
              <a:rPr lang="en-US" sz="2200" baseline="-25000" dirty="0"/>
              <a:t>i</a:t>
            </a:r>
            <a:r>
              <a:rPr lang="en-US" sz="2200" dirty="0"/>
              <a:t> examples of P and </a:t>
            </a:r>
            <a:r>
              <a:rPr lang="en-US" sz="2200" dirty="0" err="1"/>
              <a:t>n</a:t>
            </a:r>
            <a:r>
              <a:rPr lang="en-US" sz="2200" baseline="-25000" dirty="0" err="1"/>
              <a:t>i</a:t>
            </a:r>
            <a:r>
              <a:rPr lang="en-US" sz="2200" dirty="0"/>
              <a:t> examples of N</a:t>
            </a:r>
            <a:r>
              <a:rPr lang="en-US" sz="2200" dirty="0" smtClean="0"/>
              <a:t>, the </a:t>
            </a:r>
            <a:r>
              <a:rPr lang="en-US" sz="2200" dirty="0"/>
              <a:t>expected information needed to classify </a:t>
            </a:r>
            <a:r>
              <a:rPr lang="en-US" sz="2200" dirty="0" smtClean="0"/>
              <a:t>objects in </a:t>
            </a:r>
            <a:r>
              <a:rPr lang="en-US" sz="2200" dirty="0"/>
              <a:t>all </a:t>
            </a:r>
            <a:r>
              <a:rPr lang="en-US" sz="2200" dirty="0" err="1"/>
              <a:t>subtrees</a:t>
            </a:r>
            <a:r>
              <a:rPr lang="en-US" sz="2200" dirty="0"/>
              <a:t> S</a:t>
            </a:r>
            <a:r>
              <a:rPr lang="en-US" sz="2200" baseline="-25000" dirty="0"/>
              <a:t>i</a:t>
            </a:r>
            <a:r>
              <a:rPr lang="en-US" sz="2200" dirty="0"/>
              <a:t> is</a:t>
            </a:r>
            <a:endParaRPr lang="en-US" sz="2200" dirty="0" smtClean="0"/>
          </a:p>
          <a:p>
            <a:endParaRPr lang="en-US" sz="2200" dirty="0" smtClean="0"/>
          </a:p>
          <a:p>
            <a:endParaRPr lang="en-US" sz="2200" dirty="0" smtClean="0"/>
          </a:p>
          <a:p>
            <a:endParaRPr lang="en-US" sz="2200" dirty="0"/>
          </a:p>
          <a:p>
            <a:r>
              <a:rPr lang="en-US" sz="2200" dirty="0" smtClean="0"/>
              <a:t>calculate </a:t>
            </a:r>
            <a:r>
              <a:rPr lang="en-US" sz="2200" dirty="0"/>
              <a:t>I(p, n) for each of the partitions and </a:t>
            </a:r>
            <a:r>
              <a:rPr lang="en-US" sz="2200" dirty="0" smtClean="0"/>
              <a:t>weight </a:t>
            </a:r>
            <a:r>
              <a:rPr lang="en-US" sz="2200" dirty="0"/>
              <a:t>these values by the probability that a data item belongs to the respective partition</a:t>
            </a:r>
            <a:r>
              <a:rPr lang="en-US" sz="2200" dirty="0" smtClean="0"/>
              <a:t>.</a:t>
            </a:r>
          </a:p>
          <a:p>
            <a:endParaRPr lang="en-US" sz="2200" dirty="0"/>
          </a:p>
          <a:p>
            <a:r>
              <a:rPr lang="en-US" sz="2200" dirty="0" smtClean="0"/>
              <a:t>The </a:t>
            </a:r>
            <a:r>
              <a:rPr lang="en-US" sz="2200" dirty="0"/>
              <a:t>information gained by a split then can be determined as the difference of the amount of information needed for correct classification before and after the split. </a:t>
            </a:r>
          </a:p>
          <a:p>
            <a:endParaRPr lang="it-IT" sz="2200" i="1" dirty="0" smtClean="0"/>
          </a:p>
          <a:p>
            <a:r>
              <a:rPr lang="it-IT" sz="2200" i="1" dirty="0" smtClean="0"/>
              <a:t>G </a:t>
            </a:r>
            <a:r>
              <a:rPr lang="it-IT" sz="2200" i="1" dirty="0"/>
              <a:t>a in </a:t>
            </a:r>
            <a:r>
              <a:rPr lang="it-IT" sz="2200" dirty="0"/>
              <a:t>( </a:t>
            </a:r>
            <a:r>
              <a:rPr lang="it-IT" sz="2200" i="1" dirty="0"/>
              <a:t>A</a:t>
            </a:r>
            <a:r>
              <a:rPr lang="it-IT" sz="2200" dirty="0"/>
              <a:t>) = </a:t>
            </a:r>
            <a:r>
              <a:rPr lang="it-IT" sz="2200" i="1" dirty="0"/>
              <a:t>I </a:t>
            </a:r>
            <a:r>
              <a:rPr lang="it-IT" sz="2200" dirty="0"/>
              <a:t>( </a:t>
            </a:r>
            <a:r>
              <a:rPr lang="it-IT" sz="2200" i="1" dirty="0"/>
              <a:t>p </a:t>
            </a:r>
            <a:r>
              <a:rPr lang="it-IT" sz="2200" dirty="0"/>
              <a:t>, </a:t>
            </a:r>
            <a:r>
              <a:rPr lang="it-IT" sz="2200" i="1" dirty="0"/>
              <a:t>n </a:t>
            </a:r>
            <a:r>
              <a:rPr lang="it-IT" sz="2200" dirty="0"/>
              <a:t>) − </a:t>
            </a:r>
            <a:r>
              <a:rPr lang="it-IT" sz="2200" i="1" dirty="0"/>
              <a:t>E </a:t>
            </a:r>
            <a:r>
              <a:rPr lang="it-IT" sz="2200" dirty="0"/>
              <a:t>( </a:t>
            </a:r>
            <a:r>
              <a:rPr lang="it-IT" sz="2200" i="1" dirty="0"/>
              <a:t>A</a:t>
            </a:r>
            <a:r>
              <a:rPr lang="it-IT" sz="2200" dirty="0"/>
              <a:t>)</a:t>
            </a:r>
            <a:endParaRPr lang="en-US" sz="2200" dirty="0"/>
          </a:p>
          <a:p>
            <a:endParaRPr lang="en-US" sz="2200" dirty="0" smtClean="0"/>
          </a:p>
          <a:p>
            <a:r>
              <a:rPr lang="en-US" sz="2200" dirty="0" smtClean="0"/>
              <a:t>Thus </a:t>
            </a:r>
            <a:r>
              <a:rPr lang="en-US" sz="2200" dirty="0"/>
              <a:t>we calculate the reduction in uncertainty that is obtained by splitting according to attribute A and select among all possible attributes the one that leads to the highest reduction. </a:t>
            </a:r>
            <a:endParaRPr lang="it-IT" sz="2200" dirty="0"/>
          </a:p>
          <a:p>
            <a:endParaRPr lang="it-IT" sz="2200" dirty="0"/>
          </a:p>
        </p:txBody>
      </p:sp>
      <p:graphicFrame>
        <p:nvGraphicFramePr>
          <p:cNvPr id="5" name="Oggetto 4"/>
          <p:cNvGraphicFramePr>
            <a:graphicFrameLocks noChangeAspect="1"/>
          </p:cNvGraphicFramePr>
          <p:nvPr>
            <p:extLst>
              <p:ext uri="{D42A27DB-BD31-4B8C-83A1-F6EECF244321}">
                <p14:modId xmlns:p14="http://schemas.microsoft.com/office/powerpoint/2010/main" val="3564298332"/>
              </p:ext>
            </p:extLst>
          </p:nvPr>
        </p:nvGraphicFramePr>
        <p:xfrm>
          <a:off x="107504" y="1484784"/>
          <a:ext cx="3151409" cy="864096"/>
        </p:xfrm>
        <a:graphic>
          <a:graphicData uri="http://schemas.openxmlformats.org/presentationml/2006/ole">
            <mc:AlternateContent xmlns:mc="http://schemas.openxmlformats.org/markup-compatibility/2006">
              <mc:Choice xmlns:v="urn:schemas-microsoft-com:vml" Requires="v">
                <p:oleObj spid="_x0000_s78861" name="Equation" r:id="rId3" imgW="1574640" imgH="431640" progId="Equation.3">
                  <p:embed/>
                </p:oleObj>
              </mc:Choice>
              <mc:Fallback>
                <p:oleObj name="Equation" r:id="rId3" imgW="1574640" imgH="431640" progId="Equation.3">
                  <p:embed/>
                  <p:pic>
                    <p:nvPicPr>
                      <p:cNvPr id="0" name="Oggetto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1484784"/>
                        <a:ext cx="3151409" cy="86409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78650441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46" y="836712"/>
            <a:ext cx="8988108" cy="5184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1138447"/>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32656"/>
            <a:ext cx="4143722" cy="5761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675269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51520" y="404664"/>
            <a:ext cx="8568952" cy="5632311"/>
          </a:xfrm>
          <a:prstGeom prst="rect">
            <a:avLst/>
          </a:prstGeom>
          <a:noFill/>
        </p:spPr>
        <p:txBody>
          <a:bodyPr wrap="square" rtlCol="0">
            <a:spAutoFit/>
          </a:bodyPr>
          <a:lstStyle/>
          <a:p>
            <a:r>
              <a:rPr lang="it-IT" sz="2400" b="1" dirty="0" err="1">
                <a:solidFill>
                  <a:srgbClr val="FF0000"/>
                </a:solidFill>
              </a:rPr>
              <a:t>Pruning</a:t>
            </a:r>
            <a:endParaRPr lang="it-IT" sz="2400" b="1" dirty="0">
              <a:solidFill>
                <a:srgbClr val="FF0000"/>
              </a:solidFill>
            </a:endParaRPr>
          </a:p>
          <a:p>
            <a:endParaRPr lang="en-US" sz="2400" dirty="0"/>
          </a:p>
          <a:p>
            <a:r>
              <a:rPr lang="en-US" sz="2400" dirty="0" smtClean="0"/>
              <a:t>Classification </a:t>
            </a:r>
            <a:r>
              <a:rPr lang="en-US" sz="2400" dirty="0"/>
              <a:t>reflects "noise" in the </a:t>
            </a:r>
            <a:r>
              <a:rPr lang="en-US" sz="2400" dirty="0" smtClean="0"/>
              <a:t>data.</a:t>
            </a:r>
          </a:p>
          <a:p>
            <a:r>
              <a:rPr lang="en-US" sz="2400" dirty="0" smtClean="0"/>
              <a:t> It is needed to remove </a:t>
            </a:r>
            <a:r>
              <a:rPr lang="en-US" sz="2400" dirty="0" err="1"/>
              <a:t>subtrees</a:t>
            </a:r>
            <a:r>
              <a:rPr lang="en-US" sz="2400" dirty="0"/>
              <a:t> that are </a:t>
            </a:r>
            <a:r>
              <a:rPr lang="en-US" sz="2400" dirty="0" err="1"/>
              <a:t>overclassifying</a:t>
            </a:r>
            <a:endParaRPr lang="en-US" sz="2400" dirty="0"/>
          </a:p>
          <a:p>
            <a:endParaRPr lang="en-US" sz="2400" dirty="0" smtClean="0"/>
          </a:p>
          <a:p>
            <a:r>
              <a:rPr lang="en-US" sz="2400" b="1" dirty="0" smtClean="0"/>
              <a:t>Apply </a:t>
            </a:r>
            <a:r>
              <a:rPr lang="en-US" sz="2400" b="1" dirty="0"/>
              <a:t>Principle of Minimum Description Length (MDL)</a:t>
            </a:r>
          </a:p>
          <a:p>
            <a:pPr lvl="1"/>
            <a:r>
              <a:rPr lang="en-US" sz="2400" dirty="0" smtClean="0"/>
              <a:t>Find </a:t>
            </a:r>
            <a:r>
              <a:rPr lang="en-US" sz="2400" dirty="0"/>
              <a:t>tree that encodes the training set with minimal cost</a:t>
            </a:r>
          </a:p>
          <a:p>
            <a:pPr lvl="1"/>
            <a:r>
              <a:rPr lang="en-US" sz="2400" dirty="0" smtClean="0"/>
              <a:t>Total </a:t>
            </a:r>
            <a:r>
              <a:rPr lang="en-US" sz="2400" dirty="0"/>
              <a:t>encoding cost: cost(M, D)</a:t>
            </a:r>
          </a:p>
          <a:p>
            <a:pPr lvl="1"/>
            <a:r>
              <a:rPr lang="en-US" sz="2400" dirty="0" smtClean="0"/>
              <a:t>Cost </a:t>
            </a:r>
            <a:r>
              <a:rPr lang="en-US" sz="2400" dirty="0"/>
              <a:t>of encoding data D given a model M: cost(D | M)</a:t>
            </a:r>
          </a:p>
          <a:p>
            <a:pPr lvl="1"/>
            <a:r>
              <a:rPr lang="en-US" sz="2400" dirty="0" smtClean="0"/>
              <a:t>Cost </a:t>
            </a:r>
            <a:r>
              <a:rPr lang="en-US" sz="2400" dirty="0"/>
              <a:t>of encoding model M: cost(M)</a:t>
            </a:r>
          </a:p>
          <a:p>
            <a:pPr lvl="1"/>
            <a:r>
              <a:rPr lang="en-US" sz="2400" dirty="0"/>
              <a:t>cost(M, D) = cost(D | M) + cost(M)</a:t>
            </a:r>
          </a:p>
          <a:p>
            <a:endParaRPr lang="it-IT" sz="2400" dirty="0" smtClean="0"/>
          </a:p>
          <a:p>
            <a:r>
              <a:rPr lang="it-IT" sz="2400" b="1" dirty="0" err="1" smtClean="0"/>
              <a:t>Measuring</a:t>
            </a:r>
            <a:r>
              <a:rPr lang="it-IT" sz="2400" b="1" dirty="0" smtClean="0"/>
              <a:t> </a:t>
            </a:r>
            <a:r>
              <a:rPr lang="it-IT" sz="2400" b="1" dirty="0" err="1"/>
              <a:t>cost</a:t>
            </a:r>
            <a:endParaRPr lang="it-IT" sz="2400" b="1" dirty="0"/>
          </a:p>
          <a:p>
            <a:pPr lvl="1"/>
            <a:r>
              <a:rPr lang="it-IT" sz="2400" dirty="0" smtClean="0"/>
              <a:t>For </a:t>
            </a:r>
            <a:r>
              <a:rPr lang="it-IT" sz="2400" dirty="0"/>
              <a:t>data: </a:t>
            </a:r>
            <a:r>
              <a:rPr lang="it-IT" sz="2400" dirty="0" err="1"/>
              <a:t>count</a:t>
            </a:r>
            <a:r>
              <a:rPr lang="it-IT" sz="2400" dirty="0"/>
              <a:t> </a:t>
            </a:r>
            <a:r>
              <a:rPr lang="it-IT" sz="2400" dirty="0" err="1"/>
              <a:t>misclassifications</a:t>
            </a:r>
            <a:endParaRPr lang="it-IT" sz="2400" dirty="0"/>
          </a:p>
          <a:p>
            <a:pPr lvl="1"/>
            <a:r>
              <a:rPr lang="en-US" sz="2400" dirty="0" smtClean="0"/>
              <a:t>For </a:t>
            </a:r>
            <a:r>
              <a:rPr lang="en-US" sz="2400" dirty="0"/>
              <a:t>model: assume an appropriate encoding of the tree</a:t>
            </a:r>
            <a:endParaRPr lang="it-IT" sz="2400" dirty="0"/>
          </a:p>
        </p:txBody>
      </p:sp>
    </p:spTree>
    <p:extLst>
      <p:ext uri="{BB962C8B-B14F-4D97-AF65-F5344CB8AC3E}">
        <p14:creationId xmlns:p14="http://schemas.microsoft.com/office/powerpoint/2010/main" val="243111033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CasellaDiTesto 3"/>
          <p:cNvSpPr txBox="1"/>
          <p:nvPr/>
        </p:nvSpPr>
        <p:spPr>
          <a:xfrm>
            <a:off x="107504" y="188640"/>
            <a:ext cx="8856984" cy="5078313"/>
          </a:xfrm>
          <a:prstGeom prst="rect">
            <a:avLst/>
          </a:prstGeom>
          <a:noFill/>
        </p:spPr>
        <p:txBody>
          <a:bodyPr wrap="square" rtlCol="0">
            <a:spAutoFit/>
          </a:bodyPr>
          <a:lstStyle/>
          <a:p>
            <a:r>
              <a:rPr lang="en-US" dirty="0"/>
              <a:t>It is important to recognize that for a test dataset a classifier may overspecialize and</a:t>
            </a:r>
          </a:p>
          <a:p>
            <a:r>
              <a:rPr lang="en-US" dirty="0"/>
              <a:t>capture noise in the data rather than general properties. </a:t>
            </a:r>
            <a:endParaRPr lang="en-US" dirty="0" smtClean="0"/>
          </a:p>
          <a:p>
            <a:endParaRPr lang="en-US" dirty="0"/>
          </a:p>
          <a:p>
            <a:r>
              <a:rPr lang="en-US" dirty="0" smtClean="0"/>
              <a:t>One </a:t>
            </a:r>
            <a:r>
              <a:rPr lang="en-US" dirty="0" err="1"/>
              <a:t>possiblity</a:t>
            </a:r>
            <a:r>
              <a:rPr lang="en-US" dirty="0"/>
              <a:t> to </a:t>
            </a:r>
            <a:r>
              <a:rPr lang="en-US" dirty="0" smtClean="0"/>
              <a:t>limit overspecialization </a:t>
            </a:r>
            <a:r>
              <a:rPr lang="en-US" dirty="0"/>
              <a:t>would be to stop the partitioning of tree nodes when some criteria</a:t>
            </a:r>
          </a:p>
          <a:p>
            <a:r>
              <a:rPr lang="en-US" dirty="0"/>
              <a:t>is met (e.g. number of samples assigned to the leaf node). However, in general it is</a:t>
            </a:r>
          </a:p>
          <a:p>
            <a:r>
              <a:rPr lang="en-US" dirty="0"/>
              <a:t>difficult to find a suitable criterion. Another alternative is to first built the fully</a:t>
            </a:r>
          </a:p>
          <a:p>
            <a:r>
              <a:rPr lang="en-US" dirty="0"/>
              <a:t>grown classification tree, and then in a second phase prune those </a:t>
            </a:r>
            <a:r>
              <a:rPr lang="en-US" dirty="0" err="1"/>
              <a:t>subtrees</a:t>
            </a:r>
            <a:r>
              <a:rPr lang="en-US" dirty="0"/>
              <a:t> that do</a:t>
            </a:r>
          </a:p>
          <a:p>
            <a:r>
              <a:rPr lang="en-US" dirty="0"/>
              <a:t>not contribute to an efficient classification scheme. Efficiency can be measured in</a:t>
            </a:r>
          </a:p>
          <a:p>
            <a:r>
              <a:rPr lang="en-US" dirty="0"/>
              <a:t>that case as follows: if the effort in order to specify a class (the implicit description</a:t>
            </a:r>
          </a:p>
          <a:p>
            <a:r>
              <a:rPr lang="en-US" dirty="0"/>
              <a:t>of the class extension) exceeds the effort to enumerate all class members (the</a:t>
            </a:r>
          </a:p>
          <a:p>
            <a:r>
              <a:rPr lang="en-US" dirty="0"/>
              <a:t>explicit description of the class extension), then the </a:t>
            </a:r>
            <a:r>
              <a:rPr lang="en-US" dirty="0" err="1"/>
              <a:t>subtree</a:t>
            </a:r>
            <a:r>
              <a:rPr lang="en-US" dirty="0"/>
              <a:t> is </a:t>
            </a:r>
            <a:r>
              <a:rPr lang="en-US" dirty="0" err="1"/>
              <a:t>overclassifying</a:t>
            </a:r>
            <a:r>
              <a:rPr lang="en-US" dirty="0"/>
              <a:t> and</a:t>
            </a:r>
          </a:p>
          <a:p>
            <a:r>
              <a:rPr lang="en-US" dirty="0"/>
              <a:t>non-optimal. This is called the </a:t>
            </a:r>
            <a:r>
              <a:rPr lang="en-US" dirty="0" err="1"/>
              <a:t>priniciple</a:t>
            </a:r>
            <a:r>
              <a:rPr lang="en-US" dirty="0"/>
              <a:t> of minimum description length. To</a:t>
            </a:r>
          </a:p>
          <a:p>
            <a:r>
              <a:rPr lang="en-US" dirty="0"/>
              <a:t>measure the description cost a suitable metrics for the encoding cost, both for trees</a:t>
            </a:r>
          </a:p>
          <a:p>
            <a:r>
              <a:rPr lang="en-US" dirty="0"/>
              <a:t>and data sets is required. For trees this can be done by suitably counting the various</a:t>
            </a:r>
          </a:p>
          <a:p>
            <a:r>
              <a:rPr lang="en-US" dirty="0"/>
              <a:t>structural elements needed to encode the tree (nodes, test predicates), whereas for</a:t>
            </a:r>
          </a:p>
          <a:p>
            <a:r>
              <a:rPr lang="en-US" dirty="0"/>
              <a:t>explicit classification, it is sufficient to count the number of misclassifications that</a:t>
            </a:r>
          </a:p>
          <a:p>
            <a:r>
              <a:rPr lang="it-IT" dirty="0" err="1"/>
              <a:t>occur</a:t>
            </a:r>
            <a:r>
              <a:rPr lang="it-IT" dirty="0"/>
              <a:t> in a </a:t>
            </a:r>
            <a:r>
              <a:rPr lang="it-IT" dirty="0" err="1"/>
              <a:t>tree</a:t>
            </a:r>
            <a:r>
              <a:rPr lang="it-IT" dirty="0"/>
              <a:t> </a:t>
            </a:r>
            <a:r>
              <a:rPr lang="it-IT" dirty="0" err="1"/>
              <a:t>node</a:t>
            </a:r>
            <a:r>
              <a:rPr lang="it-IT" dirty="0"/>
              <a:t>.</a:t>
            </a:r>
          </a:p>
        </p:txBody>
      </p:sp>
    </p:spTree>
    <p:extLst>
      <p:ext uri="{BB962C8B-B14F-4D97-AF65-F5344CB8AC3E}">
        <p14:creationId xmlns:p14="http://schemas.microsoft.com/office/powerpoint/2010/main" val="9855808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7986" name="Rectangle 2"/>
          <p:cNvSpPr>
            <a:spLocks noGrp="1" noChangeArrowheads="1"/>
          </p:cNvSpPr>
          <p:nvPr>
            <p:ph type="title"/>
          </p:nvPr>
        </p:nvSpPr>
        <p:spPr/>
        <p:txBody>
          <a:bodyPr>
            <a:normAutofit fontScale="90000"/>
          </a:bodyPr>
          <a:lstStyle/>
          <a:p>
            <a:r>
              <a:rPr lang="en-US"/>
              <a:t>Underfitting and Overfitting (Example)</a:t>
            </a:r>
          </a:p>
        </p:txBody>
      </p:sp>
      <p:pic>
        <p:nvPicPr>
          <p:cNvPr id="937987" name="Picture 3"/>
          <p:cNvPicPr>
            <a:picLocks noChangeAspect="1" noChangeArrowheads="1"/>
          </p:cNvPicPr>
          <p:nvPr/>
        </p:nvPicPr>
        <p:blipFill>
          <a:blip r:embed="rId2">
            <a:extLst>
              <a:ext uri="{28A0092B-C50C-407E-A947-70E740481C1C}">
                <a14:useLocalDpi xmlns:a14="http://schemas.microsoft.com/office/drawing/2010/main" val="0"/>
              </a:ext>
            </a:extLst>
          </a:blip>
          <a:srcRect l="8139" t="5307" r="5814" b="5804"/>
          <a:stretch>
            <a:fillRect/>
          </a:stretch>
        </p:blipFill>
        <p:spPr bwMode="auto">
          <a:xfrm>
            <a:off x="304800" y="1143000"/>
            <a:ext cx="56388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7988" name="Text Box 4"/>
          <p:cNvSpPr txBox="1">
            <a:spLocks noChangeArrowheads="1"/>
          </p:cNvSpPr>
          <p:nvPr/>
        </p:nvSpPr>
        <p:spPr bwMode="auto">
          <a:xfrm>
            <a:off x="6172200" y="1905000"/>
            <a:ext cx="2743200" cy="353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500 circular and 500 triangular data points.</a:t>
            </a:r>
          </a:p>
          <a:p>
            <a:pPr>
              <a:spcBef>
                <a:spcPct val="50000"/>
              </a:spcBef>
            </a:pPr>
            <a:endParaRPr lang="en-US" sz="1800"/>
          </a:p>
          <a:p>
            <a:pPr>
              <a:spcBef>
                <a:spcPct val="50000"/>
              </a:spcBef>
            </a:pPr>
            <a:r>
              <a:rPr lang="en-US" sz="1800"/>
              <a:t>Circular points:</a:t>
            </a:r>
          </a:p>
          <a:p>
            <a:pPr>
              <a:spcBef>
                <a:spcPct val="50000"/>
              </a:spcBef>
            </a:pPr>
            <a:r>
              <a:rPr lang="en-US" sz="1800"/>
              <a:t>0.5 </a:t>
            </a:r>
            <a:r>
              <a:rPr lang="en-US" sz="1800">
                <a:sym typeface="Symbol" pitchFamily="18" charset="2"/>
              </a:rPr>
              <a:t> sqrt(x</a:t>
            </a:r>
            <a:r>
              <a:rPr lang="en-US" sz="1800" baseline="-25000">
                <a:sym typeface="Symbol" pitchFamily="18" charset="2"/>
              </a:rPr>
              <a:t>1</a:t>
            </a:r>
            <a:r>
              <a:rPr lang="en-US" sz="1800" baseline="30000">
                <a:sym typeface="Symbol" pitchFamily="18" charset="2"/>
              </a:rPr>
              <a:t>2</a:t>
            </a:r>
            <a:r>
              <a:rPr lang="en-US" sz="1800">
                <a:sym typeface="Symbol" pitchFamily="18" charset="2"/>
              </a:rPr>
              <a:t>+x</a:t>
            </a:r>
            <a:r>
              <a:rPr lang="en-US" sz="1800" baseline="-25000">
                <a:sym typeface="Symbol" pitchFamily="18" charset="2"/>
              </a:rPr>
              <a:t>2</a:t>
            </a:r>
            <a:r>
              <a:rPr lang="en-US" sz="1800" baseline="30000">
                <a:sym typeface="Symbol" pitchFamily="18" charset="2"/>
              </a:rPr>
              <a:t>2</a:t>
            </a:r>
            <a:r>
              <a:rPr lang="en-US" sz="1800">
                <a:sym typeface="Symbol" pitchFamily="18" charset="2"/>
              </a:rPr>
              <a:t>)  1</a:t>
            </a:r>
            <a:endParaRPr lang="en-US" sz="1800"/>
          </a:p>
          <a:p>
            <a:pPr>
              <a:spcBef>
                <a:spcPct val="50000"/>
              </a:spcBef>
            </a:pPr>
            <a:endParaRPr lang="en-US" sz="1800"/>
          </a:p>
          <a:p>
            <a:pPr>
              <a:spcBef>
                <a:spcPct val="50000"/>
              </a:spcBef>
            </a:pPr>
            <a:r>
              <a:rPr lang="en-US" sz="1800"/>
              <a:t>Triangular points:</a:t>
            </a:r>
          </a:p>
          <a:p>
            <a:pPr>
              <a:spcBef>
                <a:spcPct val="50000"/>
              </a:spcBef>
            </a:pPr>
            <a:r>
              <a:rPr lang="en-US" sz="1800">
                <a:sym typeface="Symbol" pitchFamily="18" charset="2"/>
              </a:rPr>
              <a:t>sqrt(x</a:t>
            </a:r>
            <a:r>
              <a:rPr lang="en-US" sz="1800" baseline="-25000">
                <a:sym typeface="Symbol" pitchFamily="18" charset="2"/>
              </a:rPr>
              <a:t>1</a:t>
            </a:r>
            <a:r>
              <a:rPr lang="en-US" sz="1800" baseline="30000">
                <a:sym typeface="Symbol" pitchFamily="18" charset="2"/>
              </a:rPr>
              <a:t>2</a:t>
            </a:r>
            <a:r>
              <a:rPr lang="en-US" sz="1800">
                <a:sym typeface="Symbol" pitchFamily="18" charset="2"/>
              </a:rPr>
              <a:t>+x</a:t>
            </a:r>
            <a:r>
              <a:rPr lang="en-US" sz="1800" baseline="-25000">
                <a:sym typeface="Symbol" pitchFamily="18" charset="2"/>
              </a:rPr>
              <a:t>2</a:t>
            </a:r>
            <a:r>
              <a:rPr lang="en-US" sz="1800" baseline="30000">
                <a:sym typeface="Symbol" pitchFamily="18" charset="2"/>
              </a:rPr>
              <a:t>2</a:t>
            </a:r>
            <a:r>
              <a:rPr lang="en-US" sz="1800">
                <a:sym typeface="Symbol" pitchFamily="18" charset="2"/>
              </a:rPr>
              <a:t>) &gt; 0.5 or</a:t>
            </a:r>
          </a:p>
          <a:p>
            <a:pPr>
              <a:spcBef>
                <a:spcPct val="50000"/>
              </a:spcBef>
            </a:pPr>
            <a:r>
              <a:rPr lang="en-US" sz="1800">
                <a:sym typeface="Symbol" pitchFamily="18" charset="2"/>
              </a:rPr>
              <a:t>sqrt(x</a:t>
            </a:r>
            <a:r>
              <a:rPr lang="en-US" sz="1800" baseline="-25000">
                <a:sym typeface="Symbol" pitchFamily="18" charset="2"/>
              </a:rPr>
              <a:t>1</a:t>
            </a:r>
            <a:r>
              <a:rPr lang="en-US" sz="1800" baseline="30000">
                <a:sym typeface="Symbol" pitchFamily="18" charset="2"/>
              </a:rPr>
              <a:t>2</a:t>
            </a:r>
            <a:r>
              <a:rPr lang="en-US" sz="1800">
                <a:sym typeface="Symbol" pitchFamily="18" charset="2"/>
              </a:rPr>
              <a:t>+x</a:t>
            </a:r>
            <a:r>
              <a:rPr lang="en-US" sz="1800" baseline="-25000">
                <a:sym typeface="Symbol" pitchFamily="18" charset="2"/>
              </a:rPr>
              <a:t>2</a:t>
            </a:r>
            <a:r>
              <a:rPr lang="en-US" sz="1800" baseline="30000">
                <a:sym typeface="Symbol" pitchFamily="18" charset="2"/>
              </a:rPr>
              <a:t>2</a:t>
            </a:r>
            <a:r>
              <a:rPr lang="en-US" sz="1800">
                <a:sym typeface="Symbol" pitchFamily="18" charset="2"/>
              </a:rPr>
              <a:t>) &lt; 1</a:t>
            </a:r>
          </a:p>
        </p:txBody>
      </p:sp>
    </p:spTree>
    <p:extLst>
      <p:ext uri="{BB962C8B-B14F-4D97-AF65-F5344CB8AC3E}">
        <p14:creationId xmlns:p14="http://schemas.microsoft.com/office/powerpoint/2010/main" val="14241967"/>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9010" name="Rectangle 2"/>
          <p:cNvSpPr>
            <a:spLocks noGrp="1" noChangeArrowheads="1"/>
          </p:cNvSpPr>
          <p:nvPr>
            <p:ph type="title"/>
          </p:nvPr>
        </p:nvSpPr>
        <p:spPr/>
        <p:txBody>
          <a:bodyPr/>
          <a:lstStyle/>
          <a:p>
            <a:r>
              <a:rPr lang="en-US"/>
              <a:t>Underfitting and Overfitting</a:t>
            </a:r>
          </a:p>
        </p:txBody>
      </p:sp>
      <p:pic>
        <p:nvPicPr>
          <p:cNvPr id="9390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6096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39012" name="Line 4"/>
          <p:cNvSpPr>
            <a:spLocks noChangeShapeType="1"/>
          </p:cNvSpPr>
          <p:nvPr/>
        </p:nvSpPr>
        <p:spPr bwMode="auto">
          <a:xfrm>
            <a:off x="4267200" y="1219200"/>
            <a:ext cx="0" cy="4114800"/>
          </a:xfrm>
          <a:prstGeom prst="line">
            <a:avLst/>
          </a:prstGeom>
          <a:noFill/>
          <a:ln w="25400">
            <a:solidFill>
              <a:srgbClr val="8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939013" name="Text Box 5"/>
          <p:cNvSpPr txBox="1">
            <a:spLocks noChangeArrowheads="1"/>
          </p:cNvSpPr>
          <p:nvPr/>
        </p:nvSpPr>
        <p:spPr bwMode="auto">
          <a:xfrm>
            <a:off x="4343400" y="1447800"/>
            <a:ext cx="1600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Overfitting</a:t>
            </a:r>
            <a:endParaRPr lang="en-US" sz="1800">
              <a:sym typeface="Symbol" pitchFamily="18" charset="2"/>
            </a:endParaRPr>
          </a:p>
        </p:txBody>
      </p:sp>
      <p:sp>
        <p:nvSpPr>
          <p:cNvPr id="939014" name="Text Box 6"/>
          <p:cNvSpPr txBox="1">
            <a:spLocks noChangeArrowheads="1"/>
          </p:cNvSpPr>
          <p:nvPr/>
        </p:nvSpPr>
        <p:spPr bwMode="auto">
          <a:xfrm>
            <a:off x="457200" y="5881688"/>
            <a:ext cx="8458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Underfitting</a:t>
            </a:r>
            <a:r>
              <a:rPr lang="en-US" sz="1800" b="0"/>
              <a:t>: when model is too simple, both training and test errors are large </a:t>
            </a:r>
            <a:endParaRPr lang="en-US" sz="1800" b="0">
              <a:sym typeface="Symbol" pitchFamily="18" charset="2"/>
            </a:endParaRPr>
          </a:p>
        </p:txBody>
      </p:sp>
    </p:spTree>
    <p:extLst>
      <p:ext uri="{BB962C8B-B14F-4D97-AF65-F5344CB8AC3E}">
        <p14:creationId xmlns:p14="http://schemas.microsoft.com/office/powerpoint/2010/main" val="250388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0034" name="Rectangle 2"/>
          <p:cNvSpPr>
            <a:spLocks noGrp="1" noChangeArrowheads="1"/>
          </p:cNvSpPr>
          <p:nvPr>
            <p:ph type="title"/>
          </p:nvPr>
        </p:nvSpPr>
        <p:spPr/>
        <p:txBody>
          <a:bodyPr/>
          <a:lstStyle/>
          <a:p>
            <a:r>
              <a:rPr lang="en-US"/>
              <a:t>Overfitting due to Noise </a:t>
            </a:r>
          </a:p>
        </p:txBody>
      </p:sp>
      <p:pic>
        <p:nvPicPr>
          <p:cNvPr id="940035" name="Picture 3"/>
          <p:cNvPicPr>
            <a:picLocks noChangeAspect="1" noChangeArrowheads="1"/>
          </p:cNvPicPr>
          <p:nvPr/>
        </p:nvPicPr>
        <p:blipFill>
          <a:blip r:embed="rId2">
            <a:extLst>
              <a:ext uri="{28A0092B-C50C-407E-A947-70E740481C1C}">
                <a14:useLocalDpi xmlns:a14="http://schemas.microsoft.com/office/drawing/2010/main" val="0"/>
              </a:ext>
            </a:extLst>
          </a:blip>
          <a:srcRect t="4819" b="3615"/>
          <a:stretch>
            <a:fillRect/>
          </a:stretch>
        </p:blipFill>
        <p:spPr bwMode="auto">
          <a:xfrm>
            <a:off x="1295400" y="1066800"/>
            <a:ext cx="63246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0036" name="Text Box 4"/>
          <p:cNvSpPr txBox="1">
            <a:spLocks noChangeArrowheads="1"/>
          </p:cNvSpPr>
          <p:nvPr/>
        </p:nvSpPr>
        <p:spPr bwMode="auto">
          <a:xfrm>
            <a:off x="1676400" y="5715000"/>
            <a:ext cx="579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Decision boundary is distorted by noise point</a:t>
            </a:r>
            <a:endParaRPr lang="en-US" sz="1800">
              <a:sym typeface="Symbol" pitchFamily="18" charset="2"/>
            </a:endParaRPr>
          </a:p>
        </p:txBody>
      </p:sp>
    </p:spTree>
    <p:extLst>
      <p:ext uri="{BB962C8B-B14F-4D97-AF65-F5344CB8AC3E}">
        <p14:creationId xmlns:p14="http://schemas.microsoft.com/office/powerpoint/2010/main" val="341947804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1058" name="Rectangle 2"/>
          <p:cNvSpPr>
            <a:spLocks noGrp="1" noChangeArrowheads="1"/>
          </p:cNvSpPr>
          <p:nvPr>
            <p:ph type="title"/>
          </p:nvPr>
        </p:nvSpPr>
        <p:spPr>
          <a:xfrm>
            <a:off x="381000" y="152400"/>
            <a:ext cx="8610600" cy="533400"/>
          </a:xfrm>
        </p:spPr>
        <p:txBody>
          <a:bodyPr>
            <a:normAutofit fontScale="90000"/>
          </a:bodyPr>
          <a:lstStyle/>
          <a:p>
            <a:r>
              <a:rPr lang="en-US"/>
              <a:t>Overfitting due to Insufficient Examples</a:t>
            </a:r>
          </a:p>
        </p:txBody>
      </p:sp>
      <p:sp>
        <p:nvSpPr>
          <p:cNvPr id="941059" name="Text Box 3"/>
          <p:cNvSpPr txBox="1">
            <a:spLocks noChangeArrowheads="1"/>
          </p:cNvSpPr>
          <p:nvPr/>
        </p:nvSpPr>
        <p:spPr bwMode="auto">
          <a:xfrm>
            <a:off x="609600" y="4724400"/>
            <a:ext cx="7620000"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sym typeface="Symbol" pitchFamily="18" charset="2"/>
              </a:rPr>
              <a:t>Lack of data points in the lower half of the diagram makes it difficult to predict correctly the class labels of that region </a:t>
            </a:r>
          </a:p>
          <a:p>
            <a:pPr>
              <a:spcBef>
                <a:spcPct val="50000"/>
              </a:spcBef>
            </a:pPr>
            <a:r>
              <a:rPr lang="en-US" sz="1800"/>
              <a:t>- Insufficient number of training records in the region causes the decision tree to predict the test examples using other training records that are irrelevant to the classification task</a:t>
            </a:r>
            <a:endParaRPr lang="en-US" sz="1800">
              <a:sym typeface="Symbol" pitchFamily="18" charset="2"/>
            </a:endParaRPr>
          </a:p>
        </p:txBody>
      </p:sp>
      <p:pic>
        <p:nvPicPr>
          <p:cNvPr id="941060" name="Picture 4"/>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7072" t="4857" r="5357" b="4857"/>
          <a:stretch>
            <a:fillRect/>
          </a:stretch>
        </p:blipFill>
        <p:spPr>
          <a:xfrm>
            <a:off x="1828800" y="1117600"/>
            <a:ext cx="4470400" cy="345440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3867733766"/>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4130" name="Rectangle 2"/>
          <p:cNvSpPr>
            <a:spLocks noGrp="1" noChangeArrowheads="1"/>
          </p:cNvSpPr>
          <p:nvPr>
            <p:ph type="title"/>
          </p:nvPr>
        </p:nvSpPr>
        <p:spPr/>
        <p:txBody>
          <a:bodyPr/>
          <a:lstStyle/>
          <a:p>
            <a:r>
              <a:rPr lang="en-US"/>
              <a:t>Occam’s Razor</a:t>
            </a:r>
          </a:p>
        </p:txBody>
      </p:sp>
      <p:sp>
        <p:nvSpPr>
          <p:cNvPr id="944131" name="Rectangle 3"/>
          <p:cNvSpPr>
            <a:spLocks noGrp="1" noChangeArrowheads="1"/>
          </p:cNvSpPr>
          <p:nvPr>
            <p:ph type="body" idx="1"/>
          </p:nvPr>
        </p:nvSpPr>
        <p:spPr/>
        <p:txBody>
          <a:bodyPr>
            <a:normAutofit lnSpcReduction="10000"/>
          </a:bodyPr>
          <a:lstStyle/>
          <a:p>
            <a:r>
              <a:rPr lang="en-US"/>
              <a:t>Given two models of similar generalization errors,  one should prefer the simpler model over the more complex model</a:t>
            </a:r>
          </a:p>
          <a:p>
            <a:endParaRPr lang="en-US"/>
          </a:p>
          <a:p>
            <a:r>
              <a:rPr lang="en-US"/>
              <a:t> For complex models, there is a greater chance that it was fitted accidentally by errors in data</a:t>
            </a:r>
          </a:p>
          <a:p>
            <a:endParaRPr lang="en-US"/>
          </a:p>
          <a:p>
            <a:r>
              <a:rPr lang="en-US"/>
              <a:t> Therefore, one should include model complexity when evaluating a model</a:t>
            </a:r>
          </a:p>
        </p:txBody>
      </p:sp>
    </p:spTree>
    <p:extLst>
      <p:ext uri="{BB962C8B-B14F-4D97-AF65-F5344CB8AC3E}">
        <p14:creationId xmlns:p14="http://schemas.microsoft.com/office/powerpoint/2010/main" val="20474028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5219" name="Rectangle 3"/>
          <p:cNvSpPr>
            <a:spLocks noGrp="1" noChangeArrowheads="1"/>
          </p:cNvSpPr>
          <p:nvPr>
            <p:ph type="title"/>
          </p:nvPr>
        </p:nvSpPr>
        <p:spPr>
          <a:xfrm>
            <a:off x="381000" y="152400"/>
            <a:ext cx="8280400" cy="552450"/>
          </a:xfrm>
        </p:spPr>
        <p:txBody>
          <a:bodyPr/>
          <a:lstStyle/>
          <a:p>
            <a:r>
              <a:rPr lang="en-US" sz="2800"/>
              <a:t>Types of Clusters: Density-Based</a:t>
            </a:r>
          </a:p>
        </p:txBody>
      </p:sp>
      <p:sp>
        <p:nvSpPr>
          <p:cNvPr id="1545220" name="Rectangle 4"/>
          <p:cNvSpPr>
            <a:spLocks noGrp="1" noChangeArrowheads="1"/>
          </p:cNvSpPr>
          <p:nvPr>
            <p:ph type="body" idx="1"/>
          </p:nvPr>
        </p:nvSpPr>
        <p:spPr>
          <a:xfrm>
            <a:off x="639763" y="1143000"/>
            <a:ext cx="8001000" cy="5106988"/>
          </a:xfrm>
        </p:spPr>
        <p:txBody>
          <a:bodyPr/>
          <a:lstStyle/>
          <a:p>
            <a:pPr marL="342900" indent="-342900">
              <a:lnSpc>
                <a:spcPct val="90000"/>
              </a:lnSpc>
              <a:spcBef>
                <a:spcPct val="20000"/>
              </a:spcBef>
            </a:pPr>
            <a:r>
              <a:rPr lang="en-US"/>
              <a:t>Density-based</a:t>
            </a:r>
          </a:p>
          <a:p>
            <a:pPr marL="742950" lvl="1" indent="-285750">
              <a:lnSpc>
                <a:spcPct val="90000"/>
              </a:lnSpc>
              <a:spcBef>
                <a:spcPct val="20000"/>
              </a:spcBef>
            </a:pPr>
            <a:r>
              <a:rPr lang="en-US" sz="2000"/>
              <a:t>A cluster is a dense region of points, which is separated by low-density regions, from other regions of high density. </a:t>
            </a:r>
          </a:p>
          <a:p>
            <a:pPr marL="742950" lvl="1" indent="-285750">
              <a:lnSpc>
                <a:spcPct val="90000"/>
              </a:lnSpc>
              <a:spcBef>
                <a:spcPct val="20000"/>
              </a:spcBef>
            </a:pPr>
            <a:r>
              <a:rPr lang="en-US" sz="2000"/>
              <a:t>Used when the clusters are irregular or intertwined, and when noise and outliers are present. </a:t>
            </a:r>
          </a:p>
        </p:txBody>
      </p:sp>
      <p:grpSp>
        <p:nvGrpSpPr>
          <p:cNvPr id="1545228" name="Group 12"/>
          <p:cNvGrpSpPr>
            <a:grpSpLocks/>
          </p:cNvGrpSpPr>
          <p:nvPr/>
        </p:nvGrpSpPr>
        <p:grpSpPr bwMode="auto">
          <a:xfrm>
            <a:off x="304800" y="3657600"/>
            <a:ext cx="8610600" cy="1676400"/>
            <a:chOff x="1056" y="3072"/>
            <a:chExt cx="3840" cy="720"/>
          </a:xfrm>
        </p:grpSpPr>
        <p:sp>
          <p:nvSpPr>
            <p:cNvPr id="1545218" name="Rectangle 2"/>
            <p:cNvSpPr>
              <a:spLocks noChangeArrowheads="1"/>
            </p:cNvSpPr>
            <p:nvPr/>
          </p:nvSpPr>
          <p:spPr bwMode="auto">
            <a:xfrm>
              <a:off x="1056" y="3072"/>
              <a:ext cx="3840" cy="720"/>
            </a:xfrm>
            <a:prstGeom prst="rect">
              <a:avLst/>
            </a:prstGeom>
            <a:pattFill prst="pct10">
              <a:fgClr>
                <a:schemeClr val="tx1"/>
              </a:fgClr>
              <a:bgClr>
                <a:srgbClr val="FFFFFF"/>
              </a:bgClr>
            </a:patt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45221" name="Oval 5"/>
            <p:cNvSpPr>
              <a:spLocks noChangeAspect="1" noChangeArrowheads="1"/>
            </p:cNvSpPr>
            <p:nvPr/>
          </p:nvSpPr>
          <p:spPr bwMode="auto">
            <a:xfrm>
              <a:off x="1599" y="3374"/>
              <a:ext cx="134" cy="134"/>
            </a:xfrm>
            <a:prstGeom prst="ellipse">
              <a:avLst/>
            </a:prstGeom>
            <a:solidFill>
              <a:srgbClr val="33339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5222" name="AutoShape 6"/>
            <p:cNvSpPr>
              <a:spLocks noChangeAspect="1" noChangeArrowheads="1"/>
            </p:cNvSpPr>
            <p:nvPr/>
          </p:nvSpPr>
          <p:spPr bwMode="auto">
            <a:xfrm rot="-5400000">
              <a:off x="1370" y="3006"/>
              <a:ext cx="525" cy="866"/>
            </a:xfrm>
            <a:custGeom>
              <a:avLst/>
              <a:gdLst>
                <a:gd name="G0" fmla="+- 5892 0 0"/>
                <a:gd name="G1" fmla="+- 9924669 0 0"/>
                <a:gd name="G2" fmla="+- 0 0 9924669"/>
                <a:gd name="T0" fmla="*/ 0 256 1"/>
                <a:gd name="T1" fmla="*/ 180 256 1"/>
                <a:gd name="G3" fmla="+- 9924669 T0 T1"/>
                <a:gd name="T2" fmla="*/ 0 256 1"/>
                <a:gd name="T3" fmla="*/ 90 256 1"/>
                <a:gd name="G4" fmla="+- 9924669 T2 T3"/>
                <a:gd name="G5" fmla="*/ G4 2 1"/>
                <a:gd name="T4" fmla="*/ 90 256 1"/>
                <a:gd name="T5" fmla="*/ 0 256 1"/>
                <a:gd name="G6" fmla="+- 9924669 T4 T5"/>
                <a:gd name="G7" fmla="*/ G6 2 1"/>
                <a:gd name="G8" fmla="abs 9924669"/>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892"/>
                <a:gd name="G18" fmla="*/ 5892 1 2"/>
                <a:gd name="G19" fmla="+- G18 5400 0"/>
                <a:gd name="G20" fmla="cos G19 9924669"/>
                <a:gd name="G21" fmla="sin G19 9924669"/>
                <a:gd name="G22" fmla="+- G20 10800 0"/>
                <a:gd name="G23" fmla="+- G21 10800 0"/>
                <a:gd name="G24" fmla="+- 10800 0 G20"/>
                <a:gd name="G25" fmla="+- 5892 10800 0"/>
                <a:gd name="G26" fmla="?: G9 G17 G25"/>
                <a:gd name="G27" fmla="?: G9 0 21600"/>
                <a:gd name="G28" fmla="cos 10800 9924669"/>
                <a:gd name="G29" fmla="sin 10800 9924669"/>
                <a:gd name="G30" fmla="sin 5892 9924669"/>
                <a:gd name="G31" fmla="+- G28 10800 0"/>
                <a:gd name="G32" fmla="+- G29 10800 0"/>
                <a:gd name="G33" fmla="+- G30 10800 0"/>
                <a:gd name="G34" fmla="?: G4 0 G31"/>
                <a:gd name="G35" fmla="?: 9924669 G34 0"/>
                <a:gd name="G36" fmla="?: G6 G35 G31"/>
                <a:gd name="G37" fmla="+- 21600 0 G36"/>
                <a:gd name="G38" fmla="?: G4 0 G33"/>
                <a:gd name="G39" fmla="?: 9924669 G38 G32"/>
                <a:gd name="G40" fmla="?: G6 G39 0"/>
                <a:gd name="G41" fmla="?: G4 G32 21600"/>
                <a:gd name="G42" fmla="?: G6 G41 G33"/>
                <a:gd name="T12" fmla="*/ 10800 w 21600"/>
                <a:gd name="T13" fmla="*/ 0 h 21600"/>
                <a:gd name="T14" fmla="*/ 3469 w 21600"/>
                <a:gd name="T15" fmla="*/ 14790 h 21600"/>
                <a:gd name="T16" fmla="*/ 10800 w 21600"/>
                <a:gd name="T17" fmla="*/ 4908 h 21600"/>
                <a:gd name="T18" fmla="*/ 18131 w 21600"/>
                <a:gd name="T19" fmla="*/ 1479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5625" y="13616"/>
                  </a:moveTo>
                  <a:cubicBezTo>
                    <a:pt x="5154" y="12752"/>
                    <a:pt x="4908" y="11784"/>
                    <a:pt x="4908" y="10800"/>
                  </a:cubicBezTo>
                  <a:cubicBezTo>
                    <a:pt x="4908" y="7545"/>
                    <a:pt x="7545" y="4908"/>
                    <a:pt x="10800" y="4908"/>
                  </a:cubicBezTo>
                  <a:cubicBezTo>
                    <a:pt x="14054" y="4908"/>
                    <a:pt x="16692" y="7545"/>
                    <a:pt x="16692" y="10800"/>
                  </a:cubicBezTo>
                  <a:cubicBezTo>
                    <a:pt x="16692" y="11784"/>
                    <a:pt x="16445" y="12752"/>
                    <a:pt x="15974" y="13616"/>
                  </a:cubicBezTo>
                  <a:lnTo>
                    <a:pt x="20285" y="15963"/>
                  </a:lnTo>
                  <a:cubicBezTo>
                    <a:pt x="21148" y="14379"/>
                    <a:pt x="21600" y="12603"/>
                    <a:pt x="21600" y="10800"/>
                  </a:cubicBezTo>
                  <a:cubicBezTo>
                    <a:pt x="21600" y="4835"/>
                    <a:pt x="16764" y="0"/>
                    <a:pt x="10800" y="0"/>
                  </a:cubicBezTo>
                  <a:cubicBezTo>
                    <a:pt x="4835" y="0"/>
                    <a:pt x="0" y="4835"/>
                    <a:pt x="0" y="10800"/>
                  </a:cubicBezTo>
                  <a:cubicBezTo>
                    <a:pt x="-1" y="12603"/>
                    <a:pt x="451" y="14379"/>
                    <a:pt x="1314" y="15963"/>
                  </a:cubicBezTo>
                  <a:close/>
                </a:path>
              </a:pathLst>
            </a:custGeom>
            <a:solidFill>
              <a:schemeClr val="accent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5223" name="Oval 7"/>
            <p:cNvSpPr>
              <a:spLocks noChangeAspect="1" noChangeArrowheads="1"/>
            </p:cNvSpPr>
            <p:nvPr/>
          </p:nvSpPr>
          <p:spPr bwMode="auto">
            <a:xfrm>
              <a:off x="1932" y="3374"/>
              <a:ext cx="134" cy="134"/>
            </a:xfrm>
            <a:prstGeom prst="ellipse">
              <a:avLst/>
            </a:prstGeom>
            <a:solidFill>
              <a:srgbClr val="00CC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5224" name="Oval 8"/>
            <p:cNvSpPr>
              <a:spLocks noChangeAspect="1" noChangeArrowheads="1"/>
            </p:cNvSpPr>
            <p:nvPr/>
          </p:nvSpPr>
          <p:spPr bwMode="auto">
            <a:xfrm>
              <a:off x="3664" y="3257"/>
              <a:ext cx="376" cy="355"/>
            </a:xfrm>
            <a:prstGeom prst="ellipse">
              <a:avLst/>
            </a:prstGeom>
            <a:solidFill>
              <a:srgbClr val="00FF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5225" name="Oval 9"/>
            <p:cNvSpPr>
              <a:spLocks noChangeAspect="1" noChangeArrowheads="1"/>
            </p:cNvSpPr>
            <p:nvPr/>
          </p:nvSpPr>
          <p:spPr bwMode="auto">
            <a:xfrm>
              <a:off x="4108" y="3257"/>
              <a:ext cx="376" cy="355"/>
            </a:xfrm>
            <a:prstGeom prst="ellipse">
              <a:avLst/>
            </a:prstGeom>
            <a:solidFill>
              <a:srgbClr val="FFCC0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5226" name="Oval 10"/>
            <p:cNvSpPr>
              <a:spLocks noChangeAspect="1" noChangeArrowheads="1"/>
            </p:cNvSpPr>
            <p:nvPr/>
          </p:nvSpPr>
          <p:spPr bwMode="auto">
            <a:xfrm>
              <a:off x="2420" y="3168"/>
              <a:ext cx="444" cy="444"/>
            </a:xfrm>
            <a:prstGeom prst="ellipse">
              <a:avLst/>
            </a:prstGeom>
            <a:solidFill>
              <a:srgbClr val="3366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45227" name="Oval 11"/>
            <p:cNvSpPr>
              <a:spLocks noChangeAspect="1" noChangeArrowheads="1"/>
            </p:cNvSpPr>
            <p:nvPr/>
          </p:nvSpPr>
          <p:spPr bwMode="auto">
            <a:xfrm>
              <a:off x="2819" y="3168"/>
              <a:ext cx="444" cy="444"/>
            </a:xfrm>
            <a:prstGeom prst="ellipse">
              <a:avLst/>
            </a:prstGeom>
            <a:solidFill>
              <a:srgbClr val="3366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1545229" name="Text Box 13"/>
          <p:cNvSpPr txBox="1">
            <a:spLocks noChangeArrowheads="1"/>
          </p:cNvSpPr>
          <p:nvPr/>
        </p:nvSpPr>
        <p:spPr bwMode="auto">
          <a:xfrm>
            <a:off x="2971800" y="57912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6 density-based clusters</a:t>
            </a:r>
          </a:p>
        </p:txBody>
      </p:sp>
    </p:spTree>
    <p:extLst>
      <p:ext uri="{BB962C8B-B14F-4D97-AF65-F5344CB8AC3E}">
        <p14:creationId xmlns:p14="http://schemas.microsoft.com/office/powerpoint/2010/main" val="278161213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6458"/>
            <a:ext cx="8712968" cy="6555641"/>
          </a:xfrm>
          <a:prstGeom prst="rect">
            <a:avLst/>
          </a:prstGeom>
          <a:noFill/>
        </p:spPr>
        <p:txBody>
          <a:bodyPr wrap="square" rtlCol="0">
            <a:spAutoFit/>
          </a:bodyPr>
          <a:lstStyle/>
          <a:p>
            <a:r>
              <a:rPr lang="it-IT" sz="2400" b="1" dirty="0" err="1">
                <a:solidFill>
                  <a:srgbClr val="FF0000"/>
                </a:solidFill>
              </a:rPr>
              <a:t>Scalability</a:t>
            </a:r>
            <a:endParaRPr lang="it-IT" sz="2400" b="1" dirty="0">
              <a:solidFill>
                <a:srgbClr val="FF0000"/>
              </a:solidFill>
            </a:endParaRPr>
          </a:p>
          <a:p>
            <a:endParaRPr lang="it-IT" sz="2400" dirty="0"/>
          </a:p>
          <a:p>
            <a:r>
              <a:rPr lang="it-IT" sz="2400" b="1" dirty="0" err="1" smtClean="0"/>
              <a:t>Naive</a:t>
            </a:r>
            <a:r>
              <a:rPr lang="it-IT" sz="2400" b="1" dirty="0" smtClean="0"/>
              <a:t> </a:t>
            </a:r>
            <a:r>
              <a:rPr lang="it-IT" sz="2400" b="1" dirty="0" err="1"/>
              <a:t>implementation</a:t>
            </a:r>
            <a:endParaRPr lang="it-IT" sz="2400" b="1" dirty="0"/>
          </a:p>
          <a:p>
            <a:pPr marL="285750" indent="-285750">
              <a:buFont typeface="Arial" pitchFamily="34" charset="0"/>
              <a:buChar char="•"/>
            </a:pPr>
            <a:r>
              <a:rPr lang="en-US" sz="2400" dirty="0" smtClean="0"/>
              <a:t>At </a:t>
            </a:r>
            <a:r>
              <a:rPr lang="en-US" sz="2400" dirty="0"/>
              <a:t>each step the data set is split and associated with its tree node</a:t>
            </a:r>
          </a:p>
          <a:p>
            <a:endParaRPr lang="it-IT" sz="2400" dirty="0" smtClean="0"/>
          </a:p>
          <a:p>
            <a:r>
              <a:rPr lang="it-IT" sz="2400" b="1" dirty="0" err="1" smtClean="0"/>
              <a:t>Problem</a:t>
            </a:r>
            <a:r>
              <a:rPr lang="it-IT" sz="2400" b="1" dirty="0" smtClean="0"/>
              <a:t> </a:t>
            </a:r>
            <a:r>
              <a:rPr lang="it-IT" sz="2400" b="1" dirty="0"/>
              <a:t>with </a:t>
            </a:r>
            <a:r>
              <a:rPr lang="it-IT" sz="2400" b="1" dirty="0" err="1"/>
              <a:t>naive</a:t>
            </a:r>
            <a:r>
              <a:rPr lang="it-IT" sz="2400" b="1" dirty="0"/>
              <a:t> </a:t>
            </a:r>
            <a:r>
              <a:rPr lang="it-IT" sz="2400" b="1" dirty="0" err="1"/>
              <a:t>implementation</a:t>
            </a:r>
            <a:endParaRPr lang="it-IT" sz="2400" b="1" dirty="0"/>
          </a:p>
          <a:p>
            <a:pPr marL="742950" lvl="1" indent="-285750">
              <a:buFont typeface="Arial" pitchFamily="34" charset="0"/>
              <a:buChar char="•"/>
            </a:pPr>
            <a:r>
              <a:rPr lang="en-US" sz="2400" dirty="0" smtClean="0"/>
              <a:t>For </a:t>
            </a:r>
            <a:r>
              <a:rPr lang="en-US" sz="2400" dirty="0"/>
              <a:t>evaluating which attribute to split data needs to be sorted according </a:t>
            </a:r>
            <a:r>
              <a:rPr lang="en-US" sz="2400" dirty="0" smtClean="0"/>
              <a:t>to </a:t>
            </a:r>
            <a:r>
              <a:rPr lang="it-IT" sz="2400" dirty="0" err="1" smtClean="0"/>
              <a:t>these</a:t>
            </a:r>
            <a:r>
              <a:rPr lang="it-IT" sz="2400" dirty="0" smtClean="0"/>
              <a:t> </a:t>
            </a:r>
            <a:r>
              <a:rPr lang="it-IT" sz="2400" dirty="0" err="1"/>
              <a:t>attributes</a:t>
            </a:r>
            <a:endParaRPr lang="it-IT" sz="2400" dirty="0"/>
          </a:p>
          <a:p>
            <a:pPr marL="742950" lvl="1" indent="-285750">
              <a:buFont typeface="Arial" pitchFamily="34" charset="0"/>
              <a:buChar char="•"/>
            </a:pPr>
            <a:r>
              <a:rPr lang="it-IT" sz="2400" dirty="0" err="1" smtClean="0"/>
              <a:t>Becomes</a:t>
            </a:r>
            <a:r>
              <a:rPr lang="it-IT" sz="2400" dirty="0" smtClean="0"/>
              <a:t> </a:t>
            </a:r>
            <a:r>
              <a:rPr lang="it-IT" sz="2400" dirty="0" err="1"/>
              <a:t>dominating</a:t>
            </a:r>
            <a:r>
              <a:rPr lang="it-IT" sz="2400" dirty="0"/>
              <a:t> </a:t>
            </a:r>
            <a:r>
              <a:rPr lang="it-IT" sz="2400" dirty="0" err="1"/>
              <a:t>cost</a:t>
            </a:r>
            <a:endParaRPr lang="it-IT" sz="2400" dirty="0"/>
          </a:p>
          <a:p>
            <a:endParaRPr lang="en-US" sz="2400" dirty="0" smtClean="0"/>
          </a:p>
          <a:p>
            <a:r>
              <a:rPr lang="en-US" sz="2400" b="1" dirty="0" smtClean="0"/>
              <a:t>Idea : </a:t>
            </a:r>
            <a:r>
              <a:rPr lang="en-US" sz="2400" dirty="0" smtClean="0"/>
              <a:t>Presorting </a:t>
            </a:r>
            <a:r>
              <a:rPr lang="en-US" sz="2400" dirty="0"/>
              <a:t>of data and maintaining order throughout </a:t>
            </a:r>
            <a:r>
              <a:rPr lang="en-US" sz="2400" dirty="0" smtClean="0"/>
              <a:t>tree </a:t>
            </a:r>
            <a:r>
              <a:rPr lang="it-IT" sz="2400" dirty="0" err="1" smtClean="0"/>
              <a:t>construction</a:t>
            </a:r>
            <a:endParaRPr lang="it-IT" sz="2400" dirty="0"/>
          </a:p>
          <a:p>
            <a:pPr marL="742950" lvl="1" indent="-285750">
              <a:buFont typeface="Arial" pitchFamily="34" charset="0"/>
              <a:buChar char="•"/>
            </a:pPr>
            <a:r>
              <a:rPr lang="en-US" sz="2200" dirty="0" smtClean="0"/>
              <a:t>Requires </a:t>
            </a:r>
            <a:r>
              <a:rPr lang="en-US" sz="2200" dirty="0"/>
              <a:t>separate sorted attribute tables for each attribute</a:t>
            </a:r>
          </a:p>
          <a:p>
            <a:pPr marL="742950" lvl="1" indent="-285750">
              <a:buFont typeface="Arial" pitchFamily="34" charset="0"/>
              <a:buChar char="•"/>
            </a:pPr>
            <a:r>
              <a:rPr lang="en-US" sz="2200" dirty="0" smtClean="0"/>
              <a:t>Attribute </a:t>
            </a:r>
            <a:r>
              <a:rPr lang="en-US" sz="2200" dirty="0"/>
              <a:t>selected for split: splitting attribute table </a:t>
            </a:r>
            <a:r>
              <a:rPr lang="en-US" sz="2200" dirty="0" smtClean="0"/>
              <a:t>straightforward</a:t>
            </a:r>
          </a:p>
          <a:p>
            <a:pPr marL="742950" lvl="1" indent="-285750">
              <a:buFont typeface="Arial" pitchFamily="34" charset="0"/>
              <a:buChar char="•"/>
            </a:pPr>
            <a:r>
              <a:rPr lang="en-US" sz="2200" dirty="0" smtClean="0"/>
              <a:t>Build </a:t>
            </a:r>
            <a:r>
              <a:rPr lang="en-US" sz="2200" dirty="0"/>
              <a:t>Hash Table associating TIDs of selected data items with partitions</a:t>
            </a:r>
          </a:p>
          <a:p>
            <a:pPr marL="742950" lvl="1" indent="-285750">
              <a:buFont typeface="Arial" pitchFamily="34" charset="0"/>
              <a:buChar char="•"/>
            </a:pPr>
            <a:r>
              <a:rPr lang="en-US" sz="2200" dirty="0" smtClean="0"/>
              <a:t>Select </a:t>
            </a:r>
            <a:r>
              <a:rPr lang="en-US" sz="2200" dirty="0"/>
              <a:t>data from other attribute tables by scanning and probing the </a:t>
            </a:r>
            <a:r>
              <a:rPr lang="en-US" sz="2200" dirty="0" smtClean="0"/>
              <a:t>hash </a:t>
            </a:r>
            <a:r>
              <a:rPr lang="it-IT" sz="2200" dirty="0" err="1" smtClean="0"/>
              <a:t>table</a:t>
            </a:r>
            <a:endParaRPr lang="it-IT" sz="2200" dirty="0"/>
          </a:p>
        </p:txBody>
      </p:sp>
    </p:spTree>
    <p:extLst>
      <p:ext uri="{BB962C8B-B14F-4D97-AF65-F5344CB8AC3E}">
        <p14:creationId xmlns:p14="http://schemas.microsoft.com/office/powerpoint/2010/main" val="181702379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2674" name="Rectangle 2"/>
          <p:cNvSpPr>
            <a:spLocks noGrp="1" noChangeArrowheads="1"/>
          </p:cNvSpPr>
          <p:nvPr>
            <p:ph type="title"/>
          </p:nvPr>
        </p:nvSpPr>
        <p:spPr/>
        <p:txBody>
          <a:bodyPr/>
          <a:lstStyle/>
          <a:p>
            <a:r>
              <a:rPr lang="en-US"/>
              <a:t>Instance-Based Classifiers</a:t>
            </a:r>
          </a:p>
        </p:txBody>
      </p:sp>
      <p:graphicFrame>
        <p:nvGraphicFramePr>
          <p:cNvPr id="1052675" name="Object 3"/>
          <p:cNvGraphicFramePr>
            <a:graphicFrameLocks noChangeAspect="1"/>
          </p:cNvGraphicFramePr>
          <p:nvPr/>
        </p:nvGraphicFramePr>
        <p:xfrm>
          <a:off x="228600" y="1066800"/>
          <a:ext cx="4572000" cy="5303838"/>
        </p:xfrm>
        <a:graphic>
          <a:graphicData uri="http://schemas.openxmlformats.org/presentationml/2006/ole">
            <mc:AlternateContent xmlns:mc="http://schemas.openxmlformats.org/markup-compatibility/2006">
              <mc:Choice xmlns:v="urn:schemas-microsoft-com:vml" Requires="v">
                <p:oleObj spid="_x0000_s96285" name="VISIO" r:id="rId3" imgW="4571640" imgH="5304600" progId="Visio.Drawing.6">
                  <p:embed/>
                </p:oleObj>
              </mc:Choice>
              <mc:Fallback>
                <p:oleObj name="VISIO" r:id="rId3" imgW="4571640" imgH="530460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066800"/>
                        <a:ext cx="4572000" cy="530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2676" name="Object 4"/>
          <p:cNvGraphicFramePr>
            <a:graphicFrameLocks noChangeAspect="1"/>
          </p:cNvGraphicFramePr>
          <p:nvPr/>
        </p:nvGraphicFramePr>
        <p:xfrm>
          <a:off x="4114800" y="2989263"/>
          <a:ext cx="2209800" cy="2420937"/>
        </p:xfrm>
        <a:graphic>
          <a:graphicData uri="http://schemas.openxmlformats.org/presentationml/2006/ole">
            <mc:AlternateContent xmlns:mc="http://schemas.openxmlformats.org/markup-compatibility/2006">
              <mc:Choice xmlns:v="urn:schemas-microsoft-com:vml" Requires="v">
                <p:oleObj spid="_x0000_s96286" name="VISIO" r:id="rId5" imgW="2782440" imgH="2637360" progId="Visio.Drawing.6">
                  <p:embed/>
                </p:oleObj>
              </mc:Choice>
              <mc:Fallback>
                <p:oleObj name="VISIO" r:id="rId5" imgW="2782440" imgH="263736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14800" y="2989263"/>
                        <a:ext cx="2209800" cy="2420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52677" name="Object 5"/>
          <p:cNvGraphicFramePr>
            <a:graphicFrameLocks noChangeAspect="1"/>
          </p:cNvGraphicFramePr>
          <p:nvPr/>
        </p:nvGraphicFramePr>
        <p:xfrm>
          <a:off x="6096000" y="3352800"/>
          <a:ext cx="3227388" cy="2033588"/>
        </p:xfrm>
        <a:graphic>
          <a:graphicData uri="http://schemas.openxmlformats.org/presentationml/2006/ole">
            <mc:AlternateContent xmlns:mc="http://schemas.openxmlformats.org/markup-compatibility/2006">
              <mc:Choice xmlns:v="urn:schemas-microsoft-com:vml" Requires="v">
                <p:oleObj spid="_x0000_s96287" name="VISIO" r:id="rId7" imgW="3227400" imgH="2032920" progId="Visio.Drawing.6">
                  <p:embed/>
                </p:oleObj>
              </mc:Choice>
              <mc:Fallback>
                <p:oleObj name="VISIO" r:id="rId7" imgW="3227400" imgH="20329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0" y="3352800"/>
                        <a:ext cx="3227388" cy="203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2678" name="Text Box 6"/>
          <p:cNvSpPr txBox="1">
            <a:spLocks noChangeArrowheads="1"/>
          </p:cNvSpPr>
          <p:nvPr/>
        </p:nvSpPr>
        <p:spPr bwMode="auto">
          <a:xfrm>
            <a:off x="5334000" y="1371600"/>
            <a:ext cx="3581400" cy="1328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800"/>
              <a:t> Store the training records </a:t>
            </a:r>
          </a:p>
          <a:p>
            <a:pPr>
              <a:spcBef>
                <a:spcPct val="50000"/>
              </a:spcBef>
              <a:buFontTx/>
              <a:buChar char="•"/>
            </a:pPr>
            <a:r>
              <a:rPr lang="en-US" sz="1800"/>
              <a:t> Use training records to </a:t>
            </a:r>
            <a:br>
              <a:rPr lang="en-US" sz="1800"/>
            </a:br>
            <a:r>
              <a:rPr lang="en-US" sz="1800"/>
              <a:t>   predict the class label of </a:t>
            </a:r>
            <a:br>
              <a:rPr lang="en-US" sz="1800"/>
            </a:br>
            <a:r>
              <a:rPr lang="en-US" sz="1800"/>
              <a:t>   unseen cases</a:t>
            </a:r>
          </a:p>
        </p:txBody>
      </p:sp>
    </p:spTree>
    <p:extLst>
      <p:ext uri="{BB962C8B-B14F-4D97-AF65-F5344CB8AC3E}">
        <p14:creationId xmlns:p14="http://schemas.microsoft.com/office/powerpoint/2010/main" val="939416653"/>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3698" name="Rectangle 2"/>
          <p:cNvSpPr>
            <a:spLocks noGrp="1" noChangeArrowheads="1"/>
          </p:cNvSpPr>
          <p:nvPr>
            <p:ph type="title"/>
          </p:nvPr>
        </p:nvSpPr>
        <p:spPr/>
        <p:txBody>
          <a:bodyPr/>
          <a:lstStyle/>
          <a:p>
            <a:r>
              <a:rPr lang="en-US"/>
              <a:t>Instance Based Classifiers</a:t>
            </a:r>
          </a:p>
        </p:txBody>
      </p:sp>
      <p:sp>
        <p:nvSpPr>
          <p:cNvPr id="1053699" name="Rectangle 3"/>
          <p:cNvSpPr>
            <a:spLocks noGrp="1" noChangeArrowheads="1"/>
          </p:cNvSpPr>
          <p:nvPr>
            <p:ph type="body" idx="1"/>
          </p:nvPr>
        </p:nvSpPr>
        <p:spPr/>
        <p:txBody>
          <a:bodyPr/>
          <a:lstStyle/>
          <a:p>
            <a:r>
              <a:rPr lang="en-US"/>
              <a:t>Examples:</a:t>
            </a:r>
          </a:p>
          <a:p>
            <a:pPr lvl="1"/>
            <a:r>
              <a:rPr lang="en-US"/>
              <a:t>Rote-learner</a:t>
            </a:r>
          </a:p>
          <a:p>
            <a:pPr lvl="2"/>
            <a:r>
              <a:rPr lang="en-US"/>
              <a:t> Memorizes entire training data and performs classification only if attributes of record match one of the training examples exactly</a:t>
            </a:r>
          </a:p>
          <a:p>
            <a:pPr lvl="1"/>
            <a:endParaRPr lang="en-US"/>
          </a:p>
          <a:p>
            <a:pPr lvl="1"/>
            <a:r>
              <a:rPr lang="en-US"/>
              <a:t>Nearest neighbor</a:t>
            </a:r>
          </a:p>
          <a:p>
            <a:pPr lvl="2"/>
            <a:r>
              <a:rPr lang="en-US"/>
              <a:t> Uses k “closest” points (nearest neighbors) for performing classification</a:t>
            </a:r>
          </a:p>
          <a:p>
            <a:pPr lvl="2">
              <a:buFont typeface="Wingdings" pitchFamily="2" charset="2"/>
              <a:buNone/>
            </a:pPr>
            <a:endParaRPr lang="en-US"/>
          </a:p>
        </p:txBody>
      </p:sp>
    </p:spTree>
    <p:extLst>
      <p:ext uri="{BB962C8B-B14F-4D97-AF65-F5344CB8AC3E}">
        <p14:creationId xmlns:p14="http://schemas.microsoft.com/office/powerpoint/2010/main" val="645893518"/>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22" name="Rectangle 2"/>
          <p:cNvSpPr>
            <a:spLocks noGrp="1" noChangeArrowheads="1"/>
          </p:cNvSpPr>
          <p:nvPr>
            <p:ph type="title"/>
          </p:nvPr>
        </p:nvSpPr>
        <p:spPr/>
        <p:txBody>
          <a:bodyPr/>
          <a:lstStyle/>
          <a:p>
            <a:r>
              <a:rPr lang="en-US"/>
              <a:t>Nearest Neighbor Classifiers</a:t>
            </a:r>
          </a:p>
        </p:txBody>
      </p:sp>
      <p:sp>
        <p:nvSpPr>
          <p:cNvPr id="1054723" name="Rectangle 3"/>
          <p:cNvSpPr>
            <a:spLocks noGrp="1" noChangeArrowheads="1"/>
          </p:cNvSpPr>
          <p:nvPr>
            <p:ph type="body" idx="1"/>
          </p:nvPr>
        </p:nvSpPr>
        <p:spPr/>
        <p:txBody>
          <a:bodyPr/>
          <a:lstStyle/>
          <a:p>
            <a:r>
              <a:rPr lang="en-US"/>
              <a:t>Basic idea:</a:t>
            </a:r>
          </a:p>
          <a:p>
            <a:pPr lvl="1"/>
            <a:r>
              <a:rPr lang="en-US"/>
              <a:t>If it walks like a duck, quacks like a duck, then it’s probably a duck</a:t>
            </a:r>
          </a:p>
        </p:txBody>
      </p:sp>
      <p:grpSp>
        <p:nvGrpSpPr>
          <p:cNvPr id="1054724" name="Group 4"/>
          <p:cNvGrpSpPr>
            <a:grpSpLocks/>
          </p:cNvGrpSpPr>
          <p:nvPr/>
        </p:nvGrpSpPr>
        <p:grpSpPr bwMode="auto">
          <a:xfrm>
            <a:off x="304800" y="2819400"/>
            <a:ext cx="8229600" cy="3429000"/>
            <a:chOff x="192" y="1776"/>
            <a:chExt cx="5184" cy="2160"/>
          </a:xfrm>
        </p:grpSpPr>
        <p:pic>
          <p:nvPicPr>
            <p:cNvPr id="1054725" name="Picture 5" descr="j034580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6" y="2160"/>
              <a:ext cx="528" cy="4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6" name="Picture 6" descr="j023958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 y="2640"/>
              <a:ext cx="720" cy="4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7" name="Picture 7" descr="j035038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56" y="1968"/>
              <a:ext cx="444"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8" name="Picture 8" descr="j033063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52" y="2976"/>
              <a:ext cx="373" cy="4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54729" name="Picture 9" descr="j035038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08" y="3168"/>
              <a:ext cx="624" cy="440"/>
            </a:xfrm>
            <a:prstGeom prst="rect">
              <a:avLst/>
            </a:prstGeom>
            <a:noFill/>
            <a:extLst>
              <a:ext uri="{909E8E84-426E-40DD-AFC4-6F175D3DCCD1}">
                <a14:hiddenFill xmlns:a14="http://schemas.microsoft.com/office/drawing/2010/main">
                  <a:solidFill>
                    <a:srgbClr val="FFFFFF"/>
                  </a:solidFill>
                </a14:hiddenFill>
              </a:ext>
            </a:extLst>
          </p:spPr>
        </p:pic>
        <p:pic>
          <p:nvPicPr>
            <p:cNvPr id="1054730" name="Picture 10" descr="j035035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776" y="2448"/>
              <a:ext cx="720" cy="65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54731" name="Oval 11"/>
            <p:cNvSpPr>
              <a:spLocks noChangeArrowheads="1"/>
            </p:cNvSpPr>
            <p:nvPr/>
          </p:nvSpPr>
          <p:spPr bwMode="auto">
            <a:xfrm>
              <a:off x="816" y="1776"/>
              <a:ext cx="2544" cy="2160"/>
            </a:xfrm>
            <a:prstGeom prst="ellipse">
              <a:avLst/>
            </a:prstGeom>
            <a:noFill/>
            <a:ln w="12700">
              <a:solidFill>
                <a:srgbClr val="FF0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54732" name="Text Box 12"/>
            <p:cNvSpPr txBox="1">
              <a:spLocks noChangeArrowheads="1"/>
            </p:cNvSpPr>
            <p:nvPr/>
          </p:nvSpPr>
          <p:spPr bwMode="auto">
            <a:xfrm>
              <a:off x="192" y="3312"/>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Training Records</a:t>
              </a:r>
            </a:p>
          </p:txBody>
        </p:sp>
        <p:sp>
          <p:nvSpPr>
            <p:cNvPr id="1054733" name="Text Box 13"/>
            <p:cNvSpPr txBox="1">
              <a:spLocks noChangeArrowheads="1"/>
            </p:cNvSpPr>
            <p:nvPr/>
          </p:nvSpPr>
          <p:spPr bwMode="auto">
            <a:xfrm>
              <a:off x="4512" y="2064"/>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800"/>
                <a:t>Test Record</a:t>
              </a:r>
            </a:p>
          </p:txBody>
        </p:sp>
      </p:grpSp>
      <p:grpSp>
        <p:nvGrpSpPr>
          <p:cNvPr id="1054734" name="Group 14"/>
          <p:cNvGrpSpPr>
            <a:grpSpLocks/>
          </p:cNvGrpSpPr>
          <p:nvPr/>
        </p:nvGrpSpPr>
        <p:grpSpPr bwMode="auto">
          <a:xfrm>
            <a:off x="2667000" y="3048000"/>
            <a:ext cx="4572000" cy="2286000"/>
            <a:chOff x="1680" y="1920"/>
            <a:chExt cx="2880" cy="1440"/>
          </a:xfrm>
        </p:grpSpPr>
        <p:sp>
          <p:nvSpPr>
            <p:cNvPr id="1054735" name="Text Box 15"/>
            <p:cNvSpPr txBox="1">
              <a:spLocks noChangeArrowheads="1"/>
            </p:cNvSpPr>
            <p:nvPr/>
          </p:nvSpPr>
          <p:spPr bwMode="auto">
            <a:xfrm>
              <a:off x="3312" y="1920"/>
              <a:ext cx="864"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Compute Distance</a:t>
              </a:r>
            </a:p>
          </p:txBody>
        </p:sp>
        <p:grpSp>
          <p:nvGrpSpPr>
            <p:cNvPr id="1054736" name="Group 16"/>
            <p:cNvGrpSpPr>
              <a:grpSpLocks/>
            </p:cNvGrpSpPr>
            <p:nvPr/>
          </p:nvGrpSpPr>
          <p:grpSpPr bwMode="auto">
            <a:xfrm>
              <a:off x="1680" y="2256"/>
              <a:ext cx="2880" cy="1104"/>
              <a:chOff x="1680" y="2256"/>
              <a:chExt cx="2880" cy="1104"/>
            </a:xfrm>
          </p:grpSpPr>
          <p:sp>
            <p:nvSpPr>
              <p:cNvPr id="1054737" name="Line 17"/>
              <p:cNvSpPr>
                <a:spLocks noChangeShapeType="1"/>
              </p:cNvSpPr>
              <p:nvPr/>
            </p:nvSpPr>
            <p:spPr bwMode="auto">
              <a:xfrm>
                <a:off x="2832" y="2256"/>
                <a:ext cx="1680" cy="576"/>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4738" name="Line 18"/>
              <p:cNvSpPr>
                <a:spLocks noChangeShapeType="1"/>
              </p:cNvSpPr>
              <p:nvPr/>
            </p:nvSpPr>
            <p:spPr bwMode="auto">
              <a:xfrm>
                <a:off x="2544" y="2880"/>
                <a:ext cx="2016" cy="4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4739" name="Line 19"/>
              <p:cNvSpPr>
                <a:spLocks noChangeShapeType="1"/>
              </p:cNvSpPr>
              <p:nvPr/>
            </p:nvSpPr>
            <p:spPr bwMode="auto">
              <a:xfrm flipV="1">
                <a:off x="2928" y="3072"/>
                <a:ext cx="1584" cy="28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4740" name="Line 20"/>
              <p:cNvSpPr>
                <a:spLocks noChangeShapeType="1"/>
              </p:cNvSpPr>
              <p:nvPr/>
            </p:nvSpPr>
            <p:spPr bwMode="auto">
              <a:xfrm flipV="1">
                <a:off x="1680" y="3024"/>
                <a:ext cx="2832" cy="19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4741" name="Line 21"/>
              <p:cNvSpPr>
                <a:spLocks noChangeShapeType="1"/>
              </p:cNvSpPr>
              <p:nvPr/>
            </p:nvSpPr>
            <p:spPr bwMode="auto">
              <a:xfrm>
                <a:off x="1920" y="2352"/>
                <a:ext cx="2544" cy="52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grpSp>
        <p:nvGrpSpPr>
          <p:cNvPr id="1054742" name="Group 22"/>
          <p:cNvGrpSpPr>
            <a:grpSpLocks/>
          </p:cNvGrpSpPr>
          <p:nvPr/>
        </p:nvGrpSpPr>
        <p:grpSpPr bwMode="auto">
          <a:xfrm>
            <a:off x="4038600" y="4572000"/>
            <a:ext cx="3352800" cy="1327150"/>
            <a:chOff x="2544" y="2880"/>
            <a:chExt cx="2112" cy="836"/>
          </a:xfrm>
        </p:grpSpPr>
        <p:sp>
          <p:nvSpPr>
            <p:cNvPr id="1054743" name="Text Box 23"/>
            <p:cNvSpPr txBox="1">
              <a:spLocks noChangeArrowheads="1"/>
            </p:cNvSpPr>
            <p:nvPr/>
          </p:nvSpPr>
          <p:spPr bwMode="auto">
            <a:xfrm>
              <a:off x="3264" y="3312"/>
              <a:ext cx="1392"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Choose k of the “nearest” records</a:t>
              </a:r>
            </a:p>
          </p:txBody>
        </p:sp>
        <p:grpSp>
          <p:nvGrpSpPr>
            <p:cNvPr id="1054744" name="Group 24"/>
            <p:cNvGrpSpPr>
              <a:grpSpLocks/>
            </p:cNvGrpSpPr>
            <p:nvPr/>
          </p:nvGrpSpPr>
          <p:grpSpPr bwMode="auto">
            <a:xfrm>
              <a:off x="2544" y="2880"/>
              <a:ext cx="2016" cy="480"/>
              <a:chOff x="2544" y="2880"/>
              <a:chExt cx="2016" cy="480"/>
            </a:xfrm>
          </p:grpSpPr>
          <p:sp>
            <p:nvSpPr>
              <p:cNvPr id="1054745" name="Line 25"/>
              <p:cNvSpPr>
                <a:spLocks noChangeShapeType="1"/>
              </p:cNvSpPr>
              <p:nvPr/>
            </p:nvSpPr>
            <p:spPr bwMode="auto">
              <a:xfrm>
                <a:off x="2544" y="2880"/>
                <a:ext cx="2016" cy="48"/>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54746" name="Line 26"/>
              <p:cNvSpPr>
                <a:spLocks noChangeShapeType="1"/>
              </p:cNvSpPr>
              <p:nvPr/>
            </p:nvSpPr>
            <p:spPr bwMode="auto">
              <a:xfrm flipV="1">
                <a:off x="2928" y="3072"/>
                <a:ext cx="1584" cy="288"/>
              </a:xfrm>
              <a:prstGeom prst="line">
                <a:avLst/>
              </a:prstGeom>
              <a:noFill/>
              <a:ln w="44450">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pSp>
      </p:grpSp>
    </p:spTree>
    <p:extLst>
      <p:ext uri="{BB962C8B-B14F-4D97-AF65-F5344CB8AC3E}">
        <p14:creationId xmlns:p14="http://schemas.microsoft.com/office/powerpoint/2010/main" val="29529294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547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054734"/>
                                        </p:tgtEl>
                                        <p:attrNameLst>
                                          <p:attrName>style.visibility</p:attrName>
                                        </p:attrNameLst>
                                      </p:cBhvr>
                                      <p:to>
                                        <p:strVal val="visible"/>
                                      </p:to>
                                    </p:set>
                                  </p:childTnLst>
                                  <p:subTnLst>
                                    <p:set>
                                      <p:cBhvr override="childStyle">
                                        <p:cTn dur="1" fill="hold" display="0" masterRel="nextClick" afterEffect="1"/>
                                        <p:tgtEl>
                                          <p:spTgt spid="1054734"/>
                                        </p:tgtEl>
                                        <p:attrNameLst>
                                          <p:attrName>style.visibility</p:attrName>
                                        </p:attrNameLst>
                                      </p:cBhvr>
                                      <p:to>
                                        <p:strVal val="hidden"/>
                                      </p:to>
                                    </p:set>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0547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a:t>Nearest Neighbor Classification</a:t>
            </a:r>
          </a:p>
        </p:txBody>
      </p:sp>
      <p:sp>
        <p:nvSpPr>
          <p:cNvPr id="1058819" name="Rectangle 3"/>
          <p:cNvSpPr>
            <a:spLocks noGrp="1" noChangeArrowheads="1"/>
          </p:cNvSpPr>
          <p:nvPr>
            <p:ph type="body" idx="1"/>
          </p:nvPr>
        </p:nvSpPr>
        <p:spPr/>
        <p:txBody>
          <a:bodyPr>
            <a:normAutofit fontScale="92500" lnSpcReduction="10000"/>
          </a:bodyPr>
          <a:lstStyle/>
          <a:p>
            <a:r>
              <a:rPr lang="en-US"/>
              <a:t>Compute distance between two points:</a:t>
            </a:r>
          </a:p>
          <a:p>
            <a:pPr lvl="1"/>
            <a:r>
              <a:rPr lang="en-US"/>
              <a:t>Euclidean distance </a:t>
            </a:r>
          </a:p>
          <a:p>
            <a:pPr lvl="1"/>
            <a:endParaRPr lang="en-US"/>
          </a:p>
          <a:p>
            <a:pPr lvl="1"/>
            <a:endParaRPr lang="en-US"/>
          </a:p>
          <a:p>
            <a:pPr>
              <a:buFont typeface="Monotype Sorts" pitchFamily="2" charset="2"/>
              <a:buNone/>
            </a:pPr>
            <a:endParaRPr lang="en-US"/>
          </a:p>
          <a:p>
            <a:r>
              <a:rPr lang="en-US"/>
              <a:t>Determine the class from nearest neighbor list</a:t>
            </a:r>
          </a:p>
          <a:p>
            <a:pPr lvl="1"/>
            <a:r>
              <a:rPr lang="en-US"/>
              <a:t>take the majority vote of class labels among the k-nearest neighbors</a:t>
            </a:r>
          </a:p>
          <a:p>
            <a:pPr lvl="1"/>
            <a:r>
              <a:rPr lang="en-US"/>
              <a:t>Weigh the vote according to distance</a:t>
            </a:r>
          </a:p>
          <a:p>
            <a:pPr lvl="2"/>
            <a:r>
              <a:rPr lang="en-US"/>
              <a:t> weight factor, w = 1/d</a:t>
            </a:r>
            <a:r>
              <a:rPr lang="en-US" baseline="30000"/>
              <a:t>2</a:t>
            </a:r>
          </a:p>
        </p:txBody>
      </p:sp>
      <p:graphicFrame>
        <p:nvGraphicFramePr>
          <p:cNvPr id="1058820" name="Object 4"/>
          <p:cNvGraphicFramePr>
            <a:graphicFrameLocks noChangeAspect="1"/>
          </p:cNvGraphicFramePr>
          <p:nvPr/>
        </p:nvGraphicFramePr>
        <p:xfrm>
          <a:off x="1905000" y="2438400"/>
          <a:ext cx="4876800" cy="823913"/>
        </p:xfrm>
        <a:graphic>
          <a:graphicData uri="http://schemas.openxmlformats.org/presentationml/2006/ole">
            <mc:AlternateContent xmlns:mc="http://schemas.openxmlformats.org/markup-compatibility/2006">
              <mc:Choice xmlns:v="urn:schemas-microsoft-com:vml" Requires="v">
                <p:oleObj spid="_x0000_s99338" name="Equation" r:id="rId3" imgW="2705040" imgH="457200" progId="Equation.3">
                  <p:embed/>
                </p:oleObj>
              </mc:Choice>
              <mc:Fallback>
                <p:oleObj name="Equation" r:id="rId3" imgW="270504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2438400"/>
                        <a:ext cx="4876800" cy="823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637372764"/>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5746" name="Rectangle 2"/>
          <p:cNvSpPr>
            <a:spLocks noGrp="1" noChangeArrowheads="1"/>
          </p:cNvSpPr>
          <p:nvPr>
            <p:ph type="title"/>
          </p:nvPr>
        </p:nvSpPr>
        <p:spPr/>
        <p:txBody>
          <a:bodyPr/>
          <a:lstStyle/>
          <a:p>
            <a:r>
              <a:rPr lang="en-US"/>
              <a:t>Nearest-Neighbor Classifiers</a:t>
            </a:r>
          </a:p>
        </p:txBody>
      </p:sp>
      <p:sp>
        <p:nvSpPr>
          <p:cNvPr id="1055747" name="Rectangle 3"/>
          <p:cNvSpPr>
            <a:spLocks noChangeArrowheads="1"/>
          </p:cNvSpPr>
          <p:nvPr/>
        </p:nvSpPr>
        <p:spPr bwMode="auto">
          <a:xfrm>
            <a:off x="5029200" y="1143000"/>
            <a:ext cx="39624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buFont typeface="Monotype Sorts" pitchFamily="2" charset="2"/>
              <a:buChar char="l"/>
            </a:pPr>
            <a:r>
              <a:rPr lang="en-US" sz="1800" b="0"/>
              <a:t>Requires three things</a:t>
            </a:r>
          </a:p>
          <a:p>
            <a:pPr marL="742950" lvl="1" indent="-285750">
              <a:spcBef>
                <a:spcPct val="10000"/>
              </a:spcBef>
              <a:spcAft>
                <a:spcPts val="400"/>
              </a:spcAft>
              <a:buClr>
                <a:srgbClr val="0C7B9C"/>
              </a:buClr>
              <a:buSzPct val="100000"/>
              <a:buFont typeface="Arial" charset="0"/>
              <a:buChar char="–"/>
            </a:pPr>
            <a:r>
              <a:rPr lang="en-US" sz="1800" b="0"/>
              <a:t>The set of stored records</a:t>
            </a:r>
          </a:p>
          <a:p>
            <a:pPr marL="742950" lvl="1" indent="-285750">
              <a:spcBef>
                <a:spcPct val="10000"/>
              </a:spcBef>
              <a:spcAft>
                <a:spcPts val="400"/>
              </a:spcAft>
              <a:buClr>
                <a:srgbClr val="0C7B9C"/>
              </a:buClr>
              <a:buSzPct val="100000"/>
              <a:buFont typeface="Arial" charset="0"/>
              <a:buChar char="–"/>
            </a:pPr>
            <a:r>
              <a:rPr lang="en-US" sz="1800" b="0"/>
              <a:t>Distance Metric to compute distance between records</a:t>
            </a:r>
          </a:p>
          <a:p>
            <a:pPr marL="742950" lvl="1" indent="-285750">
              <a:spcBef>
                <a:spcPct val="10000"/>
              </a:spcBef>
              <a:spcAft>
                <a:spcPts val="400"/>
              </a:spcAft>
              <a:buClr>
                <a:srgbClr val="0C7B9C"/>
              </a:buClr>
              <a:buSzPct val="100000"/>
              <a:buFont typeface="Arial" charset="0"/>
              <a:buChar char="–"/>
            </a:pPr>
            <a:r>
              <a:rPr lang="en-US" sz="1800" b="0"/>
              <a:t>The value of </a:t>
            </a:r>
            <a:r>
              <a:rPr lang="en-US" sz="1800" b="0" i="1"/>
              <a:t>k</a:t>
            </a:r>
            <a:r>
              <a:rPr lang="en-US" sz="1800" b="0"/>
              <a:t>, the number of nearest neighbors to retrieve</a:t>
            </a:r>
          </a:p>
          <a:p>
            <a:pPr marL="742950" lvl="1" indent="-285750">
              <a:spcBef>
                <a:spcPct val="10000"/>
              </a:spcBef>
              <a:spcAft>
                <a:spcPts val="400"/>
              </a:spcAft>
              <a:buClr>
                <a:srgbClr val="0C7B9C"/>
              </a:buClr>
              <a:buSzPct val="100000"/>
              <a:buFont typeface="Arial" charset="0"/>
              <a:buChar char="–"/>
            </a:pPr>
            <a:endParaRPr lang="en-US" sz="1800" b="0"/>
          </a:p>
          <a:p>
            <a:pPr marL="342900" indent="-342900">
              <a:spcBef>
                <a:spcPct val="10000"/>
              </a:spcBef>
              <a:spcAft>
                <a:spcPts val="400"/>
              </a:spcAft>
              <a:buClr>
                <a:srgbClr val="0C7B9C"/>
              </a:buClr>
              <a:buSzPct val="75000"/>
              <a:buFont typeface="Monotype Sorts" pitchFamily="2" charset="2"/>
              <a:buChar char="l"/>
            </a:pPr>
            <a:r>
              <a:rPr lang="en-US" sz="1800" b="0"/>
              <a:t>To classify an unknown record:</a:t>
            </a:r>
          </a:p>
          <a:p>
            <a:pPr marL="742950" lvl="1" indent="-285750">
              <a:spcBef>
                <a:spcPct val="10000"/>
              </a:spcBef>
              <a:spcAft>
                <a:spcPts val="400"/>
              </a:spcAft>
              <a:buClr>
                <a:srgbClr val="0C7B9C"/>
              </a:buClr>
              <a:buSzPct val="100000"/>
              <a:buFont typeface="Arial" charset="0"/>
              <a:buChar char="–"/>
            </a:pPr>
            <a:r>
              <a:rPr lang="en-US" sz="1800" b="0"/>
              <a:t>Compute distance to other training records</a:t>
            </a:r>
          </a:p>
          <a:p>
            <a:pPr marL="742950" lvl="1" indent="-285750">
              <a:spcBef>
                <a:spcPct val="10000"/>
              </a:spcBef>
              <a:spcAft>
                <a:spcPts val="400"/>
              </a:spcAft>
              <a:buClr>
                <a:srgbClr val="0C7B9C"/>
              </a:buClr>
              <a:buSzPct val="100000"/>
              <a:buFont typeface="Arial" charset="0"/>
              <a:buChar char="–"/>
            </a:pPr>
            <a:r>
              <a:rPr lang="en-US" sz="1800" b="0"/>
              <a:t>Identify </a:t>
            </a:r>
            <a:r>
              <a:rPr lang="en-US" sz="1800" b="0" i="1"/>
              <a:t>k</a:t>
            </a:r>
            <a:r>
              <a:rPr lang="en-US" sz="1800" b="0"/>
              <a:t> nearest neighbors </a:t>
            </a:r>
          </a:p>
          <a:p>
            <a:pPr marL="742950" lvl="1" indent="-285750">
              <a:spcBef>
                <a:spcPct val="10000"/>
              </a:spcBef>
              <a:spcAft>
                <a:spcPts val="400"/>
              </a:spcAft>
              <a:buClr>
                <a:srgbClr val="0C7B9C"/>
              </a:buClr>
              <a:buSzPct val="100000"/>
              <a:buFont typeface="Arial" charset="0"/>
              <a:buChar char="–"/>
            </a:pPr>
            <a:r>
              <a:rPr lang="en-US" sz="1800" b="0"/>
              <a:t>Use class labels of nearest neighbors to determine the class label of unknown record (e.g., by taking majority vote)</a:t>
            </a:r>
          </a:p>
        </p:txBody>
      </p:sp>
      <p:graphicFrame>
        <p:nvGraphicFramePr>
          <p:cNvPr id="1055748" name="Object 4"/>
          <p:cNvGraphicFramePr>
            <a:graphicFrameLocks noChangeAspect="1"/>
          </p:cNvGraphicFramePr>
          <p:nvPr/>
        </p:nvGraphicFramePr>
        <p:xfrm>
          <a:off x="457200" y="1143000"/>
          <a:ext cx="4316413" cy="5105400"/>
        </p:xfrm>
        <a:graphic>
          <a:graphicData uri="http://schemas.openxmlformats.org/presentationml/2006/ole">
            <mc:AlternateContent xmlns:mc="http://schemas.openxmlformats.org/markup-compatibility/2006">
              <mc:Choice xmlns:v="urn:schemas-microsoft-com:vml" Requires="v">
                <p:oleObj spid="_x0000_s97290" name="Visio" r:id="rId3" imgW="7007454" imgH="8108144" progId="Visio.Drawing.6">
                  <p:embed/>
                </p:oleObj>
              </mc:Choice>
              <mc:Fallback>
                <p:oleObj name="Visio" r:id="rId3" imgW="7007454" imgH="8108144"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143000"/>
                        <a:ext cx="4316413"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77636700"/>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6770" name="Rectangle 2"/>
          <p:cNvSpPr>
            <a:spLocks noGrp="1" noChangeArrowheads="1"/>
          </p:cNvSpPr>
          <p:nvPr>
            <p:ph type="title"/>
          </p:nvPr>
        </p:nvSpPr>
        <p:spPr/>
        <p:txBody>
          <a:bodyPr/>
          <a:lstStyle/>
          <a:p>
            <a:r>
              <a:rPr lang="en-US"/>
              <a:t>Definition of Nearest Neighbor</a:t>
            </a:r>
          </a:p>
        </p:txBody>
      </p:sp>
      <p:graphicFrame>
        <p:nvGraphicFramePr>
          <p:cNvPr id="1056771" name="Object 3"/>
          <p:cNvGraphicFramePr>
            <a:graphicFrameLocks noChangeAspect="1"/>
          </p:cNvGraphicFramePr>
          <p:nvPr/>
        </p:nvGraphicFramePr>
        <p:xfrm>
          <a:off x="533400" y="1600200"/>
          <a:ext cx="7848600" cy="3640138"/>
        </p:xfrm>
        <a:graphic>
          <a:graphicData uri="http://schemas.openxmlformats.org/presentationml/2006/ole">
            <mc:AlternateContent xmlns:mc="http://schemas.openxmlformats.org/markup-compatibility/2006">
              <mc:Choice xmlns:v="urn:schemas-microsoft-com:vml" Requires="v">
                <p:oleObj spid="_x0000_s98314" name="VISIO" r:id="rId3" imgW="9756360" imgH="4523760" progId="Visio.Drawing.6">
                  <p:embed/>
                </p:oleObj>
              </mc:Choice>
              <mc:Fallback>
                <p:oleObj name="VISIO" r:id="rId3" imgW="9756360" imgH="452376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600200"/>
                        <a:ext cx="7848600" cy="3640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56772" name="Rectangle 4"/>
          <p:cNvSpPr>
            <a:spLocks noChangeArrowheads="1"/>
          </p:cNvSpPr>
          <p:nvPr/>
        </p:nvSpPr>
        <p:spPr bwMode="auto">
          <a:xfrm>
            <a:off x="762000" y="5257800"/>
            <a:ext cx="76962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buFont typeface="Monotype Sorts" pitchFamily="2" charset="2"/>
              <a:buNone/>
            </a:pPr>
            <a:r>
              <a:rPr lang="en-US" sz="2400" b="0"/>
              <a:t>    K-nearest neighbors of a record x are data points that have the k smallest distance to x</a:t>
            </a:r>
          </a:p>
        </p:txBody>
      </p:sp>
    </p:spTree>
    <p:extLst>
      <p:ext uri="{BB962C8B-B14F-4D97-AF65-F5344CB8AC3E}">
        <p14:creationId xmlns:p14="http://schemas.microsoft.com/office/powerpoint/2010/main" val="366198572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7794" name="Rectangle 2"/>
          <p:cNvSpPr>
            <a:spLocks noGrp="1" noChangeArrowheads="1"/>
          </p:cNvSpPr>
          <p:nvPr>
            <p:ph type="title"/>
          </p:nvPr>
        </p:nvSpPr>
        <p:spPr/>
        <p:txBody>
          <a:bodyPr/>
          <a:lstStyle/>
          <a:p>
            <a:r>
              <a:rPr lang="en-US"/>
              <a:t>1 nearest-neighbor</a:t>
            </a:r>
          </a:p>
        </p:txBody>
      </p:sp>
      <p:pic>
        <p:nvPicPr>
          <p:cNvPr id="10577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447800"/>
            <a:ext cx="61722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57796" name="Rectangle 4"/>
          <p:cNvSpPr>
            <a:spLocks noChangeArrowheads="1"/>
          </p:cNvSpPr>
          <p:nvPr/>
        </p:nvSpPr>
        <p:spPr bwMode="auto">
          <a:xfrm>
            <a:off x="381000" y="1143000"/>
            <a:ext cx="38354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buFont typeface="Monotype Sorts" pitchFamily="2" charset="2"/>
              <a:buNone/>
            </a:pPr>
            <a:r>
              <a:rPr lang="en-US" sz="2400" b="0"/>
              <a:t>Voronoi Diagram</a:t>
            </a:r>
          </a:p>
        </p:txBody>
      </p:sp>
    </p:spTree>
    <p:extLst>
      <p:ext uri="{BB962C8B-B14F-4D97-AF65-F5344CB8AC3E}">
        <p14:creationId xmlns:p14="http://schemas.microsoft.com/office/powerpoint/2010/main" val="998603996"/>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9842" name="Rectangle 2"/>
          <p:cNvSpPr>
            <a:spLocks noGrp="1" noChangeArrowheads="1"/>
          </p:cNvSpPr>
          <p:nvPr>
            <p:ph type="title"/>
          </p:nvPr>
        </p:nvSpPr>
        <p:spPr/>
        <p:txBody>
          <a:bodyPr/>
          <a:lstStyle/>
          <a:p>
            <a:r>
              <a:rPr lang="en-US"/>
              <a:t>Nearest Neighbor Classification…</a:t>
            </a:r>
          </a:p>
        </p:txBody>
      </p:sp>
      <p:sp>
        <p:nvSpPr>
          <p:cNvPr id="1059843" name="Rectangle 3"/>
          <p:cNvSpPr>
            <a:spLocks noGrp="1" noChangeArrowheads="1"/>
          </p:cNvSpPr>
          <p:nvPr>
            <p:ph type="body" idx="1"/>
          </p:nvPr>
        </p:nvSpPr>
        <p:spPr/>
        <p:txBody>
          <a:bodyPr/>
          <a:lstStyle/>
          <a:p>
            <a:r>
              <a:rPr lang="en-US"/>
              <a:t>Choosing the value of k:</a:t>
            </a:r>
          </a:p>
          <a:p>
            <a:pPr lvl="1"/>
            <a:r>
              <a:rPr lang="en-US" sz="2400"/>
              <a:t>If k is too small, sensitive to noise points</a:t>
            </a:r>
          </a:p>
          <a:p>
            <a:pPr lvl="1"/>
            <a:r>
              <a:rPr lang="en-US" sz="2400"/>
              <a:t>If k is too large, neighborhood may include points from other classes</a:t>
            </a:r>
          </a:p>
        </p:txBody>
      </p:sp>
      <p:graphicFrame>
        <p:nvGraphicFramePr>
          <p:cNvPr id="1059844" name="Object 4"/>
          <p:cNvGraphicFramePr>
            <a:graphicFrameLocks noChangeAspect="1"/>
          </p:cNvGraphicFramePr>
          <p:nvPr/>
        </p:nvGraphicFramePr>
        <p:xfrm>
          <a:off x="3657600" y="3078163"/>
          <a:ext cx="3738563" cy="3170237"/>
        </p:xfrm>
        <a:graphic>
          <a:graphicData uri="http://schemas.openxmlformats.org/presentationml/2006/ole">
            <mc:AlternateContent xmlns:mc="http://schemas.openxmlformats.org/markup-compatibility/2006">
              <mc:Choice xmlns:v="urn:schemas-microsoft-com:vml" Requires="v">
                <p:oleObj spid="_x0000_s100362" name="Visio" r:id="rId3" imgW="6582512" imgH="5298053" progId="Visio.Drawing.6">
                  <p:embed/>
                </p:oleObj>
              </mc:Choice>
              <mc:Fallback>
                <p:oleObj name="Visio" r:id="rId3" imgW="6582512" imgH="5298053"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078163"/>
                        <a:ext cx="3738563" cy="3170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184819399"/>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en-US"/>
              <a:t>Nearest Neighbor Classification…</a:t>
            </a:r>
          </a:p>
        </p:txBody>
      </p:sp>
      <p:sp>
        <p:nvSpPr>
          <p:cNvPr id="1060867" name="Rectangle 3"/>
          <p:cNvSpPr>
            <a:spLocks noGrp="1" noChangeArrowheads="1"/>
          </p:cNvSpPr>
          <p:nvPr>
            <p:ph type="body" idx="1"/>
          </p:nvPr>
        </p:nvSpPr>
        <p:spPr/>
        <p:txBody>
          <a:bodyPr/>
          <a:lstStyle/>
          <a:p>
            <a:r>
              <a:rPr lang="en-US"/>
              <a:t>Scaling issues</a:t>
            </a:r>
          </a:p>
          <a:p>
            <a:pPr lvl="1"/>
            <a:r>
              <a:rPr lang="en-US"/>
              <a:t>Attributes may have to be scaled to prevent distance measures from being dominated by one of the attributes</a:t>
            </a:r>
          </a:p>
          <a:p>
            <a:pPr lvl="1"/>
            <a:r>
              <a:rPr lang="en-US"/>
              <a:t>Example:</a:t>
            </a:r>
          </a:p>
          <a:p>
            <a:pPr lvl="2"/>
            <a:r>
              <a:rPr lang="en-US"/>
              <a:t> height of a person may vary from 1.5m to 1.8m</a:t>
            </a:r>
          </a:p>
          <a:p>
            <a:pPr lvl="2"/>
            <a:r>
              <a:rPr lang="en-US"/>
              <a:t> weight of a person may vary from 90lb to 300lb</a:t>
            </a:r>
          </a:p>
          <a:p>
            <a:pPr lvl="2"/>
            <a:r>
              <a:rPr lang="en-US"/>
              <a:t> income of a person may vary from $10K to $1M</a:t>
            </a:r>
          </a:p>
        </p:txBody>
      </p:sp>
    </p:spTree>
    <p:extLst>
      <p:ext uri="{BB962C8B-B14F-4D97-AF65-F5344CB8AC3E}">
        <p14:creationId xmlns:p14="http://schemas.microsoft.com/office/powerpoint/2010/main" val="1201009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0274" name="Rectangle 2"/>
          <p:cNvSpPr>
            <a:spLocks noGrp="1" noChangeArrowheads="1"/>
          </p:cNvSpPr>
          <p:nvPr>
            <p:ph type="title"/>
          </p:nvPr>
        </p:nvSpPr>
        <p:spPr>
          <a:xfrm>
            <a:off x="381000" y="152400"/>
            <a:ext cx="8280400" cy="552450"/>
          </a:xfrm>
        </p:spPr>
        <p:txBody>
          <a:bodyPr/>
          <a:lstStyle/>
          <a:p>
            <a:r>
              <a:rPr lang="en-US" sz="2800"/>
              <a:t>Types of Clusters: Conceptual Clusters</a:t>
            </a:r>
          </a:p>
        </p:txBody>
      </p:sp>
      <p:sp>
        <p:nvSpPr>
          <p:cNvPr id="1590275" name="Rectangle 3"/>
          <p:cNvSpPr>
            <a:spLocks noGrp="1" noChangeArrowheads="1"/>
          </p:cNvSpPr>
          <p:nvPr>
            <p:ph type="body" idx="1"/>
          </p:nvPr>
        </p:nvSpPr>
        <p:spPr>
          <a:xfrm>
            <a:off x="639763" y="1143000"/>
            <a:ext cx="8001000" cy="5106988"/>
          </a:xfrm>
        </p:spPr>
        <p:txBody>
          <a:bodyPr/>
          <a:lstStyle/>
          <a:p>
            <a:pPr marL="342900" indent="-342900">
              <a:lnSpc>
                <a:spcPct val="90000"/>
              </a:lnSpc>
              <a:spcBef>
                <a:spcPct val="20000"/>
              </a:spcBef>
            </a:pPr>
            <a:r>
              <a:rPr lang="en-US"/>
              <a:t>Shared Property or Conceptual Clusters</a:t>
            </a:r>
          </a:p>
          <a:p>
            <a:pPr marL="742950" lvl="1" indent="-285750">
              <a:lnSpc>
                <a:spcPct val="90000"/>
              </a:lnSpc>
              <a:spcBef>
                <a:spcPct val="20000"/>
              </a:spcBef>
            </a:pPr>
            <a:r>
              <a:rPr lang="en-US" sz="2000"/>
              <a:t>Finds clusters that share some common property or represent a particular concept. </a:t>
            </a:r>
          </a:p>
          <a:p>
            <a:pPr marL="742950" lvl="1" indent="-285750">
              <a:lnSpc>
                <a:spcPct val="90000"/>
              </a:lnSpc>
              <a:spcBef>
                <a:spcPct val="20000"/>
              </a:spcBef>
              <a:buFont typeface="Arial" charset="0"/>
              <a:buNone/>
            </a:pPr>
            <a:r>
              <a:rPr lang="en-US" sz="2000"/>
              <a:t>. </a:t>
            </a:r>
          </a:p>
        </p:txBody>
      </p:sp>
      <p:sp>
        <p:nvSpPr>
          <p:cNvPr id="1590285" name="Text Box 13"/>
          <p:cNvSpPr txBox="1">
            <a:spLocks noChangeArrowheads="1"/>
          </p:cNvSpPr>
          <p:nvPr/>
        </p:nvSpPr>
        <p:spPr bwMode="auto">
          <a:xfrm>
            <a:off x="2971800" y="5791200"/>
            <a:ext cx="3200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2 Overlapping Circles</a:t>
            </a:r>
          </a:p>
        </p:txBody>
      </p:sp>
      <p:sp>
        <p:nvSpPr>
          <p:cNvPr id="1590287" name="AutoShape 15"/>
          <p:cNvSpPr>
            <a:spLocks noChangeArrowheads="1"/>
          </p:cNvSpPr>
          <p:nvPr/>
        </p:nvSpPr>
        <p:spPr bwMode="auto">
          <a:xfrm>
            <a:off x="2819400" y="2819400"/>
            <a:ext cx="2286000" cy="2057400"/>
          </a:xfrm>
          <a:custGeom>
            <a:avLst/>
            <a:gdLst>
              <a:gd name="G0" fmla="+- 3030 0 0"/>
              <a:gd name="G1" fmla="+- 21600 0 3030"/>
              <a:gd name="G2" fmla="+- 21600 0 3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30" y="10800"/>
                </a:moveTo>
                <a:cubicBezTo>
                  <a:pt x="3030" y="15091"/>
                  <a:pt x="6509" y="18570"/>
                  <a:pt x="10800" y="18570"/>
                </a:cubicBezTo>
                <a:cubicBezTo>
                  <a:pt x="15091" y="18570"/>
                  <a:pt x="18570" y="15091"/>
                  <a:pt x="18570" y="10800"/>
                </a:cubicBezTo>
                <a:cubicBezTo>
                  <a:pt x="18570" y="6509"/>
                  <a:pt x="15091" y="3030"/>
                  <a:pt x="10800" y="3030"/>
                </a:cubicBezTo>
                <a:cubicBezTo>
                  <a:pt x="6509" y="3030"/>
                  <a:pt x="3030" y="6509"/>
                  <a:pt x="3030" y="10800"/>
                </a:cubicBezTo>
                <a:close/>
              </a:path>
            </a:pathLst>
          </a:custGeom>
          <a:solidFill>
            <a:srgbClr val="CC33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90288" name="AutoShape 16"/>
          <p:cNvSpPr>
            <a:spLocks noChangeArrowheads="1"/>
          </p:cNvSpPr>
          <p:nvPr/>
        </p:nvSpPr>
        <p:spPr bwMode="auto">
          <a:xfrm>
            <a:off x="3886200" y="2819400"/>
            <a:ext cx="2286000" cy="2057400"/>
          </a:xfrm>
          <a:custGeom>
            <a:avLst/>
            <a:gdLst>
              <a:gd name="G0" fmla="+- 3030 0 0"/>
              <a:gd name="G1" fmla="+- 21600 0 3030"/>
              <a:gd name="G2" fmla="+- 21600 0 3030"/>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3030" y="10800"/>
                </a:moveTo>
                <a:cubicBezTo>
                  <a:pt x="3030" y="15091"/>
                  <a:pt x="6509" y="18570"/>
                  <a:pt x="10800" y="18570"/>
                </a:cubicBezTo>
                <a:cubicBezTo>
                  <a:pt x="15091" y="18570"/>
                  <a:pt x="18570" y="15091"/>
                  <a:pt x="18570" y="10800"/>
                </a:cubicBezTo>
                <a:cubicBezTo>
                  <a:pt x="18570" y="6509"/>
                  <a:pt x="15091" y="3030"/>
                  <a:pt x="10800" y="3030"/>
                </a:cubicBezTo>
                <a:cubicBezTo>
                  <a:pt x="6509" y="3030"/>
                  <a:pt x="3030" y="6509"/>
                  <a:pt x="3030" y="10800"/>
                </a:cubicBezTo>
                <a:close/>
              </a:path>
            </a:pathLst>
          </a:custGeom>
          <a:solidFill>
            <a:srgbClr val="CC3300"/>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513123283"/>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1890" name="Rectangle 2"/>
          <p:cNvSpPr>
            <a:spLocks noGrp="1" noChangeArrowheads="1"/>
          </p:cNvSpPr>
          <p:nvPr>
            <p:ph type="title"/>
          </p:nvPr>
        </p:nvSpPr>
        <p:spPr/>
        <p:txBody>
          <a:bodyPr/>
          <a:lstStyle/>
          <a:p>
            <a:r>
              <a:rPr lang="en-US"/>
              <a:t>Nearest Neighbor Classification…</a:t>
            </a:r>
          </a:p>
        </p:txBody>
      </p:sp>
      <p:sp>
        <p:nvSpPr>
          <p:cNvPr id="1061891" name="Rectangle 3"/>
          <p:cNvSpPr>
            <a:spLocks noGrp="1" noChangeArrowheads="1"/>
          </p:cNvSpPr>
          <p:nvPr>
            <p:ph type="body" idx="1"/>
          </p:nvPr>
        </p:nvSpPr>
        <p:spPr/>
        <p:txBody>
          <a:bodyPr/>
          <a:lstStyle/>
          <a:p>
            <a:r>
              <a:rPr lang="en-US"/>
              <a:t>Problem with Euclidean measure:</a:t>
            </a:r>
          </a:p>
          <a:p>
            <a:pPr lvl="1"/>
            <a:r>
              <a:rPr lang="en-US"/>
              <a:t>High dimensional data </a:t>
            </a:r>
          </a:p>
          <a:p>
            <a:pPr lvl="2"/>
            <a:r>
              <a:rPr lang="en-US"/>
              <a:t> </a:t>
            </a:r>
            <a:r>
              <a:rPr lang="en-US">
                <a:solidFill>
                  <a:srgbClr val="FF0000"/>
                </a:solidFill>
              </a:rPr>
              <a:t>curse of dimensionality</a:t>
            </a:r>
          </a:p>
          <a:p>
            <a:pPr lvl="1"/>
            <a:r>
              <a:rPr lang="en-US"/>
              <a:t>Can produce counter-intuitive results</a:t>
            </a:r>
          </a:p>
          <a:p>
            <a:pPr lvl="1"/>
            <a:endParaRPr lang="en-US"/>
          </a:p>
          <a:p>
            <a:pPr lvl="1"/>
            <a:endParaRPr lang="en-US"/>
          </a:p>
          <a:p>
            <a:pPr lvl="1"/>
            <a:endParaRPr lang="en-US"/>
          </a:p>
          <a:p>
            <a:pPr lvl="1"/>
            <a:endParaRPr lang="en-US"/>
          </a:p>
        </p:txBody>
      </p:sp>
      <p:sp>
        <p:nvSpPr>
          <p:cNvPr id="1061892" name="Text Box 4"/>
          <p:cNvSpPr txBox="1">
            <a:spLocks noChangeArrowheads="1"/>
          </p:cNvSpPr>
          <p:nvPr/>
        </p:nvSpPr>
        <p:spPr bwMode="auto">
          <a:xfrm>
            <a:off x="457200" y="3581400"/>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1 1 1 1 1 1 1 1 1 1 1 0</a:t>
            </a:r>
          </a:p>
        </p:txBody>
      </p:sp>
      <p:sp>
        <p:nvSpPr>
          <p:cNvPr id="1061893" name="Text Box 5"/>
          <p:cNvSpPr txBox="1">
            <a:spLocks noChangeArrowheads="1"/>
          </p:cNvSpPr>
          <p:nvPr/>
        </p:nvSpPr>
        <p:spPr bwMode="auto">
          <a:xfrm>
            <a:off x="457200" y="4267200"/>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0 1 1 1 1 1 1 1 1 1 1 1</a:t>
            </a:r>
          </a:p>
        </p:txBody>
      </p:sp>
      <p:sp>
        <p:nvSpPr>
          <p:cNvPr id="1061894" name="Text Box 6"/>
          <p:cNvSpPr txBox="1">
            <a:spLocks noChangeArrowheads="1"/>
          </p:cNvSpPr>
          <p:nvPr/>
        </p:nvSpPr>
        <p:spPr bwMode="auto">
          <a:xfrm>
            <a:off x="4876800" y="3594100"/>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1 0 0 0 0 0 0 0 0 0 0 0</a:t>
            </a:r>
          </a:p>
        </p:txBody>
      </p:sp>
      <p:sp>
        <p:nvSpPr>
          <p:cNvPr id="1061895" name="Text Box 7"/>
          <p:cNvSpPr txBox="1">
            <a:spLocks noChangeArrowheads="1"/>
          </p:cNvSpPr>
          <p:nvPr/>
        </p:nvSpPr>
        <p:spPr bwMode="auto">
          <a:xfrm>
            <a:off x="4876800" y="4279900"/>
            <a:ext cx="3200400" cy="4699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400"/>
              <a:t>0 0 0 0 0 0 0 0 0 0 0 1</a:t>
            </a:r>
          </a:p>
        </p:txBody>
      </p:sp>
      <p:sp>
        <p:nvSpPr>
          <p:cNvPr id="1061896" name="Rectangle 8"/>
          <p:cNvSpPr>
            <a:spLocks noChangeArrowheads="1"/>
          </p:cNvSpPr>
          <p:nvPr/>
        </p:nvSpPr>
        <p:spPr bwMode="auto">
          <a:xfrm>
            <a:off x="3962400" y="3898900"/>
            <a:ext cx="558800"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p>
            <a:pPr marL="342900" indent="-342900">
              <a:spcBef>
                <a:spcPct val="10000"/>
              </a:spcBef>
              <a:spcAft>
                <a:spcPts val="400"/>
              </a:spcAft>
              <a:buClr>
                <a:srgbClr val="0C7B9C"/>
              </a:buClr>
              <a:buSzPct val="75000"/>
              <a:buFont typeface="Monotype Sorts" pitchFamily="2" charset="2"/>
              <a:buNone/>
            </a:pPr>
            <a:r>
              <a:rPr lang="en-US" sz="2400" b="0"/>
              <a:t>vs</a:t>
            </a:r>
          </a:p>
        </p:txBody>
      </p:sp>
      <p:sp>
        <p:nvSpPr>
          <p:cNvPr id="1061897" name="Text Box 9"/>
          <p:cNvSpPr txBox="1">
            <a:spLocks noChangeArrowheads="1"/>
          </p:cNvSpPr>
          <p:nvPr/>
        </p:nvSpPr>
        <p:spPr bwMode="auto">
          <a:xfrm>
            <a:off x="1295400" y="48768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 = 1.4142</a:t>
            </a:r>
          </a:p>
        </p:txBody>
      </p:sp>
      <p:sp>
        <p:nvSpPr>
          <p:cNvPr id="1061898" name="Text Box 10"/>
          <p:cNvSpPr txBox="1">
            <a:spLocks noChangeArrowheads="1"/>
          </p:cNvSpPr>
          <p:nvPr/>
        </p:nvSpPr>
        <p:spPr bwMode="auto">
          <a:xfrm>
            <a:off x="5715000" y="48768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d = 1.4142</a:t>
            </a:r>
          </a:p>
        </p:txBody>
      </p:sp>
      <p:sp>
        <p:nvSpPr>
          <p:cNvPr id="1061899" name="Rectangle 11"/>
          <p:cNvSpPr>
            <a:spLocks noChangeArrowheads="1"/>
          </p:cNvSpPr>
          <p:nvPr/>
        </p:nvSpPr>
        <p:spPr bwMode="auto">
          <a:xfrm>
            <a:off x="457200" y="5334000"/>
            <a:ext cx="83185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1143000" lvl="2" indent="-228600">
              <a:spcBef>
                <a:spcPct val="10000"/>
              </a:spcBef>
              <a:spcAft>
                <a:spcPts val="400"/>
              </a:spcAft>
              <a:buClr>
                <a:srgbClr val="0C7B9C"/>
              </a:buClr>
              <a:buSzPct val="70000"/>
              <a:buFont typeface="Wingdings" pitchFamily="2" charset="2"/>
              <a:buNone/>
            </a:pPr>
            <a:r>
              <a:rPr lang="en-US" sz="2400" b="0"/>
              <a:t> </a:t>
            </a:r>
          </a:p>
          <a:p>
            <a:pPr marL="1143000" lvl="2" indent="-228600">
              <a:spcBef>
                <a:spcPct val="10000"/>
              </a:spcBef>
              <a:spcAft>
                <a:spcPts val="400"/>
              </a:spcAft>
              <a:buClr>
                <a:srgbClr val="0C7B9C"/>
              </a:buClr>
              <a:buSzPct val="70000"/>
              <a:buFont typeface="Wingdings" pitchFamily="2" charset="2"/>
              <a:buChar char="u"/>
            </a:pPr>
            <a:r>
              <a:rPr lang="en-US" sz="2400" b="0"/>
              <a:t> Solution: Normalize the vectors to unit length</a:t>
            </a:r>
          </a:p>
        </p:txBody>
      </p:sp>
    </p:spTree>
    <p:extLst>
      <p:ext uri="{BB962C8B-B14F-4D97-AF65-F5344CB8AC3E}">
        <p14:creationId xmlns:p14="http://schemas.microsoft.com/office/powerpoint/2010/main" val="1308086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618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618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618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897" grpId="0" autoUpdateAnimBg="0"/>
      <p:bldP spid="1061898" grpId="0" autoUpdateAnimBg="0"/>
      <p:bldP spid="1061899" grpId="0"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2914" name="Rectangle 2"/>
          <p:cNvSpPr>
            <a:spLocks noGrp="1" noChangeArrowheads="1"/>
          </p:cNvSpPr>
          <p:nvPr>
            <p:ph type="title"/>
          </p:nvPr>
        </p:nvSpPr>
        <p:spPr/>
        <p:txBody>
          <a:bodyPr/>
          <a:lstStyle/>
          <a:p>
            <a:r>
              <a:rPr lang="en-US"/>
              <a:t>Nearest neighbor Classification…</a:t>
            </a:r>
          </a:p>
        </p:txBody>
      </p:sp>
      <p:sp>
        <p:nvSpPr>
          <p:cNvPr id="1062915" name="Rectangle 3"/>
          <p:cNvSpPr>
            <a:spLocks noGrp="1" noChangeArrowheads="1"/>
          </p:cNvSpPr>
          <p:nvPr>
            <p:ph type="body" idx="1"/>
          </p:nvPr>
        </p:nvSpPr>
        <p:spPr/>
        <p:txBody>
          <a:bodyPr/>
          <a:lstStyle/>
          <a:p>
            <a:r>
              <a:rPr lang="en-US"/>
              <a:t>k-NN classifiers are lazy learners </a:t>
            </a:r>
          </a:p>
          <a:p>
            <a:pPr lvl="1"/>
            <a:r>
              <a:rPr lang="en-US"/>
              <a:t>It does not build models explicitly</a:t>
            </a:r>
          </a:p>
          <a:p>
            <a:pPr lvl="1"/>
            <a:r>
              <a:rPr lang="en-US"/>
              <a:t>Unlike eager learners such as decision tree induction and rule-based systems</a:t>
            </a:r>
          </a:p>
          <a:p>
            <a:pPr lvl="1"/>
            <a:r>
              <a:rPr lang="en-US"/>
              <a:t>Classifying unknown records are relatively expensive</a:t>
            </a:r>
          </a:p>
        </p:txBody>
      </p:sp>
    </p:spTree>
    <p:extLst>
      <p:ext uri="{BB962C8B-B14F-4D97-AF65-F5344CB8AC3E}">
        <p14:creationId xmlns:p14="http://schemas.microsoft.com/office/powerpoint/2010/main" val="3329300482"/>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9298" name="Rectangle 2"/>
          <p:cNvSpPr>
            <a:spLocks noGrp="1" noChangeArrowheads="1"/>
          </p:cNvSpPr>
          <p:nvPr>
            <p:ph type="title"/>
          </p:nvPr>
        </p:nvSpPr>
        <p:spPr/>
        <p:txBody>
          <a:bodyPr/>
          <a:lstStyle/>
          <a:p>
            <a:r>
              <a:rPr lang="en-US"/>
              <a:t>Artificial Neural Networks (ANN)</a:t>
            </a:r>
          </a:p>
        </p:txBody>
      </p:sp>
      <p:graphicFrame>
        <p:nvGraphicFramePr>
          <p:cNvPr id="1079299" name="Object 3"/>
          <p:cNvGraphicFramePr>
            <a:graphicFrameLocks noGrp="1" noChangeAspect="1"/>
          </p:cNvGraphicFramePr>
          <p:nvPr>
            <p:ph idx="1"/>
          </p:nvPr>
        </p:nvGraphicFramePr>
        <p:xfrm>
          <a:off x="533400" y="1295400"/>
          <a:ext cx="8078788" cy="3503613"/>
        </p:xfrm>
        <a:graphic>
          <a:graphicData uri="http://schemas.openxmlformats.org/presentationml/2006/ole">
            <mc:AlternateContent xmlns:mc="http://schemas.openxmlformats.org/markup-compatibility/2006">
              <mc:Choice xmlns:v="urn:schemas-microsoft-com:vml" Requires="v">
                <p:oleObj spid="_x0000_s111626" name="Visio" r:id="rId3" imgW="8939428" imgH="3877354" progId="Visio.Drawing.6">
                  <p:embed/>
                </p:oleObj>
              </mc:Choice>
              <mc:Fallback>
                <p:oleObj name="Visio" r:id="rId3" imgW="8939428" imgH="3877354"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295400"/>
                        <a:ext cx="8078788" cy="3503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79300" name="Text Box 4"/>
          <p:cNvSpPr txBox="1">
            <a:spLocks noChangeArrowheads="1"/>
          </p:cNvSpPr>
          <p:nvPr/>
        </p:nvSpPr>
        <p:spPr bwMode="auto">
          <a:xfrm>
            <a:off x="1143000" y="5334000"/>
            <a:ext cx="670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t>Output Y is 1 if at least two of the three inputs are equal to 1.</a:t>
            </a:r>
          </a:p>
        </p:txBody>
      </p:sp>
    </p:spTree>
    <p:extLst>
      <p:ext uri="{BB962C8B-B14F-4D97-AF65-F5344CB8AC3E}">
        <p14:creationId xmlns:p14="http://schemas.microsoft.com/office/powerpoint/2010/main" val="2572911924"/>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0322" name="Rectangle 2"/>
          <p:cNvSpPr>
            <a:spLocks noGrp="1" noChangeArrowheads="1"/>
          </p:cNvSpPr>
          <p:nvPr>
            <p:ph type="title"/>
          </p:nvPr>
        </p:nvSpPr>
        <p:spPr/>
        <p:txBody>
          <a:bodyPr/>
          <a:lstStyle/>
          <a:p>
            <a:r>
              <a:rPr lang="en-US"/>
              <a:t>Artificial Neural Networks (ANN)</a:t>
            </a:r>
          </a:p>
        </p:txBody>
      </p:sp>
      <p:graphicFrame>
        <p:nvGraphicFramePr>
          <p:cNvPr id="1080323" name="Object 3"/>
          <p:cNvGraphicFramePr>
            <a:graphicFrameLocks noGrp="1" noChangeAspect="1"/>
          </p:cNvGraphicFramePr>
          <p:nvPr>
            <p:ph idx="1"/>
          </p:nvPr>
        </p:nvGraphicFramePr>
        <p:xfrm>
          <a:off x="530225" y="1144588"/>
          <a:ext cx="8078788" cy="3503612"/>
        </p:xfrm>
        <a:graphic>
          <a:graphicData uri="http://schemas.openxmlformats.org/presentationml/2006/ole">
            <mc:AlternateContent xmlns:mc="http://schemas.openxmlformats.org/markup-compatibility/2006">
              <mc:Choice xmlns:v="urn:schemas-microsoft-com:vml" Requires="v">
                <p:oleObj spid="_x0000_s112658" name="Visio" r:id="rId3" imgW="8939428" imgH="3877354" progId="Visio.Drawing.6">
                  <p:embed/>
                </p:oleObj>
              </mc:Choice>
              <mc:Fallback>
                <p:oleObj name="Visio" r:id="rId3" imgW="8939428" imgH="3877354"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225" y="1144588"/>
                        <a:ext cx="8078788" cy="35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0324" name="Object 4"/>
          <p:cNvGraphicFramePr>
            <a:graphicFrameLocks noChangeAspect="1"/>
          </p:cNvGraphicFramePr>
          <p:nvPr/>
        </p:nvGraphicFramePr>
        <p:xfrm>
          <a:off x="1889125" y="4953000"/>
          <a:ext cx="5432425" cy="1412875"/>
        </p:xfrm>
        <a:graphic>
          <a:graphicData uri="http://schemas.openxmlformats.org/presentationml/2006/ole">
            <mc:AlternateContent xmlns:mc="http://schemas.openxmlformats.org/markup-compatibility/2006">
              <mc:Choice xmlns:v="urn:schemas-microsoft-com:vml" Requires="v">
                <p:oleObj spid="_x0000_s112659" name="Equation" r:id="rId5" imgW="2400120" imgH="711000" progId="Equation.3">
                  <p:embed/>
                </p:oleObj>
              </mc:Choice>
              <mc:Fallback>
                <p:oleObj name="Equation" r:id="rId5" imgW="2400120" imgH="711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89125" y="4953000"/>
                        <a:ext cx="5432425" cy="1412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417502482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1346" name="Rectangle 2"/>
          <p:cNvSpPr>
            <a:spLocks noGrp="1" noChangeArrowheads="1"/>
          </p:cNvSpPr>
          <p:nvPr>
            <p:ph type="title"/>
          </p:nvPr>
        </p:nvSpPr>
        <p:spPr/>
        <p:txBody>
          <a:bodyPr>
            <a:normAutofit fontScale="90000"/>
          </a:bodyPr>
          <a:lstStyle/>
          <a:p>
            <a:r>
              <a:rPr lang="en-US"/>
              <a:t>Artificial Neural Networks (ANN)</a:t>
            </a:r>
          </a:p>
        </p:txBody>
      </p:sp>
      <p:sp>
        <p:nvSpPr>
          <p:cNvPr id="1081347" name="Rectangle 3"/>
          <p:cNvSpPr>
            <a:spLocks noGrp="1" noChangeArrowheads="1"/>
          </p:cNvSpPr>
          <p:nvPr>
            <p:ph type="body" sz="half" idx="1"/>
          </p:nvPr>
        </p:nvSpPr>
        <p:spPr/>
        <p:txBody>
          <a:bodyPr/>
          <a:lstStyle/>
          <a:p>
            <a:r>
              <a:rPr lang="en-US" sz="2400"/>
              <a:t>Model is an assembly of inter-connected nodes and weighted links</a:t>
            </a:r>
          </a:p>
          <a:p>
            <a:endParaRPr lang="en-US" sz="2400"/>
          </a:p>
          <a:p>
            <a:r>
              <a:rPr lang="en-US" sz="2400"/>
              <a:t>Output node sums up each of its input value according to the weights of its links</a:t>
            </a:r>
          </a:p>
          <a:p>
            <a:endParaRPr lang="en-US" sz="2400"/>
          </a:p>
          <a:p>
            <a:r>
              <a:rPr lang="en-US" sz="2400"/>
              <a:t>Compare output node against some threshold t</a:t>
            </a:r>
          </a:p>
        </p:txBody>
      </p:sp>
      <p:graphicFrame>
        <p:nvGraphicFramePr>
          <p:cNvPr id="1081348" name="Object 4"/>
          <p:cNvGraphicFramePr>
            <a:graphicFrameLocks noGrp="1" noChangeAspect="1"/>
          </p:cNvGraphicFramePr>
          <p:nvPr>
            <p:ph sz="quarter" idx="2"/>
          </p:nvPr>
        </p:nvGraphicFramePr>
        <p:xfrm>
          <a:off x="4267200" y="990600"/>
          <a:ext cx="4800600" cy="3043238"/>
        </p:xfrm>
        <a:graphic>
          <a:graphicData uri="http://schemas.openxmlformats.org/presentationml/2006/ole">
            <mc:AlternateContent xmlns:mc="http://schemas.openxmlformats.org/markup-compatibility/2006">
              <mc:Choice xmlns:v="urn:schemas-microsoft-com:vml" Requires="v">
                <p:oleObj spid="_x0000_s113690" name="Visio" r:id="rId3" imgW="6766001" imgH="4291319" progId="Visio.Drawing.6">
                  <p:embed/>
                </p:oleObj>
              </mc:Choice>
              <mc:Fallback>
                <p:oleObj name="Visio" r:id="rId3" imgW="6766001" imgH="4291319"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990600"/>
                        <a:ext cx="4800600" cy="304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1349" name="Object 5"/>
          <p:cNvGraphicFramePr>
            <a:graphicFrameLocks noGrp="1" noChangeAspect="1"/>
          </p:cNvGraphicFramePr>
          <p:nvPr>
            <p:ph sz="quarter" idx="3"/>
          </p:nvPr>
        </p:nvGraphicFramePr>
        <p:xfrm>
          <a:off x="5334000" y="4648200"/>
          <a:ext cx="2487613" cy="746125"/>
        </p:xfrm>
        <a:graphic>
          <a:graphicData uri="http://schemas.openxmlformats.org/presentationml/2006/ole">
            <mc:AlternateContent xmlns:mc="http://schemas.openxmlformats.org/markup-compatibility/2006">
              <mc:Choice xmlns:v="urn:schemas-microsoft-com:vml" Requires="v">
                <p:oleObj spid="_x0000_s113691" name="Equation" r:id="rId5" imgW="1143000" imgH="342720" progId="Equation.3">
                  <p:embed/>
                </p:oleObj>
              </mc:Choice>
              <mc:Fallback>
                <p:oleObj name="Equation" r:id="rId5" imgW="1143000" imgH="342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0" y="4648200"/>
                        <a:ext cx="2487613"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1350" name="Text Box 6"/>
          <p:cNvSpPr txBox="1">
            <a:spLocks noChangeArrowheads="1"/>
          </p:cNvSpPr>
          <p:nvPr/>
        </p:nvSpPr>
        <p:spPr bwMode="auto">
          <a:xfrm>
            <a:off x="4648200" y="4114800"/>
            <a:ext cx="2590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Perceptron Model</a:t>
            </a:r>
          </a:p>
        </p:txBody>
      </p:sp>
      <p:graphicFrame>
        <p:nvGraphicFramePr>
          <p:cNvPr id="1081351" name="Object 7"/>
          <p:cNvGraphicFramePr>
            <a:graphicFrameLocks noChangeAspect="1"/>
          </p:cNvGraphicFramePr>
          <p:nvPr/>
        </p:nvGraphicFramePr>
        <p:xfrm>
          <a:off x="5307013" y="5349875"/>
          <a:ext cx="2901950" cy="746125"/>
        </p:xfrm>
        <a:graphic>
          <a:graphicData uri="http://schemas.openxmlformats.org/presentationml/2006/ole">
            <mc:AlternateContent xmlns:mc="http://schemas.openxmlformats.org/markup-compatibility/2006">
              <mc:Choice xmlns:v="urn:schemas-microsoft-com:vml" Requires="v">
                <p:oleObj spid="_x0000_s113692" name="Equation" r:id="rId7" imgW="1333440" imgH="342720" progId="Equation.3">
                  <p:embed/>
                </p:oleObj>
              </mc:Choice>
              <mc:Fallback>
                <p:oleObj name="Equation" r:id="rId7" imgW="1333440" imgH="34272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7013" y="5349875"/>
                        <a:ext cx="2901950" cy="74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81352" name="Text Box 8"/>
          <p:cNvSpPr txBox="1">
            <a:spLocks noChangeArrowheads="1"/>
          </p:cNvSpPr>
          <p:nvPr/>
        </p:nvSpPr>
        <p:spPr bwMode="auto">
          <a:xfrm>
            <a:off x="8001000" y="4724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t>or</a:t>
            </a:r>
          </a:p>
        </p:txBody>
      </p:sp>
    </p:spTree>
    <p:extLst>
      <p:ext uri="{BB962C8B-B14F-4D97-AF65-F5344CB8AC3E}">
        <p14:creationId xmlns:p14="http://schemas.microsoft.com/office/powerpoint/2010/main" val="386458234"/>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2370" name="Rectangle 2"/>
          <p:cNvSpPr>
            <a:spLocks noGrp="1" noChangeArrowheads="1"/>
          </p:cNvSpPr>
          <p:nvPr>
            <p:ph type="title"/>
          </p:nvPr>
        </p:nvSpPr>
        <p:spPr/>
        <p:txBody>
          <a:bodyPr/>
          <a:lstStyle/>
          <a:p>
            <a:r>
              <a:rPr lang="en-US"/>
              <a:t>General Structure of ANN</a:t>
            </a:r>
          </a:p>
        </p:txBody>
      </p:sp>
      <p:graphicFrame>
        <p:nvGraphicFramePr>
          <p:cNvPr id="1082371" name="Object 3"/>
          <p:cNvGraphicFramePr>
            <a:graphicFrameLocks noGrp="1" noChangeAspect="1"/>
          </p:cNvGraphicFramePr>
          <p:nvPr>
            <p:ph sz="half" idx="1"/>
          </p:nvPr>
        </p:nvGraphicFramePr>
        <p:xfrm>
          <a:off x="4572000" y="1981200"/>
          <a:ext cx="4419600" cy="2460625"/>
        </p:xfrm>
        <a:graphic>
          <a:graphicData uri="http://schemas.openxmlformats.org/presentationml/2006/ole">
            <mc:AlternateContent xmlns:mc="http://schemas.openxmlformats.org/markup-compatibility/2006">
              <mc:Choice xmlns:v="urn:schemas-microsoft-com:vml" Requires="v">
                <p:oleObj spid="_x0000_s114706" name="Visio" r:id="rId3" imgW="7962595" imgH="4433250" progId="Visio.Drawing.6">
                  <p:embed/>
                </p:oleObj>
              </mc:Choice>
              <mc:Fallback>
                <p:oleObj name="Visio" r:id="rId3" imgW="7962595" imgH="443325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981200"/>
                        <a:ext cx="4419600" cy="246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82372" name="Object 4"/>
          <p:cNvGraphicFramePr>
            <a:graphicFrameLocks noGrp="1" noChangeAspect="1"/>
          </p:cNvGraphicFramePr>
          <p:nvPr>
            <p:ph sz="half" idx="2"/>
          </p:nvPr>
        </p:nvGraphicFramePr>
        <p:xfrm>
          <a:off x="381000" y="1143000"/>
          <a:ext cx="3905250" cy="4724400"/>
        </p:xfrm>
        <a:graphic>
          <a:graphicData uri="http://schemas.openxmlformats.org/presentationml/2006/ole">
            <mc:AlternateContent xmlns:mc="http://schemas.openxmlformats.org/markup-compatibility/2006">
              <mc:Choice xmlns:v="urn:schemas-microsoft-com:vml" Requires="v">
                <p:oleObj spid="_x0000_s114707" name="Visio" r:id="rId5" imgW="5417922" imgH="6555254" progId="Visio.Drawing.6">
                  <p:embed/>
                </p:oleObj>
              </mc:Choice>
              <mc:Fallback>
                <p:oleObj name="Visio" r:id="rId5" imgW="5417922" imgH="6555254"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1143000"/>
                        <a:ext cx="390525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2373" name="Text Box 5"/>
          <p:cNvSpPr txBox="1">
            <a:spLocks noChangeArrowheads="1"/>
          </p:cNvSpPr>
          <p:nvPr/>
        </p:nvSpPr>
        <p:spPr bwMode="auto">
          <a:xfrm>
            <a:off x="5334000" y="4800600"/>
            <a:ext cx="3505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b="0"/>
              <a:t>Training ANN means learning the weights of the neurons</a:t>
            </a:r>
          </a:p>
        </p:txBody>
      </p:sp>
      <p:sp>
        <p:nvSpPr>
          <p:cNvPr id="1082374" name="AutoShape 6"/>
          <p:cNvSpPr>
            <a:spLocks noChangeArrowheads="1"/>
          </p:cNvSpPr>
          <p:nvPr/>
        </p:nvSpPr>
        <p:spPr bwMode="auto">
          <a:xfrm>
            <a:off x="3429000" y="3886200"/>
            <a:ext cx="2743200" cy="685800"/>
          </a:xfrm>
          <a:prstGeom prst="curvedUpArrow">
            <a:avLst>
              <a:gd name="adj1" fmla="val 44296"/>
              <a:gd name="adj2" fmla="val 124296"/>
              <a:gd name="adj3" fmla="val 37292"/>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2493903174"/>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3394" name="Rectangle 2"/>
          <p:cNvSpPr>
            <a:spLocks noGrp="1" noChangeArrowheads="1"/>
          </p:cNvSpPr>
          <p:nvPr>
            <p:ph type="title"/>
          </p:nvPr>
        </p:nvSpPr>
        <p:spPr/>
        <p:txBody>
          <a:bodyPr/>
          <a:lstStyle/>
          <a:p>
            <a:r>
              <a:rPr lang="en-US"/>
              <a:t>Algorithm for learning ANN</a:t>
            </a:r>
          </a:p>
        </p:txBody>
      </p:sp>
      <p:sp>
        <p:nvSpPr>
          <p:cNvPr id="1083395" name="Rectangle 3"/>
          <p:cNvSpPr>
            <a:spLocks noGrp="1" noChangeArrowheads="1"/>
          </p:cNvSpPr>
          <p:nvPr>
            <p:ph type="body" idx="1"/>
          </p:nvPr>
        </p:nvSpPr>
        <p:spPr/>
        <p:txBody>
          <a:bodyPr>
            <a:normAutofit lnSpcReduction="10000"/>
          </a:bodyPr>
          <a:lstStyle/>
          <a:p>
            <a:r>
              <a:rPr lang="en-US" dirty="0"/>
              <a:t>Initialize the weights (w</a:t>
            </a:r>
            <a:r>
              <a:rPr lang="en-US" baseline="-25000" dirty="0"/>
              <a:t>0</a:t>
            </a:r>
            <a:r>
              <a:rPr lang="en-US" dirty="0"/>
              <a:t>, w</a:t>
            </a:r>
            <a:r>
              <a:rPr lang="en-US" baseline="-25000" dirty="0"/>
              <a:t>1</a:t>
            </a:r>
            <a:r>
              <a:rPr lang="en-US" dirty="0"/>
              <a:t>, …, </a:t>
            </a:r>
            <a:r>
              <a:rPr lang="en-US" dirty="0" err="1"/>
              <a:t>w</a:t>
            </a:r>
            <a:r>
              <a:rPr lang="en-US" baseline="-25000" dirty="0" err="1"/>
              <a:t>k</a:t>
            </a:r>
            <a:r>
              <a:rPr lang="en-US" dirty="0"/>
              <a:t>)</a:t>
            </a:r>
          </a:p>
          <a:p>
            <a:endParaRPr lang="en-US" dirty="0"/>
          </a:p>
          <a:p>
            <a:r>
              <a:rPr lang="en-US" dirty="0"/>
              <a:t>Adjust the weights in such a way that the output of ANN is consistent with class labels of training examples</a:t>
            </a:r>
          </a:p>
          <a:p>
            <a:pPr lvl="1"/>
            <a:r>
              <a:rPr lang="en-US" dirty="0"/>
              <a:t>Objective function:</a:t>
            </a:r>
          </a:p>
          <a:p>
            <a:pPr lvl="1"/>
            <a:endParaRPr lang="en-US" dirty="0"/>
          </a:p>
          <a:p>
            <a:pPr lvl="1"/>
            <a:r>
              <a:rPr lang="en-US" dirty="0"/>
              <a:t>Find the weights </a:t>
            </a:r>
            <a:r>
              <a:rPr lang="en-US" dirty="0" err="1"/>
              <a:t>w</a:t>
            </a:r>
            <a:r>
              <a:rPr lang="en-US" baseline="-25000" dirty="0" err="1"/>
              <a:t>i</a:t>
            </a:r>
            <a:r>
              <a:rPr lang="en-US" dirty="0" err="1"/>
              <a:t>’s</a:t>
            </a:r>
            <a:r>
              <a:rPr lang="en-US" dirty="0"/>
              <a:t> that minimize the above objective </a:t>
            </a:r>
            <a:r>
              <a:rPr lang="en-US" dirty="0" smtClean="0"/>
              <a:t>function</a:t>
            </a:r>
            <a:endParaRPr lang="en-US" dirty="0"/>
          </a:p>
        </p:txBody>
      </p:sp>
      <p:graphicFrame>
        <p:nvGraphicFramePr>
          <p:cNvPr id="1083396" name="Object 4"/>
          <p:cNvGraphicFramePr>
            <a:graphicFrameLocks noGrp="1" noChangeAspect="1"/>
          </p:cNvGraphicFramePr>
          <p:nvPr>
            <p:ph sz="half" idx="4294967295"/>
          </p:nvPr>
        </p:nvGraphicFramePr>
        <p:xfrm>
          <a:off x="4419600" y="3505200"/>
          <a:ext cx="3352800" cy="860425"/>
        </p:xfrm>
        <a:graphic>
          <a:graphicData uri="http://schemas.openxmlformats.org/presentationml/2006/ole">
            <mc:AlternateContent xmlns:mc="http://schemas.openxmlformats.org/markup-compatibility/2006">
              <mc:Choice xmlns:v="urn:schemas-microsoft-com:vml" Requires="v">
                <p:oleObj spid="_x0000_s115722" name="Equation" r:id="rId3" imgW="1434960" imgH="368280" progId="Equation.3">
                  <p:embed/>
                </p:oleObj>
              </mc:Choice>
              <mc:Fallback>
                <p:oleObj name="Equation" r:id="rId3" imgW="1434960" imgH="3682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505200"/>
                        <a:ext cx="3352800" cy="860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3995654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4418" name="Rectangle 1026"/>
          <p:cNvSpPr>
            <a:spLocks noGrp="1" noChangeArrowheads="1"/>
          </p:cNvSpPr>
          <p:nvPr>
            <p:ph type="title"/>
          </p:nvPr>
        </p:nvSpPr>
        <p:spPr/>
        <p:txBody>
          <a:bodyPr/>
          <a:lstStyle/>
          <a:p>
            <a:r>
              <a:rPr lang="en-US"/>
              <a:t>Support Vector Machines</a:t>
            </a:r>
          </a:p>
        </p:txBody>
      </p:sp>
      <p:sp>
        <p:nvSpPr>
          <p:cNvPr id="1084419" name="Rectangle 1027"/>
          <p:cNvSpPr>
            <a:spLocks noGrp="1" noChangeArrowheads="1"/>
          </p:cNvSpPr>
          <p:nvPr>
            <p:ph type="body" sz="half" idx="4294967295"/>
          </p:nvPr>
        </p:nvSpPr>
        <p:spPr>
          <a:xfrm>
            <a:off x="381000" y="5943600"/>
            <a:ext cx="8534400" cy="381000"/>
          </a:xfrm>
        </p:spPr>
        <p:txBody>
          <a:bodyPr/>
          <a:lstStyle/>
          <a:p>
            <a:pPr>
              <a:lnSpc>
                <a:spcPct val="90000"/>
              </a:lnSpc>
            </a:pPr>
            <a:r>
              <a:rPr lang="en-US" sz="2000"/>
              <a:t>Find a linear hyperplane (decision boundary) that will separate the data</a:t>
            </a:r>
          </a:p>
        </p:txBody>
      </p:sp>
      <p:graphicFrame>
        <p:nvGraphicFramePr>
          <p:cNvPr id="1084420" name="Object 1028"/>
          <p:cNvGraphicFramePr>
            <a:graphicFrameLocks noGrp="1" noChangeAspect="1"/>
          </p:cNvGraphicFramePr>
          <p:nvPr>
            <p:ph sz="half" idx="4294967295"/>
          </p:nvPr>
        </p:nvGraphicFramePr>
        <p:xfrm>
          <a:off x="2362200" y="1195388"/>
          <a:ext cx="4876800" cy="4602162"/>
        </p:xfrm>
        <a:graphic>
          <a:graphicData uri="http://schemas.openxmlformats.org/presentationml/2006/ole">
            <mc:AlternateContent xmlns:mc="http://schemas.openxmlformats.org/markup-compatibility/2006">
              <mc:Choice xmlns:v="urn:schemas-microsoft-com:vml" Requires="v">
                <p:oleObj spid="_x0000_s116746" name="Visio" r:id="rId3" imgW="7432040" imgH="7017225" progId="Visio.Drawing.6">
                  <p:embed/>
                </p:oleObj>
              </mc:Choice>
              <mc:Fallback>
                <p:oleObj name="Visio" r:id="rId3" imgW="7432040" imgH="701722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953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520543762"/>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42" name="Rectangle 2"/>
          <p:cNvSpPr>
            <a:spLocks noGrp="1" noChangeArrowheads="1"/>
          </p:cNvSpPr>
          <p:nvPr>
            <p:ph type="title"/>
          </p:nvPr>
        </p:nvSpPr>
        <p:spPr/>
        <p:txBody>
          <a:bodyPr/>
          <a:lstStyle/>
          <a:p>
            <a:r>
              <a:rPr lang="en-US"/>
              <a:t>Support Vector Machines</a:t>
            </a:r>
          </a:p>
        </p:txBody>
      </p:sp>
      <p:sp>
        <p:nvSpPr>
          <p:cNvPr id="1085443" name="Rectangle 3"/>
          <p:cNvSpPr>
            <a:spLocks noGrp="1" noChangeArrowheads="1"/>
          </p:cNvSpPr>
          <p:nvPr>
            <p:ph type="body" sz="half" idx="4294967295"/>
          </p:nvPr>
        </p:nvSpPr>
        <p:spPr>
          <a:xfrm>
            <a:off x="381000" y="5943600"/>
            <a:ext cx="8534400" cy="381000"/>
          </a:xfrm>
        </p:spPr>
        <p:txBody>
          <a:bodyPr/>
          <a:lstStyle/>
          <a:p>
            <a:pPr>
              <a:lnSpc>
                <a:spcPct val="90000"/>
              </a:lnSpc>
            </a:pPr>
            <a:r>
              <a:rPr lang="en-US" sz="2000"/>
              <a:t>One Possible Solution</a:t>
            </a:r>
          </a:p>
        </p:txBody>
      </p:sp>
      <p:graphicFrame>
        <p:nvGraphicFramePr>
          <p:cNvPr id="1085444" name="Object 4"/>
          <p:cNvGraphicFramePr>
            <a:graphicFrameLocks noGrp="1" noChangeAspect="1"/>
          </p:cNvGraphicFramePr>
          <p:nvPr>
            <p:ph sz="half" idx="4294967295"/>
          </p:nvPr>
        </p:nvGraphicFramePr>
        <p:xfrm>
          <a:off x="2362200" y="1195388"/>
          <a:ext cx="4876800" cy="4602162"/>
        </p:xfrm>
        <a:graphic>
          <a:graphicData uri="http://schemas.openxmlformats.org/presentationml/2006/ole">
            <mc:AlternateContent xmlns:mc="http://schemas.openxmlformats.org/markup-compatibility/2006">
              <mc:Choice xmlns:v="urn:schemas-microsoft-com:vml" Requires="v">
                <p:oleObj spid="_x0000_s117770" name="Visio" r:id="rId3" imgW="7432040" imgH="7017225" progId="Visio.Drawing.6">
                  <p:embed/>
                </p:oleObj>
              </mc:Choice>
              <mc:Fallback>
                <p:oleObj name="Visio" r:id="rId3" imgW="7432040" imgH="701722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953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32331217"/>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6466" name="Rectangle 2"/>
          <p:cNvSpPr>
            <a:spLocks noGrp="1" noChangeArrowheads="1"/>
          </p:cNvSpPr>
          <p:nvPr>
            <p:ph type="title"/>
          </p:nvPr>
        </p:nvSpPr>
        <p:spPr/>
        <p:txBody>
          <a:bodyPr/>
          <a:lstStyle/>
          <a:p>
            <a:r>
              <a:rPr lang="en-US"/>
              <a:t>Support Vector Machines</a:t>
            </a:r>
          </a:p>
        </p:txBody>
      </p:sp>
      <p:sp>
        <p:nvSpPr>
          <p:cNvPr id="1086467" name="Rectangle 3"/>
          <p:cNvSpPr>
            <a:spLocks noGrp="1" noChangeArrowheads="1"/>
          </p:cNvSpPr>
          <p:nvPr>
            <p:ph type="body" sz="half" idx="4294967295"/>
          </p:nvPr>
        </p:nvSpPr>
        <p:spPr>
          <a:xfrm>
            <a:off x="381000" y="5943600"/>
            <a:ext cx="8534400" cy="381000"/>
          </a:xfrm>
        </p:spPr>
        <p:txBody>
          <a:bodyPr/>
          <a:lstStyle/>
          <a:p>
            <a:pPr>
              <a:lnSpc>
                <a:spcPct val="90000"/>
              </a:lnSpc>
            </a:pPr>
            <a:r>
              <a:rPr lang="en-US" sz="2000"/>
              <a:t>Another possible solution</a:t>
            </a:r>
          </a:p>
        </p:txBody>
      </p:sp>
      <p:graphicFrame>
        <p:nvGraphicFramePr>
          <p:cNvPr id="1086468" name="Object 4"/>
          <p:cNvGraphicFramePr>
            <a:graphicFrameLocks noGrp="1" noChangeAspect="1"/>
          </p:cNvGraphicFramePr>
          <p:nvPr>
            <p:ph sz="half" idx="4294967295"/>
          </p:nvPr>
        </p:nvGraphicFramePr>
        <p:xfrm>
          <a:off x="2362200" y="1189038"/>
          <a:ext cx="4876800" cy="4602162"/>
        </p:xfrm>
        <a:graphic>
          <a:graphicData uri="http://schemas.openxmlformats.org/presentationml/2006/ole">
            <mc:AlternateContent xmlns:mc="http://schemas.openxmlformats.org/markup-compatibility/2006">
              <mc:Choice xmlns:v="urn:schemas-microsoft-com:vml" Requires="v">
                <p:oleObj spid="_x0000_s118794" name="Visio" r:id="rId3" imgW="7432040" imgH="7017225" progId="Visio.Drawing.6">
                  <p:embed/>
                </p:oleObj>
              </mc:Choice>
              <mc:Fallback>
                <p:oleObj name="Visio" r:id="rId3" imgW="7432040" imgH="701722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8903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692121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716" y="1108690"/>
            <a:ext cx="8328567" cy="5488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asellaDiTesto 1"/>
          <p:cNvSpPr txBox="1"/>
          <p:nvPr/>
        </p:nvSpPr>
        <p:spPr>
          <a:xfrm>
            <a:off x="0" y="-9402"/>
            <a:ext cx="9144000" cy="1323439"/>
          </a:xfrm>
          <a:prstGeom prst="rect">
            <a:avLst/>
          </a:prstGeom>
          <a:noFill/>
        </p:spPr>
        <p:txBody>
          <a:bodyPr wrap="square" rtlCol="0">
            <a:spAutoFit/>
          </a:bodyPr>
          <a:lstStyle/>
          <a:p>
            <a:r>
              <a:rPr lang="it-IT" sz="3200" b="1" dirty="0" smtClean="0">
                <a:solidFill>
                  <a:srgbClr val="FF0000"/>
                </a:solidFill>
              </a:rPr>
              <a:t>Clustering </a:t>
            </a:r>
            <a:r>
              <a:rPr lang="it-IT" sz="3200" b="1" dirty="0" err="1" smtClean="0">
                <a:solidFill>
                  <a:srgbClr val="FF0000"/>
                </a:solidFill>
              </a:rPr>
              <a:t>is</a:t>
            </a:r>
            <a:r>
              <a:rPr lang="it-IT" sz="3200" b="1" dirty="0" smtClean="0">
                <a:solidFill>
                  <a:srgbClr val="FF0000"/>
                </a:solidFill>
              </a:rPr>
              <a:t> </a:t>
            </a:r>
            <a:r>
              <a:rPr lang="it-IT" sz="3200" b="1" dirty="0" err="1" smtClean="0">
                <a:solidFill>
                  <a:srgbClr val="FF0000"/>
                </a:solidFill>
              </a:rPr>
              <a:t>essentially</a:t>
            </a:r>
            <a:r>
              <a:rPr lang="it-IT" sz="3200" b="1" dirty="0" smtClean="0">
                <a:solidFill>
                  <a:srgbClr val="FF0000"/>
                </a:solidFill>
              </a:rPr>
              <a:t> a </a:t>
            </a:r>
            <a:r>
              <a:rPr lang="it-IT" sz="3200" b="1" dirty="0" err="1" smtClean="0">
                <a:solidFill>
                  <a:srgbClr val="FF0000"/>
                </a:solidFill>
              </a:rPr>
              <a:t>projection</a:t>
            </a:r>
            <a:r>
              <a:rPr lang="it-IT" sz="3200" b="1" dirty="0" smtClean="0">
                <a:solidFill>
                  <a:srgbClr val="FF0000"/>
                </a:solidFill>
              </a:rPr>
              <a:t> business:</a:t>
            </a:r>
          </a:p>
          <a:p>
            <a:r>
              <a:rPr lang="it-IT" sz="2400" dirty="0" smtClean="0">
                <a:solidFill>
                  <a:srgbClr val="FF0000"/>
                </a:solidFill>
              </a:rPr>
              <a:t>(</a:t>
            </a:r>
            <a:r>
              <a:rPr lang="it-IT" sz="2400" dirty="0" err="1" smtClean="0">
                <a:solidFill>
                  <a:srgbClr val="FF0000"/>
                </a:solidFill>
              </a:rPr>
              <a:t>find</a:t>
            </a:r>
            <a:r>
              <a:rPr lang="it-IT" sz="2400" dirty="0" smtClean="0">
                <a:solidFill>
                  <a:srgbClr val="FF0000"/>
                </a:solidFill>
              </a:rPr>
              <a:t> the </a:t>
            </a:r>
            <a:r>
              <a:rPr lang="it-IT" sz="2400" dirty="0" err="1" smtClean="0">
                <a:solidFill>
                  <a:srgbClr val="FF0000"/>
                </a:solidFill>
              </a:rPr>
              <a:t>projection</a:t>
            </a:r>
            <a:r>
              <a:rPr lang="it-IT" sz="2400" dirty="0" smtClean="0">
                <a:solidFill>
                  <a:srgbClr val="FF0000"/>
                </a:solidFill>
              </a:rPr>
              <a:t> </a:t>
            </a:r>
            <a:r>
              <a:rPr lang="it-IT" sz="2400" dirty="0" smtClean="0">
                <a:solidFill>
                  <a:srgbClr val="FF0000"/>
                </a:solidFill>
              </a:rPr>
              <a:t>(</a:t>
            </a:r>
            <a:r>
              <a:rPr lang="it-IT" sz="2400" dirty="0" err="1" smtClean="0">
                <a:solidFill>
                  <a:srgbClr val="FF0000"/>
                </a:solidFill>
              </a:rPr>
              <a:t>feature</a:t>
            </a:r>
            <a:r>
              <a:rPr lang="it-IT" sz="2400" dirty="0" smtClean="0">
                <a:solidFill>
                  <a:srgbClr val="FF0000"/>
                </a:solidFill>
              </a:rPr>
              <a:t> </a:t>
            </a:r>
            <a:r>
              <a:rPr lang="it-IT" sz="2400" dirty="0" err="1" smtClean="0">
                <a:solidFill>
                  <a:srgbClr val="FF0000"/>
                </a:solidFill>
              </a:rPr>
              <a:t>reduction</a:t>
            </a:r>
            <a:r>
              <a:rPr lang="it-IT" sz="2400" dirty="0" smtClean="0">
                <a:solidFill>
                  <a:srgbClr val="FF0000"/>
                </a:solidFill>
              </a:rPr>
              <a:t>) </a:t>
            </a:r>
            <a:r>
              <a:rPr lang="it-IT" sz="2400" dirty="0" err="1" smtClean="0">
                <a:solidFill>
                  <a:srgbClr val="FF0000"/>
                </a:solidFill>
              </a:rPr>
              <a:t>which</a:t>
            </a:r>
            <a:r>
              <a:rPr lang="it-IT" sz="2400" dirty="0" smtClean="0">
                <a:solidFill>
                  <a:srgbClr val="FF0000"/>
                </a:solidFill>
              </a:rPr>
              <a:t> </a:t>
            </a:r>
            <a:r>
              <a:rPr lang="it-IT" sz="2400" dirty="0" err="1" smtClean="0">
                <a:solidFill>
                  <a:srgbClr val="FF0000"/>
                </a:solidFill>
              </a:rPr>
              <a:t>minimizes</a:t>
            </a:r>
            <a:r>
              <a:rPr lang="it-IT" sz="2400" dirty="0" smtClean="0">
                <a:solidFill>
                  <a:srgbClr val="FF0000"/>
                </a:solidFill>
              </a:rPr>
              <a:t> the </a:t>
            </a:r>
            <a:r>
              <a:rPr lang="it-IT" sz="2400" dirty="0" err="1" smtClean="0">
                <a:solidFill>
                  <a:srgbClr val="FF0000"/>
                </a:solidFill>
              </a:rPr>
              <a:t>distance</a:t>
            </a:r>
            <a:r>
              <a:rPr lang="it-IT" sz="2400" dirty="0" smtClean="0">
                <a:solidFill>
                  <a:srgbClr val="FF0000"/>
                </a:solidFill>
              </a:rPr>
              <a:t>/</a:t>
            </a:r>
            <a:r>
              <a:rPr lang="it-IT" sz="2400" dirty="0" err="1" smtClean="0">
                <a:solidFill>
                  <a:srgbClr val="FF0000"/>
                </a:solidFill>
              </a:rPr>
              <a:t>similarity</a:t>
            </a:r>
            <a:r>
              <a:rPr lang="it-IT" sz="2400" dirty="0">
                <a:solidFill>
                  <a:srgbClr val="FF0000"/>
                </a:solidFill>
              </a:rPr>
              <a:t> </a:t>
            </a:r>
            <a:r>
              <a:rPr lang="it-IT" sz="2400" dirty="0" err="1" smtClean="0">
                <a:solidFill>
                  <a:srgbClr val="FF0000"/>
                </a:solidFill>
              </a:rPr>
              <a:t>between</a:t>
            </a:r>
            <a:r>
              <a:rPr lang="it-IT" sz="2400" dirty="0" smtClean="0">
                <a:solidFill>
                  <a:srgbClr val="FF0000"/>
                </a:solidFill>
              </a:rPr>
              <a:t> data </a:t>
            </a:r>
            <a:r>
              <a:rPr lang="it-IT" sz="2400" dirty="0" err="1" smtClean="0">
                <a:solidFill>
                  <a:srgbClr val="FF0000"/>
                </a:solidFill>
              </a:rPr>
              <a:t>points</a:t>
            </a:r>
            <a:r>
              <a:rPr lang="it-IT" sz="2400" dirty="0" smtClean="0">
                <a:solidFill>
                  <a:srgbClr val="FF0000"/>
                </a:solidFill>
              </a:rPr>
              <a:t>)</a:t>
            </a:r>
            <a:endParaRPr lang="it-IT" sz="2400" dirty="0">
              <a:solidFill>
                <a:srgbClr val="FF0000"/>
              </a:solidFill>
            </a:endParaRPr>
          </a:p>
        </p:txBody>
      </p:sp>
    </p:spTree>
    <p:extLst>
      <p:ext uri="{BB962C8B-B14F-4D97-AF65-F5344CB8AC3E}">
        <p14:creationId xmlns:p14="http://schemas.microsoft.com/office/powerpoint/2010/main" val="861972943"/>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7490" name="Rectangle 2"/>
          <p:cNvSpPr>
            <a:spLocks noGrp="1" noChangeArrowheads="1"/>
          </p:cNvSpPr>
          <p:nvPr>
            <p:ph type="title"/>
          </p:nvPr>
        </p:nvSpPr>
        <p:spPr/>
        <p:txBody>
          <a:bodyPr/>
          <a:lstStyle/>
          <a:p>
            <a:r>
              <a:rPr lang="en-US"/>
              <a:t>Support Vector Machines</a:t>
            </a:r>
          </a:p>
        </p:txBody>
      </p:sp>
      <p:sp>
        <p:nvSpPr>
          <p:cNvPr id="1087491" name="Rectangle 3"/>
          <p:cNvSpPr>
            <a:spLocks noGrp="1" noChangeArrowheads="1"/>
          </p:cNvSpPr>
          <p:nvPr>
            <p:ph type="body" sz="half" idx="4294967295"/>
          </p:nvPr>
        </p:nvSpPr>
        <p:spPr>
          <a:xfrm>
            <a:off x="381000" y="5943600"/>
            <a:ext cx="8534400" cy="381000"/>
          </a:xfrm>
        </p:spPr>
        <p:txBody>
          <a:bodyPr/>
          <a:lstStyle/>
          <a:p>
            <a:pPr>
              <a:lnSpc>
                <a:spcPct val="90000"/>
              </a:lnSpc>
            </a:pPr>
            <a:r>
              <a:rPr lang="en-US" sz="2000"/>
              <a:t>Other possible solutions</a:t>
            </a:r>
          </a:p>
        </p:txBody>
      </p:sp>
      <p:graphicFrame>
        <p:nvGraphicFramePr>
          <p:cNvPr id="1087492" name="Object 4"/>
          <p:cNvGraphicFramePr>
            <a:graphicFrameLocks noGrp="1" noChangeAspect="1"/>
          </p:cNvGraphicFramePr>
          <p:nvPr>
            <p:ph sz="half" idx="4294967295"/>
          </p:nvPr>
        </p:nvGraphicFramePr>
        <p:xfrm>
          <a:off x="2362200" y="1189038"/>
          <a:ext cx="4876800" cy="4602162"/>
        </p:xfrm>
        <a:graphic>
          <a:graphicData uri="http://schemas.openxmlformats.org/presentationml/2006/ole">
            <mc:AlternateContent xmlns:mc="http://schemas.openxmlformats.org/markup-compatibility/2006">
              <mc:Choice xmlns:v="urn:schemas-microsoft-com:vml" Requires="v">
                <p:oleObj spid="_x0000_s119818" name="Visio" r:id="rId3" imgW="7432040" imgH="7017225" progId="Visio.Drawing.6">
                  <p:embed/>
                </p:oleObj>
              </mc:Choice>
              <mc:Fallback>
                <p:oleObj name="Visio" r:id="rId3" imgW="7432040" imgH="701722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8903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87493" name="Line 5"/>
          <p:cNvSpPr>
            <a:spLocks noChangeShapeType="1"/>
          </p:cNvSpPr>
          <p:nvPr/>
        </p:nvSpPr>
        <p:spPr bwMode="auto">
          <a:xfrm>
            <a:off x="2667000" y="2819400"/>
            <a:ext cx="4191000" cy="13716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7494" name="Line 6"/>
          <p:cNvSpPr>
            <a:spLocks noChangeShapeType="1"/>
          </p:cNvSpPr>
          <p:nvPr/>
        </p:nvSpPr>
        <p:spPr bwMode="auto">
          <a:xfrm>
            <a:off x="2667000" y="2590800"/>
            <a:ext cx="4191000" cy="13716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7495" name="Line 7"/>
          <p:cNvSpPr>
            <a:spLocks noChangeShapeType="1"/>
          </p:cNvSpPr>
          <p:nvPr/>
        </p:nvSpPr>
        <p:spPr bwMode="auto">
          <a:xfrm>
            <a:off x="2667000" y="2209800"/>
            <a:ext cx="4191000" cy="22098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7496" name="Line 8"/>
          <p:cNvSpPr>
            <a:spLocks noChangeShapeType="1"/>
          </p:cNvSpPr>
          <p:nvPr/>
        </p:nvSpPr>
        <p:spPr bwMode="auto">
          <a:xfrm>
            <a:off x="2667000" y="2667000"/>
            <a:ext cx="4191000" cy="19050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087497" name="Line 9"/>
          <p:cNvSpPr>
            <a:spLocks noChangeShapeType="1"/>
          </p:cNvSpPr>
          <p:nvPr/>
        </p:nvSpPr>
        <p:spPr bwMode="auto">
          <a:xfrm>
            <a:off x="2667000" y="2438400"/>
            <a:ext cx="4191000" cy="1600200"/>
          </a:xfrm>
          <a:prstGeom prst="line">
            <a:avLst/>
          </a:prstGeom>
          <a:noFill/>
          <a:ln w="19050">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Tree>
    <p:extLst>
      <p:ext uri="{BB962C8B-B14F-4D97-AF65-F5344CB8AC3E}">
        <p14:creationId xmlns:p14="http://schemas.microsoft.com/office/powerpoint/2010/main" val="20950397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500"/>
                                  </p:stCondLst>
                                  <p:childTnLst>
                                    <p:set>
                                      <p:cBhvr>
                                        <p:cTn id="6" dur="1" fill="hold">
                                          <p:stCondLst>
                                            <p:cond delay="499"/>
                                          </p:stCondLst>
                                        </p:cTn>
                                        <p:tgtEl>
                                          <p:spTgt spid="1087494"/>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500"/>
                                  </p:stCondLst>
                                  <p:childTnLst>
                                    <p:set>
                                      <p:cBhvr>
                                        <p:cTn id="9" dur="1" fill="hold">
                                          <p:stCondLst>
                                            <p:cond delay="499"/>
                                          </p:stCondLst>
                                        </p:cTn>
                                        <p:tgtEl>
                                          <p:spTgt spid="1087495"/>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500"/>
                                  </p:stCondLst>
                                  <p:childTnLst>
                                    <p:set>
                                      <p:cBhvr>
                                        <p:cTn id="12" dur="1" fill="hold">
                                          <p:stCondLst>
                                            <p:cond delay="499"/>
                                          </p:stCondLst>
                                        </p:cTn>
                                        <p:tgtEl>
                                          <p:spTgt spid="1087496"/>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500"/>
                                  </p:stCondLst>
                                  <p:childTnLst>
                                    <p:set>
                                      <p:cBhvr>
                                        <p:cTn id="15" dur="1" fill="hold">
                                          <p:stCondLst>
                                            <p:cond delay="499"/>
                                          </p:stCondLst>
                                        </p:cTn>
                                        <p:tgtEl>
                                          <p:spTgt spid="1087493"/>
                                        </p:tgtEl>
                                        <p:attrNameLst>
                                          <p:attrName>style.visibility</p:attrName>
                                        </p:attrNameLst>
                                      </p:cBhvr>
                                      <p:to>
                                        <p:strVal val="visible"/>
                                      </p:to>
                                    </p:set>
                                  </p:childTnLst>
                                </p:cTn>
                              </p:par>
                            </p:childTnLst>
                          </p:cTn>
                        </p:par>
                        <p:par>
                          <p:cTn id="16" fill="hold" nodeType="afterGroup">
                            <p:stCondLst>
                              <p:cond delay="4000"/>
                            </p:stCondLst>
                            <p:childTnLst>
                              <p:par>
                                <p:cTn id="17" presetID="1" presetClass="entr" presetSubtype="0" fill="hold" grpId="0" nodeType="afterEffect">
                                  <p:stCondLst>
                                    <p:cond delay="500"/>
                                  </p:stCondLst>
                                  <p:childTnLst>
                                    <p:set>
                                      <p:cBhvr>
                                        <p:cTn id="18" dur="1" fill="hold">
                                          <p:stCondLst>
                                            <p:cond delay="499"/>
                                          </p:stCondLst>
                                        </p:cTn>
                                        <p:tgtEl>
                                          <p:spTgt spid="1087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7493" grpId="0" animBg="1"/>
      <p:bldP spid="1087494" grpId="0" animBg="1"/>
      <p:bldP spid="1087495" grpId="0" animBg="1"/>
      <p:bldP spid="1087496" grpId="0" animBg="1"/>
      <p:bldP spid="1087497" grpId="0" animBg="1"/>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8514" name="Rectangle 2"/>
          <p:cNvSpPr>
            <a:spLocks noGrp="1" noChangeArrowheads="1"/>
          </p:cNvSpPr>
          <p:nvPr>
            <p:ph type="title"/>
          </p:nvPr>
        </p:nvSpPr>
        <p:spPr/>
        <p:txBody>
          <a:bodyPr/>
          <a:lstStyle/>
          <a:p>
            <a:r>
              <a:rPr lang="en-US"/>
              <a:t>Support Vector Machines</a:t>
            </a:r>
          </a:p>
        </p:txBody>
      </p:sp>
      <p:sp>
        <p:nvSpPr>
          <p:cNvPr id="1088515" name="Rectangle 3"/>
          <p:cNvSpPr>
            <a:spLocks noGrp="1" noChangeArrowheads="1"/>
          </p:cNvSpPr>
          <p:nvPr>
            <p:ph type="body" sz="half" idx="4294967295"/>
          </p:nvPr>
        </p:nvSpPr>
        <p:spPr>
          <a:xfrm>
            <a:off x="381000" y="5638800"/>
            <a:ext cx="8534400" cy="762000"/>
          </a:xfrm>
        </p:spPr>
        <p:txBody>
          <a:bodyPr/>
          <a:lstStyle/>
          <a:p>
            <a:pPr>
              <a:lnSpc>
                <a:spcPct val="90000"/>
              </a:lnSpc>
            </a:pPr>
            <a:r>
              <a:rPr lang="en-US" sz="2000"/>
              <a:t>Which one is better? B1 or B2?</a:t>
            </a:r>
          </a:p>
          <a:p>
            <a:pPr>
              <a:lnSpc>
                <a:spcPct val="90000"/>
              </a:lnSpc>
            </a:pPr>
            <a:r>
              <a:rPr lang="en-US" sz="2000"/>
              <a:t>How do you define better?</a:t>
            </a:r>
          </a:p>
        </p:txBody>
      </p:sp>
      <p:graphicFrame>
        <p:nvGraphicFramePr>
          <p:cNvPr id="1088516" name="Object 4"/>
          <p:cNvGraphicFramePr>
            <a:graphicFrameLocks noGrp="1" noChangeAspect="1"/>
          </p:cNvGraphicFramePr>
          <p:nvPr>
            <p:ph sz="half" idx="4294967295"/>
          </p:nvPr>
        </p:nvGraphicFramePr>
        <p:xfrm>
          <a:off x="2362200" y="1195388"/>
          <a:ext cx="4876800" cy="4602162"/>
        </p:xfrm>
        <a:graphic>
          <a:graphicData uri="http://schemas.openxmlformats.org/presentationml/2006/ole">
            <mc:AlternateContent xmlns:mc="http://schemas.openxmlformats.org/markup-compatibility/2006">
              <mc:Choice xmlns:v="urn:schemas-microsoft-com:vml" Requires="v">
                <p:oleObj spid="_x0000_s120842" name="Visio" r:id="rId3" imgW="7432040" imgH="7017225" progId="Visio.Drawing.6">
                  <p:embed/>
                </p:oleObj>
              </mc:Choice>
              <mc:Fallback>
                <p:oleObj name="Visio" r:id="rId3" imgW="7432040" imgH="701722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953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6841474"/>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9538" name="Rectangle 2"/>
          <p:cNvSpPr>
            <a:spLocks noGrp="1" noChangeArrowheads="1"/>
          </p:cNvSpPr>
          <p:nvPr>
            <p:ph type="title"/>
          </p:nvPr>
        </p:nvSpPr>
        <p:spPr/>
        <p:txBody>
          <a:bodyPr/>
          <a:lstStyle/>
          <a:p>
            <a:r>
              <a:rPr lang="en-US"/>
              <a:t>Support Vector Machines</a:t>
            </a:r>
          </a:p>
        </p:txBody>
      </p:sp>
      <p:sp>
        <p:nvSpPr>
          <p:cNvPr id="1089539" name="Rectangle 3"/>
          <p:cNvSpPr>
            <a:spLocks noGrp="1" noChangeArrowheads="1"/>
          </p:cNvSpPr>
          <p:nvPr>
            <p:ph type="body" sz="half" idx="4294967295"/>
          </p:nvPr>
        </p:nvSpPr>
        <p:spPr>
          <a:xfrm>
            <a:off x="381000" y="5943600"/>
            <a:ext cx="8534400" cy="381000"/>
          </a:xfrm>
        </p:spPr>
        <p:txBody>
          <a:bodyPr/>
          <a:lstStyle/>
          <a:p>
            <a:pPr>
              <a:lnSpc>
                <a:spcPct val="90000"/>
              </a:lnSpc>
            </a:pPr>
            <a:r>
              <a:rPr lang="en-US" sz="2000"/>
              <a:t>Find hyperplane </a:t>
            </a:r>
            <a:r>
              <a:rPr lang="en-US" sz="2000">
                <a:solidFill>
                  <a:srgbClr val="FF0000"/>
                </a:solidFill>
              </a:rPr>
              <a:t>maximizes</a:t>
            </a:r>
            <a:r>
              <a:rPr lang="en-US" sz="2000"/>
              <a:t> the margin =&gt; B1 is better than B2</a:t>
            </a:r>
          </a:p>
        </p:txBody>
      </p:sp>
      <p:graphicFrame>
        <p:nvGraphicFramePr>
          <p:cNvPr id="1089540" name="Object 4"/>
          <p:cNvGraphicFramePr>
            <a:graphicFrameLocks noGrp="1" noChangeAspect="1"/>
          </p:cNvGraphicFramePr>
          <p:nvPr>
            <p:ph sz="half" idx="4294967295"/>
          </p:nvPr>
        </p:nvGraphicFramePr>
        <p:xfrm>
          <a:off x="2362200" y="1195388"/>
          <a:ext cx="4876800" cy="4602162"/>
        </p:xfrm>
        <a:graphic>
          <a:graphicData uri="http://schemas.openxmlformats.org/presentationml/2006/ole">
            <mc:AlternateContent xmlns:mc="http://schemas.openxmlformats.org/markup-compatibility/2006">
              <mc:Choice xmlns:v="urn:schemas-microsoft-com:vml" Requires="v">
                <p:oleObj spid="_x0000_s121866" name="Visio" r:id="rId3" imgW="7432040" imgH="7017225" progId="Visio.Drawing.6">
                  <p:embed/>
                </p:oleObj>
              </mc:Choice>
              <mc:Fallback>
                <p:oleObj name="Visio" r:id="rId3" imgW="7432040" imgH="701722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953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760728959"/>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0562" name="Rectangle 2"/>
          <p:cNvSpPr>
            <a:spLocks noGrp="1" noChangeArrowheads="1"/>
          </p:cNvSpPr>
          <p:nvPr>
            <p:ph type="title"/>
          </p:nvPr>
        </p:nvSpPr>
        <p:spPr/>
        <p:txBody>
          <a:bodyPr/>
          <a:lstStyle/>
          <a:p>
            <a:r>
              <a:rPr lang="en-US"/>
              <a:t>Support Vector Machines</a:t>
            </a:r>
          </a:p>
        </p:txBody>
      </p:sp>
      <p:graphicFrame>
        <p:nvGraphicFramePr>
          <p:cNvPr id="1090563" name="Object 3"/>
          <p:cNvGraphicFramePr>
            <a:graphicFrameLocks noGrp="1" noChangeAspect="1"/>
          </p:cNvGraphicFramePr>
          <p:nvPr>
            <p:ph sz="half" idx="4294967295"/>
          </p:nvPr>
        </p:nvGraphicFramePr>
        <p:xfrm>
          <a:off x="2362200" y="1195388"/>
          <a:ext cx="4876800" cy="4602162"/>
        </p:xfrm>
        <a:graphic>
          <a:graphicData uri="http://schemas.openxmlformats.org/presentationml/2006/ole">
            <mc:AlternateContent xmlns:mc="http://schemas.openxmlformats.org/markup-compatibility/2006">
              <mc:Choice xmlns:v="urn:schemas-microsoft-com:vml" Requires="v">
                <p:oleObj spid="_x0000_s122930" name="Visio" r:id="rId3" imgW="7432040" imgH="7017225" progId="Visio.Drawing.6">
                  <p:embed/>
                </p:oleObj>
              </mc:Choice>
              <mc:Fallback>
                <p:oleObj name="Visio" r:id="rId3" imgW="7432040" imgH="701722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1195388"/>
                        <a:ext cx="4876800" cy="460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90564" name="Line 4"/>
          <p:cNvSpPr>
            <a:spLocks noChangeShapeType="1"/>
          </p:cNvSpPr>
          <p:nvPr/>
        </p:nvSpPr>
        <p:spPr bwMode="auto">
          <a:xfrm flipH="1">
            <a:off x="1828800" y="1905000"/>
            <a:ext cx="1219200" cy="7620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aphicFrame>
        <p:nvGraphicFramePr>
          <p:cNvPr id="1090565" name="Object 5"/>
          <p:cNvGraphicFramePr>
            <a:graphicFrameLocks noGrp="1" noChangeAspect="1"/>
          </p:cNvGraphicFramePr>
          <p:nvPr>
            <p:ph idx="1"/>
          </p:nvPr>
        </p:nvGraphicFramePr>
        <p:xfrm>
          <a:off x="304800" y="2590800"/>
          <a:ext cx="1435100" cy="319088"/>
        </p:xfrm>
        <a:graphic>
          <a:graphicData uri="http://schemas.openxmlformats.org/presentationml/2006/ole">
            <mc:AlternateContent xmlns:mc="http://schemas.openxmlformats.org/markup-compatibility/2006">
              <mc:Choice xmlns:v="urn:schemas-microsoft-com:vml" Requires="v">
                <p:oleObj spid="_x0000_s122931" name="Equation" r:id="rId5" imgW="799920" imgH="177480" progId="Equation.3">
                  <p:embed/>
                </p:oleObj>
              </mc:Choice>
              <mc:Fallback>
                <p:oleObj name="Equation" r:id="rId5" imgW="799920" imgH="17748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590800"/>
                        <a:ext cx="1435100"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0566" name="Line 6"/>
          <p:cNvSpPr>
            <a:spLocks noChangeShapeType="1"/>
          </p:cNvSpPr>
          <p:nvPr/>
        </p:nvSpPr>
        <p:spPr bwMode="auto">
          <a:xfrm flipH="1">
            <a:off x="1828800" y="2438400"/>
            <a:ext cx="1295400" cy="823913"/>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aphicFrame>
        <p:nvGraphicFramePr>
          <p:cNvPr id="1090567" name="Object 7"/>
          <p:cNvGraphicFramePr>
            <a:graphicFrameLocks noChangeAspect="1"/>
          </p:cNvGraphicFramePr>
          <p:nvPr/>
        </p:nvGraphicFramePr>
        <p:xfrm>
          <a:off x="236538" y="3186113"/>
          <a:ext cx="1571625" cy="319087"/>
        </p:xfrm>
        <a:graphic>
          <a:graphicData uri="http://schemas.openxmlformats.org/presentationml/2006/ole">
            <mc:AlternateContent xmlns:mc="http://schemas.openxmlformats.org/markup-compatibility/2006">
              <mc:Choice xmlns:v="urn:schemas-microsoft-com:vml" Requires="v">
                <p:oleObj spid="_x0000_s122932" name="Equation" r:id="rId7" imgW="876240" imgH="177480" progId="Equation.3">
                  <p:embed/>
                </p:oleObj>
              </mc:Choice>
              <mc:Fallback>
                <p:oleObj name="Equation" r:id="rId7" imgW="876240" imgH="17748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538" y="3186113"/>
                        <a:ext cx="1571625" cy="319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0568" name="Line 8"/>
          <p:cNvSpPr>
            <a:spLocks noChangeShapeType="1"/>
          </p:cNvSpPr>
          <p:nvPr/>
        </p:nvSpPr>
        <p:spPr bwMode="auto">
          <a:xfrm flipV="1">
            <a:off x="6324600" y="3505200"/>
            <a:ext cx="1219200" cy="776288"/>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graphicFrame>
        <p:nvGraphicFramePr>
          <p:cNvPr id="1090569" name="Object 9"/>
          <p:cNvGraphicFramePr>
            <a:graphicFrameLocks noChangeAspect="1"/>
          </p:cNvGraphicFramePr>
          <p:nvPr/>
        </p:nvGraphicFramePr>
        <p:xfrm>
          <a:off x="7267575" y="3048000"/>
          <a:ext cx="1571625" cy="319088"/>
        </p:xfrm>
        <a:graphic>
          <a:graphicData uri="http://schemas.openxmlformats.org/presentationml/2006/ole">
            <mc:AlternateContent xmlns:mc="http://schemas.openxmlformats.org/markup-compatibility/2006">
              <mc:Choice xmlns:v="urn:schemas-microsoft-com:vml" Requires="v">
                <p:oleObj spid="_x0000_s122933" name="Equation" r:id="rId9" imgW="876240" imgH="177480" progId="Equation.3">
                  <p:embed/>
                </p:oleObj>
              </mc:Choice>
              <mc:Fallback>
                <p:oleObj name="Equation" r:id="rId9" imgW="87624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67575" y="3048000"/>
                        <a:ext cx="1571625" cy="319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0570" name="Object 10"/>
          <p:cNvGraphicFramePr>
            <a:graphicFrameLocks noChangeAspect="1"/>
          </p:cNvGraphicFramePr>
          <p:nvPr/>
        </p:nvGraphicFramePr>
        <p:xfrm>
          <a:off x="165100" y="5562600"/>
          <a:ext cx="3937000" cy="839788"/>
        </p:xfrm>
        <a:graphic>
          <a:graphicData uri="http://schemas.openxmlformats.org/presentationml/2006/ole">
            <mc:AlternateContent xmlns:mc="http://schemas.openxmlformats.org/markup-compatibility/2006">
              <mc:Choice xmlns:v="urn:schemas-microsoft-com:vml" Requires="v">
                <p:oleObj spid="_x0000_s122934" name="Equation" r:id="rId11" imgW="1879560" imgH="457200" progId="Equation.3">
                  <p:embed/>
                </p:oleObj>
              </mc:Choice>
              <mc:Fallback>
                <p:oleObj name="Equation" r:id="rId11" imgW="1879560" imgH="4572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65100" y="5562600"/>
                        <a:ext cx="3937000" cy="839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0571" name="Object 11"/>
          <p:cNvGraphicFramePr>
            <a:graphicFrameLocks noChangeAspect="1"/>
          </p:cNvGraphicFramePr>
          <p:nvPr/>
        </p:nvGraphicFramePr>
        <p:xfrm>
          <a:off x="7050088" y="5575300"/>
          <a:ext cx="1798637" cy="752475"/>
        </p:xfrm>
        <a:graphic>
          <a:graphicData uri="http://schemas.openxmlformats.org/presentationml/2006/ole">
            <mc:AlternateContent xmlns:mc="http://schemas.openxmlformats.org/markup-compatibility/2006">
              <mc:Choice xmlns:v="urn:schemas-microsoft-com:vml" Requires="v">
                <p:oleObj spid="_x0000_s122935" name="Equation" r:id="rId13" imgW="1002960" imgH="419040" progId="Equation.3">
                  <p:embed/>
                </p:oleObj>
              </mc:Choice>
              <mc:Fallback>
                <p:oleObj name="Equation" r:id="rId13" imgW="1002960" imgH="41904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050088" y="5575300"/>
                        <a:ext cx="1798637" cy="752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03119710"/>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1586" name="Rectangle 2"/>
          <p:cNvSpPr>
            <a:spLocks noGrp="1" noChangeArrowheads="1"/>
          </p:cNvSpPr>
          <p:nvPr>
            <p:ph type="title"/>
          </p:nvPr>
        </p:nvSpPr>
        <p:spPr/>
        <p:txBody>
          <a:bodyPr/>
          <a:lstStyle/>
          <a:p>
            <a:r>
              <a:rPr lang="en-US"/>
              <a:t>Support Vector Machines</a:t>
            </a:r>
          </a:p>
        </p:txBody>
      </p:sp>
      <p:sp>
        <p:nvSpPr>
          <p:cNvPr id="1091587" name="Rectangle 3"/>
          <p:cNvSpPr>
            <a:spLocks noGrp="1" noChangeArrowheads="1"/>
          </p:cNvSpPr>
          <p:nvPr>
            <p:ph type="body" idx="1"/>
          </p:nvPr>
        </p:nvSpPr>
        <p:spPr/>
        <p:txBody>
          <a:bodyPr>
            <a:normAutofit fontScale="92500" lnSpcReduction="10000"/>
          </a:bodyPr>
          <a:lstStyle/>
          <a:p>
            <a:r>
              <a:rPr lang="en-US"/>
              <a:t>We want to maximize:</a:t>
            </a:r>
          </a:p>
          <a:p>
            <a:endParaRPr lang="en-US"/>
          </a:p>
          <a:p>
            <a:pPr lvl="1"/>
            <a:r>
              <a:rPr lang="en-US"/>
              <a:t>Which is equivalent to minimizing:</a:t>
            </a:r>
          </a:p>
          <a:p>
            <a:endParaRPr lang="en-US"/>
          </a:p>
          <a:p>
            <a:pPr lvl="1"/>
            <a:r>
              <a:rPr lang="en-US"/>
              <a:t>But subjected to the following constraints:</a:t>
            </a:r>
          </a:p>
          <a:p>
            <a:pPr lvl="1"/>
            <a:endParaRPr lang="en-US"/>
          </a:p>
          <a:p>
            <a:pPr lvl="1"/>
            <a:endParaRPr lang="en-US"/>
          </a:p>
          <a:p>
            <a:pPr lvl="1"/>
            <a:endParaRPr lang="en-US"/>
          </a:p>
          <a:p>
            <a:pPr lvl="2"/>
            <a:r>
              <a:rPr lang="en-US"/>
              <a:t> This is a constrained optimization problem</a:t>
            </a:r>
          </a:p>
          <a:p>
            <a:pPr lvl="3"/>
            <a:r>
              <a:rPr lang="en-US"/>
              <a:t>Numerical approaches to solve it (e.g., quadratic programming)</a:t>
            </a:r>
          </a:p>
        </p:txBody>
      </p:sp>
      <p:graphicFrame>
        <p:nvGraphicFramePr>
          <p:cNvPr id="1091588" name="Object 4"/>
          <p:cNvGraphicFramePr>
            <a:graphicFrameLocks noChangeAspect="1"/>
          </p:cNvGraphicFramePr>
          <p:nvPr>
            <p:extLst>
              <p:ext uri="{D42A27DB-BD31-4B8C-83A1-F6EECF244321}">
                <p14:modId xmlns:p14="http://schemas.microsoft.com/office/powerpoint/2010/main" val="3259776638"/>
              </p:ext>
            </p:extLst>
          </p:nvPr>
        </p:nvGraphicFramePr>
        <p:xfrm>
          <a:off x="4572000" y="1268760"/>
          <a:ext cx="2286000" cy="955675"/>
        </p:xfrm>
        <a:graphic>
          <a:graphicData uri="http://schemas.openxmlformats.org/presentationml/2006/ole">
            <mc:AlternateContent xmlns:mc="http://schemas.openxmlformats.org/markup-compatibility/2006">
              <mc:Choice xmlns:v="urn:schemas-microsoft-com:vml" Requires="v">
                <p:oleObj spid="_x0000_s123930" name="Equation" r:id="rId3" imgW="1002960" imgH="419040" progId="Equation.3">
                  <p:embed/>
                </p:oleObj>
              </mc:Choice>
              <mc:Fallback>
                <p:oleObj name="Equation" r:id="rId3" imgW="10029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268760"/>
                        <a:ext cx="2286000"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1589" name="Object 5"/>
          <p:cNvGraphicFramePr>
            <a:graphicFrameLocks noChangeAspect="1"/>
          </p:cNvGraphicFramePr>
          <p:nvPr/>
        </p:nvGraphicFramePr>
        <p:xfrm>
          <a:off x="2144713" y="3892550"/>
          <a:ext cx="5018087" cy="1085850"/>
        </p:xfrm>
        <a:graphic>
          <a:graphicData uri="http://schemas.openxmlformats.org/presentationml/2006/ole">
            <mc:AlternateContent xmlns:mc="http://schemas.openxmlformats.org/markup-compatibility/2006">
              <mc:Choice xmlns:v="urn:schemas-microsoft-com:vml" Requires="v">
                <p:oleObj spid="_x0000_s123931" name="Equation" r:id="rId5" imgW="1955520" imgH="482400" progId="Equation.3">
                  <p:embed/>
                </p:oleObj>
              </mc:Choice>
              <mc:Fallback>
                <p:oleObj name="Equation" r:id="rId5" imgW="1955520" imgH="482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44713" y="3892550"/>
                        <a:ext cx="5018087"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1590" name="Object 6"/>
          <p:cNvGraphicFramePr>
            <a:graphicFrameLocks noChangeAspect="1"/>
          </p:cNvGraphicFramePr>
          <p:nvPr>
            <p:extLst>
              <p:ext uri="{D42A27DB-BD31-4B8C-83A1-F6EECF244321}">
                <p14:modId xmlns:p14="http://schemas.microsoft.com/office/powerpoint/2010/main" val="3231815314"/>
              </p:ext>
            </p:extLst>
          </p:nvPr>
        </p:nvGraphicFramePr>
        <p:xfrm>
          <a:off x="6300192" y="2492896"/>
          <a:ext cx="1938338" cy="955675"/>
        </p:xfrm>
        <a:graphic>
          <a:graphicData uri="http://schemas.openxmlformats.org/presentationml/2006/ole">
            <mc:AlternateContent xmlns:mc="http://schemas.openxmlformats.org/markup-compatibility/2006">
              <mc:Choice xmlns:v="urn:schemas-microsoft-com:vml" Requires="v">
                <p:oleObj spid="_x0000_s123932" name="Equation" r:id="rId7" imgW="850680" imgH="419040" progId="Equation.3">
                  <p:embed/>
                </p:oleObj>
              </mc:Choice>
              <mc:Fallback>
                <p:oleObj name="Equation" r:id="rId7" imgW="850680" imgH="419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300192" y="2492896"/>
                        <a:ext cx="1938338" cy="955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429385606"/>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2610" name="Rectangle 2"/>
          <p:cNvSpPr>
            <a:spLocks noGrp="1" noChangeArrowheads="1"/>
          </p:cNvSpPr>
          <p:nvPr>
            <p:ph type="title"/>
          </p:nvPr>
        </p:nvSpPr>
        <p:spPr/>
        <p:txBody>
          <a:bodyPr/>
          <a:lstStyle/>
          <a:p>
            <a:r>
              <a:rPr lang="en-US"/>
              <a:t>Support Vector Machines</a:t>
            </a:r>
          </a:p>
        </p:txBody>
      </p:sp>
      <p:sp>
        <p:nvSpPr>
          <p:cNvPr id="1092611" name="Rectangle 3"/>
          <p:cNvSpPr>
            <a:spLocks noGrp="1" noChangeArrowheads="1"/>
          </p:cNvSpPr>
          <p:nvPr>
            <p:ph type="body" idx="1"/>
          </p:nvPr>
        </p:nvSpPr>
        <p:spPr/>
        <p:txBody>
          <a:bodyPr/>
          <a:lstStyle/>
          <a:p>
            <a:r>
              <a:rPr lang="en-US"/>
              <a:t>What if the problem is not linearly separable?</a:t>
            </a:r>
          </a:p>
        </p:txBody>
      </p:sp>
      <p:graphicFrame>
        <p:nvGraphicFramePr>
          <p:cNvPr id="1092612" name="Object 4"/>
          <p:cNvGraphicFramePr>
            <a:graphicFrameLocks noGrp="1" noChangeAspect="1"/>
          </p:cNvGraphicFramePr>
          <p:nvPr>
            <p:ph sz="half" idx="4294967295"/>
          </p:nvPr>
        </p:nvGraphicFramePr>
        <p:xfrm>
          <a:off x="2209800" y="1917700"/>
          <a:ext cx="4724400" cy="4457700"/>
        </p:xfrm>
        <a:graphic>
          <a:graphicData uri="http://schemas.openxmlformats.org/presentationml/2006/ole">
            <mc:AlternateContent xmlns:mc="http://schemas.openxmlformats.org/markup-compatibility/2006">
              <mc:Choice xmlns:v="urn:schemas-microsoft-com:vml" Requires="v">
                <p:oleObj spid="_x0000_s124938" name="Visio" r:id="rId3" imgW="7432040" imgH="7017225" progId="Visio.Drawing.6">
                  <p:embed/>
                </p:oleObj>
              </mc:Choice>
              <mc:Fallback>
                <p:oleObj name="Visio" r:id="rId3" imgW="7432040" imgH="7017225"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917700"/>
                        <a:ext cx="4724400" cy="445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092613" name="Group 5"/>
          <p:cNvGrpSpPr>
            <a:grpSpLocks/>
          </p:cNvGrpSpPr>
          <p:nvPr/>
        </p:nvGrpSpPr>
        <p:grpSpPr bwMode="auto">
          <a:xfrm>
            <a:off x="2514600" y="2590800"/>
            <a:ext cx="4038600" cy="3124200"/>
            <a:chOff x="1584" y="1632"/>
            <a:chExt cx="2544" cy="1968"/>
          </a:xfrm>
        </p:grpSpPr>
        <p:sp>
          <p:nvSpPr>
            <p:cNvPr id="1092614" name="Oval 6"/>
            <p:cNvSpPr>
              <a:spLocks noChangeArrowheads="1"/>
            </p:cNvSpPr>
            <p:nvPr/>
          </p:nvSpPr>
          <p:spPr bwMode="auto">
            <a:xfrm>
              <a:off x="1584" y="1632"/>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92615" name="Oval 7"/>
            <p:cNvSpPr>
              <a:spLocks noChangeArrowheads="1"/>
            </p:cNvSpPr>
            <p:nvPr/>
          </p:nvSpPr>
          <p:spPr bwMode="auto">
            <a:xfrm>
              <a:off x="2304" y="2208"/>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92616" name="Oval 8"/>
            <p:cNvSpPr>
              <a:spLocks noChangeArrowheads="1"/>
            </p:cNvSpPr>
            <p:nvPr/>
          </p:nvSpPr>
          <p:spPr bwMode="auto">
            <a:xfrm>
              <a:off x="2208" y="168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92617" name="Oval 9"/>
            <p:cNvSpPr>
              <a:spLocks noChangeArrowheads="1"/>
            </p:cNvSpPr>
            <p:nvPr/>
          </p:nvSpPr>
          <p:spPr bwMode="auto">
            <a:xfrm>
              <a:off x="2832" y="3264"/>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92618" name="Oval 10"/>
            <p:cNvSpPr>
              <a:spLocks noChangeArrowheads="1"/>
            </p:cNvSpPr>
            <p:nvPr/>
          </p:nvSpPr>
          <p:spPr bwMode="auto">
            <a:xfrm>
              <a:off x="3312" y="2400"/>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92619" name="Oval 11"/>
            <p:cNvSpPr>
              <a:spLocks noChangeArrowheads="1"/>
            </p:cNvSpPr>
            <p:nvPr/>
          </p:nvSpPr>
          <p:spPr bwMode="auto">
            <a:xfrm>
              <a:off x="3792" y="2736"/>
              <a:ext cx="336" cy="336"/>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37813356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926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3634" name="Rectangle 2"/>
          <p:cNvSpPr>
            <a:spLocks noGrp="1" noChangeArrowheads="1"/>
          </p:cNvSpPr>
          <p:nvPr>
            <p:ph type="title"/>
          </p:nvPr>
        </p:nvSpPr>
        <p:spPr/>
        <p:txBody>
          <a:bodyPr/>
          <a:lstStyle/>
          <a:p>
            <a:r>
              <a:rPr lang="en-US"/>
              <a:t>Support Vector Machines</a:t>
            </a:r>
          </a:p>
        </p:txBody>
      </p:sp>
      <p:sp>
        <p:nvSpPr>
          <p:cNvPr id="1093635" name="Rectangle 3"/>
          <p:cNvSpPr>
            <a:spLocks noGrp="1" noChangeArrowheads="1"/>
          </p:cNvSpPr>
          <p:nvPr>
            <p:ph type="body" idx="1"/>
          </p:nvPr>
        </p:nvSpPr>
        <p:spPr>
          <a:xfrm>
            <a:off x="467544" y="1394618"/>
            <a:ext cx="8229600" cy="4525963"/>
          </a:xfrm>
        </p:spPr>
        <p:txBody>
          <a:bodyPr/>
          <a:lstStyle/>
          <a:p>
            <a:r>
              <a:rPr lang="en-US" dirty="0"/>
              <a:t>What if the problem is not linearly separable?</a:t>
            </a:r>
          </a:p>
          <a:p>
            <a:pPr lvl="1"/>
            <a:r>
              <a:rPr lang="en-US" dirty="0"/>
              <a:t>Introduce slack variables</a:t>
            </a:r>
          </a:p>
          <a:p>
            <a:pPr lvl="2"/>
            <a:r>
              <a:rPr lang="en-US" dirty="0"/>
              <a:t> Need to minimize:</a:t>
            </a:r>
          </a:p>
          <a:p>
            <a:pPr lvl="2"/>
            <a:endParaRPr lang="en-US" dirty="0"/>
          </a:p>
          <a:p>
            <a:pPr lvl="2"/>
            <a:r>
              <a:rPr lang="en-US" dirty="0"/>
              <a:t> Subject to: </a:t>
            </a:r>
          </a:p>
        </p:txBody>
      </p:sp>
      <p:graphicFrame>
        <p:nvGraphicFramePr>
          <p:cNvPr id="1093636" name="Object 4"/>
          <p:cNvGraphicFramePr>
            <a:graphicFrameLocks noChangeAspect="1"/>
          </p:cNvGraphicFramePr>
          <p:nvPr/>
        </p:nvGraphicFramePr>
        <p:xfrm>
          <a:off x="1808163" y="3657600"/>
          <a:ext cx="5668962" cy="1085850"/>
        </p:xfrm>
        <a:graphic>
          <a:graphicData uri="http://schemas.openxmlformats.org/presentationml/2006/ole">
            <mc:AlternateContent xmlns:mc="http://schemas.openxmlformats.org/markup-compatibility/2006">
              <mc:Choice xmlns:v="urn:schemas-microsoft-com:vml" Requires="v">
                <p:oleObj spid="_x0000_s125970" name="Equation" r:id="rId3" imgW="2209680" imgH="482400" progId="Equation.3">
                  <p:embed/>
                </p:oleObj>
              </mc:Choice>
              <mc:Fallback>
                <p:oleObj name="Equation" r:id="rId3" imgW="2209680" imgH="482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3657600"/>
                        <a:ext cx="5668962" cy="1085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93637" name="Object 5"/>
          <p:cNvGraphicFramePr>
            <a:graphicFrameLocks noChangeAspect="1"/>
          </p:cNvGraphicFramePr>
          <p:nvPr>
            <p:extLst>
              <p:ext uri="{D42A27DB-BD31-4B8C-83A1-F6EECF244321}">
                <p14:modId xmlns:p14="http://schemas.microsoft.com/office/powerpoint/2010/main" val="1858189850"/>
              </p:ext>
            </p:extLst>
          </p:nvPr>
        </p:nvGraphicFramePr>
        <p:xfrm>
          <a:off x="4606925" y="2348880"/>
          <a:ext cx="3587750" cy="1042988"/>
        </p:xfrm>
        <a:graphic>
          <a:graphicData uri="http://schemas.openxmlformats.org/presentationml/2006/ole">
            <mc:AlternateContent xmlns:mc="http://schemas.openxmlformats.org/markup-compatibility/2006">
              <mc:Choice xmlns:v="urn:schemas-microsoft-com:vml" Requires="v">
                <p:oleObj spid="_x0000_s125971" name="Equation" r:id="rId5" imgW="1574640" imgH="457200" progId="Equation.3">
                  <p:embed/>
                </p:oleObj>
              </mc:Choice>
              <mc:Fallback>
                <p:oleObj name="Equation" r:id="rId5" imgW="1574640" imgH="457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06925" y="2348880"/>
                        <a:ext cx="3587750" cy="1042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93638" name="Oval 6"/>
          <p:cNvSpPr>
            <a:spLocks noChangeArrowheads="1"/>
          </p:cNvSpPr>
          <p:nvPr/>
        </p:nvSpPr>
        <p:spPr bwMode="auto">
          <a:xfrm>
            <a:off x="6400800" y="3657600"/>
            <a:ext cx="1143000" cy="5334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93639" name="Oval 7"/>
          <p:cNvSpPr>
            <a:spLocks noChangeArrowheads="1"/>
          </p:cNvSpPr>
          <p:nvPr/>
        </p:nvSpPr>
        <p:spPr bwMode="auto">
          <a:xfrm>
            <a:off x="6324600" y="4191000"/>
            <a:ext cx="1295400" cy="533400"/>
          </a:xfrm>
          <a:prstGeom prst="ellipse">
            <a:avLst/>
          </a:prstGeom>
          <a:noFill/>
          <a:ln w="508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3494330164"/>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4658" name="Rectangle 2"/>
          <p:cNvSpPr>
            <a:spLocks noGrp="1" noChangeArrowheads="1"/>
          </p:cNvSpPr>
          <p:nvPr>
            <p:ph type="title"/>
          </p:nvPr>
        </p:nvSpPr>
        <p:spPr>
          <a:xfrm>
            <a:off x="-34758" y="0"/>
            <a:ext cx="8229600" cy="692696"/>
          </a:xfrm>
        </p:spPr>
        <p:txBody>
          <a:bodyPr>
            <a:normAutofit fontScale="90000"/>
          </a:bodyPr>
          <a:lstStyle/>
          <a:p>
            <a:pPr algn="l"/>
            <a:r>
              <a:rPr lang="en-US" dirty="0">
                <a:solidFill>
                  <a:srgbClr val="FF0000"/>
                </a:solidFill>
              </a:rPr>
              <a:t>Nonlinear Support Vector Machines</a:t>
            </a:r>
          </a:p>
        </p:txBody>
      </p:sp>
      <p:sp>
        <p:nvSpPr>
          <p:cNvPr id="1094659" name="Rectangle 3"/>
          <p:cNvSpPr>
            <a:spLocks noGrp="1" noChangeArrowheads="1"/>
          </p:cNvSpPr>
          <p:nvPr>
            <p:ph type="body" idx="1"/>
          </p:nvPr>
        </p:nvSpPr>
        <p:spPr>
          <a:xfrm>
            <a:off x="467544" y="1196752"/>
            <a:ext cx="8229600" cy="4525963"/>
          </a:xfrm>
        </p:spPr>
        <p:txBody>
          <a:bodyPr/>
          <a:lstStyle/>
          <a:p>
            <a:r>
              <a:rPr lang="en-US" dirty="0"/>
              <a:t>What if decision boundary is not linear?</a:t>
            </a:r>
          </a:p>
        </p:txBody>
      </p:sp>
      <p:pic>
        <p:nvPicPr>
          <p:cNvPr id="1094660"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600200" y="1695450"/>
            <a:ext cx="6172200" cy="462915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
        <p:nvSpPr>
          <p:cNvPr id="1094661" name="Arc 5"/>
          <p:cNvSpPr>
            <a:spLocks/>
          </p:cNvSpPr>
          <p:nvPr/>
        </p:nvSpPr>
        <p:spPr bwMode="auto">
          <a:xfrm rot="13286533">
            <a:off x="3276600" y="3386138"/>
            <a:ext cx="3962400" cy="2176462"/>
          </a:xfrm>
          <a:custGeom>
            <a:avLst/>
            <a:gdLst>
              <a:gd name="G0" fmla="+- 0 0 0"/>
              <a:gd name="G1" fmla="+- 21486 0 0"/>
              <a:gd name="G2" fmla="+- 21600 0 0"/>
              <a:gd name="T0" fmla="*/ 2220 w 21600"/>
              <a:gd name="T1" fmla="*/ 0 h 42318"/>
              <a:gd name="T2" fmla="*/ 5710 w 21600"/>
              <a:gd name="T3" fmla="*/ 42318 h 42318"/>
              <a:gd name="T4" fmla="*/ 0 w 21600"/>
              <a:gd name="T5" fmla="*/ 21486 h 42318"/>
            </a:gdLst>
            <a:ahLst/>
            <a:cxnLst>
              <a:cxn ang="0">
                <a:pos x="T0" y="T1"/>
              </a:cxn>
              <a:cxn ang="0">
                <a:pos x="T2" y="T3"/>
              </a:cxn>
              <a:cxn ang="0">
                <a:pos x="T4" y="T5"/>
              </a:cxn>
            </a:cxnLst>
            <a:rect l="0" t="0" r="r" b="b"/>
            <a:pathLst>
              <a:path w="21600" h="42318" fill="none" extrusionOk="0">
                <a:moveTo>
                  <a:pt x="2219" y="0"/>
                </a:moveTo>
                <a:cubicBezTo>
                  <a:pt x="13231" y="1138"/>
                  <a:pt x="21600" y="10416"/>
                  <a:pt x="21600" y="21486"/>
                </a:cubicBezTo>
                <a:cubicBezTo>
                  <a:pt x="21600" y="31216"/>
                  <a:pt x="15094" y="39745"/>
                  <a:pt x="5709" y="42317"/>
                </a:cubicBezTo>
              </a:path>
              <a:path w="21600" h="42318" stroke="0" extrusionOk="0">
                <a:moveTo>
                  <a:pt x="2219" y="0"/>
                </a:moveTo>
                <a:cubicBezTo>
                  <a:pt x="13231" y="1138"/>
                  <a:pt x="21600" y="10416"/>
                  <a:pt x="21600" y="21486"/>
                </a:cubicBezTo>
                <a:cubicBezTo>
                  <a:pt x="21600" y="31216"/>
                  <a:pt x="15094" y="39745"/>
                  <a:pt x="5709" y="42317"/>
                </a:cubicBezTo>
                <a:lnTo>
                  <a:pt x="0" y="21486"/>
                </a:lnTo>
                <a:close/>
              </a:path>
            </a:pathLst>
          </a:custGeom>
          <a:noFill/>
          <a:ln w="38100">
            <a:solidFill>
              <a:schemeClr val="hlink"/>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Tree>
    <p:extLst>
      <p:ext uri="{BB962C8B-B14F-4D97-AF65-F5344CB8AC3E}">
        <p14:creationId xmlns:p14="http://schemas.microsoft.com/office/powerpoint/2010/main" val="4185325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946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4661"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82" name="Rectangle 2"/>
          <p:cNvSpPr>
            <a:spLocks noGrp="1" noChangeArrowheads="1"/>
          </p:cNvSpPr>
          <p:nvPr>
            <p:ph type="title"/>
          </p:nvPr>
        </p:nvSpPr>
        <p:spPr/>
        <p:txBody>
          <a:bodyPr>
            <a:normAutofit fontScale="90000"/>
          </a:bodyPr>
          <a:lstStyle/>
          <a:p>
            <a:r>
              <a:rPr lang="en-US"/>
              <a:t>Nonlinear Support Vector Machines</a:t>
            </a:r>
          </a:p>
        </p:txBody>
      </p:sp>
      <p:sp>
        <p:nvSpPr>
          <p:cNvPr id="1095683" name="Rectangle 3"/>
          <p:cNvSpPr>
            <a:spLocks noGrp="1" noChangeArrowheads="1"/>
          </p:cNvSpPr>
          <p:nvPr>
            <p:ph type="body" idx="1"/>
          </p:nvPr>
        </p:nvSpPr>
        <p:spPr/>
        <p:txBody>
          <a:bodyPr/>
          <a:lstStyle/>
          <a:p>
            <a:r>
              <a:rPr lang="en-US"/>
              <a:t>Transform data into higher dimensional space</a:t>
            </a:r>
          </a:p>
        </p:txBody>
      </p:sp>
      <p:pic>
        <p:nvPicPr>
          <p:cNvPr id="1095684"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524000" y="1771650"/>
            <a:ext cx="6172200" cy="4629150"/>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720115392"/>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6706" name="Rectangle 2"/>
          <p:cNvSpPr>
            <a:spLocks noGrp="1" noChangeArrowheads="1"/>
          </p:cNvSpPr>
          <p:nvPr>
            <p:ph type="title"/>
          </p:nvPr>
        </p:nvSpPr>
        <p:spPr/>
        <p:txBody>
          <a:bodyPr/>
          <a:lstStyle/>
          <a:p>
            <a:r>
              <a:rPr lang="en-US"/>
              <a:t>Ensemble Methods</a:t>
            </a:r>
          </a:p>
        </p:txBody>
      </p:sp>
      <p:sp>
        <p:nvSpPr>
          <p:cNvPr id="1096707" name="Rectangle 3"/>
          <p:cNvSpPr>
            <a:spLocks noGrp="1" noChangeArrowheads="1"/>
          </p:cNvSpPr>
          <p:nvPr>
            <p:ph type="body" idx="1"/>
          </p:nvPr>
        </p:nvSpPr>
        <p:spPr/>
        <p:txBody>
          <a:bodyPr/>
          <a:lstStyle/>
          <a:p>
            <a:r>
              <a:rPr lang="en-US"/>
              <a:t>Construct a set of classifiers from the training data</a:t>
            </a:r>
          </a:p>
          <a:p>
            <a:endParaRPr lang="en-US"/>
          </a:p>
          <a:p>
            <a:r>
              <a:rPr lang="en-US"/>
              <a:t>Predict class label of previously unseen records by aggregating predictions made by multiple classifiers</a:t>
            </a:r>
          </a:p>
        </p:txBody>
      </p:sp>
    </p:spTree>
    <p:extLst>
      <p:ext uri="{BB962C8B-B14F-4D97-AF65-F5344CB8AC3E}">
        <p14:creationId xmlns:p14="http://schemas.microsoft.com/office/powerpoint/2010/main" val="2916576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9925"/>
            <a:ext cx="9144000" cy="7201972"/>
          </a:xfrm>
          <a:prstGeom prst="rect">
            <a:avLst/>
          </a:prstGeom>
          <a:noFill/>
        </p:spPr>
        <p:txBody>
          <a:bodyPr wrap="square" rtlCol="0">
            <a:spAutoFit/>
          </a:bodyPr>
          <a:lstStyle/>
          <a:p>
            <a:r>
              <a:rPr lang="it-IT" sz="3600" dirty="0" err="1" smtClean="0">
                <a:solidFill>
                  <a:srgbClr val="FF0000"/>
                </a:solidFill>
              </a:rPr>
              <a:t>Questions</a:t>
            </a:r>
            <a:r>
              <a:rPr lang="it-IT" sz="3600" dirty="0" smtClean="0">
                <a:solidFill>
                  <a:srgbClr val="FF0000"/>
                </a:solidFill>
              </a:rPr>
              <a:t> to </a:t>
            </a:r>
            <a:r>
              <a:rPr lang="it-IT" sz="3600" dirty="0" err="1" smtClean="0">
                <a:solidFill>
                  <a:srgbClr val="FF0000"/>
                </a:solidFill>
              </a:rPr>
              <a:t>ask</a:t>
            </a:r>
            <a:r>
              <a:rPr lang="it-IT" sz="3600" dirty="0" smtClean="0">
                <a:solidFill>
                  <a:srgbClr val="FF0000"/>
                </a:solidFill>
              </a:rPr>
              <a:t> </a:t>
            </a:r>
            <a:r>
              <a:rPr lang="it-IT" sz="3600" dirty="0" err="1" smtClean="0">
                <a:solidFill>
                  <a:srgbClr val="FF0000"/>
                </a:solidFill>
              </a:rPr>
              <a:t>before</a:t>
            </a:r>
            <a:r>
              <a:rPr lang="it-IT" sz="3600" dirty="0" smtClean="0">
                <a:solidFill>
                  <a:srgbClr val="FF0000"/>
                </a:solidFill>
              </a:rPr>
              <a:t> </a:t>
            </a:r>
            <a:r>
              <a:rPr lang="it-IT" sz="3600" dirty="0" err="1" smtClean="0">
                <a:solidFill>
                  <a:srgbClr val="FF0000"/>
                </a:solidFill>
              </a:rPr>
              <a:t>picking</a:t>
            </a:r>
            <a:r>
              <a:rPr lang="it-IT" sz="3600" dirty="0" smtClean="0">
                <a:solidFill>
                  <a:srgbClr val="FF0000"/>
                </a:solidFill>
              </a:rPr>
              <a:t> up a </a:t>
            </a:r>
            <a:r>
              <a:rPr lang="it-IT" sz="3600" dirty="0" err="1" smtClean="0">
                <a:solidFill>
                  <a:srgbClr val="FF0000"/>
                </a:solidFill>
              </a:rPr>
              <a:t>method</a:t>
            </a:r>
            <a:endParaRPr lang="it-IT" sz="3600" dirty="0" smtClean="0">
              <a:solidFill>
                <a:srgbClr val="FF0000"/>
              </a:solidFill>
            </a:endParaRPr>
          </a:p>
          <a:p>
            <a:endParaRPr lang="it-IT" sz="2400" dirty="0"/>
          </a:p>
          <a:p>
            <a:pPr marL="285750" indent="-285750">
              <a:buFont typeface="Arial" pitchFamily="34" charset="0"/>
              <a:buChar char="•"/>
            </a:pPr>
            <a:r>
              <a:rPr lang="it-IT" sz="2400" b="1" dirty="0" smtClean="0">
                <a:solidFill>
                  <a:srgbClr val="FF0000"/>
                </a:solidFill>
              </a:rPr>
              <a:t>Quantitative </a:t>
            </a:r>
            <a:r>
              <a:rPr lang="it-IT" sz="2400" b="1" dirty="0" err="1">
                <a:solidFill>
                  <a:srgbClr val="FF0000"/>
                </a:solidFill>
              </a:rPr>
              <a:t>Criteria</a:t>
            </a:r>
            <a:endParaRPr lang="it-IT" sz="2400" b="1" dirty="0">
              <a:solidFill>
                <a:srgbClr val="FF0000"/>
              </a:solidFill>
            </a:endParaRPr>
          </a:p>
          <a:p>
            <a:pPr marL="1200150" lvl="2" indent="-285750">
              <a:buFont typeface="Arial" pitchFamily="34" charset="0"/>
              <a:buChar char="•"/>
            </a:pPr>
            <a:r>
              <a:rPr lang="en-US" sz="2400" dirty="0" smtClean="0"/>
              <a:t>Scalability</a:t>
            </a:r>
            <a:r>
              <a:rPr lang="en-US" sz="2400" dirty="0"/>
              <a:t>: number of data objects N</a:t>
            </a:r>
          </a:p>
          <a:p>
            <a:pPr marL="1200150" lvl="2" indent="-285750">
              <a:buFont typeface="Arial" pitchFamily="34" charset="0"/>
              <a:buChar char="•"/>
            </a:pPr>
            <a:r>
              <a:rPr lang="it-IT" sz="2400" dirty="0" smtClean="0"/>
              <a:t>High </a:t>
            </a:r>
            <a:r>
              <a:rPr lang="it-IT" sz="2400" dirty="0" err="1" smtClean="0"/>
              <a:t>dimensionality</a:t>
            </a:r>
            <a:endParaRPr lang="it-IT" sz="2400" dirty="0" smtClean="0"/>
          </a:p>
          <a:p>
            <a:pPr lvl="2"/>
            <a:endParaRPr lang="it-IT" sz="2400" dirty="0"/>
          </a:p>
          <a:p>
            <a:r>
              <a:rPr lang="en-US" sz="2200" dirty="0"/>
              <a:t>We want to deal with large and complex (high D) data sets. High D increases sparseness of the data. The number of choices for projection </a:t>
            </a:r>
            <a:r>
              <a:rPr lang="it-IT" sz="2200" dirty="0" err="1"/>
              <a:t>dimensions</a:t>
            </a:r>
            <a:r>
              <a:rPr lang="it-IT" sz="2200" dirty="0"/>
              <a:t> </a:t>
            </a:r>
            <a:r>
              <a:rPr lang="it-IT" sz="2200" dirty="0" err="1"/>
              <a:t>grows</a:t>
            </a:r>
            <a:r>
              <a:rPr lang="it-IT" sz="2200" dirty="0"/>
              <a:t> </a:t>
            </a:r>
            <a:r>
              <a:rPr lang="it-IT" sz="2200" dirty="0" err="1"/>
              <a:t>combinatorially</a:t>
            </a:r>
            <a:r>
              <a:rPr lang="it-IT" sz="2200" dirty="0"/>
              <a:t> with D. </a:t>
            </a:r>
          </a:p>
          <a:p>
            <a:endParaRPr lang="it-IT" sz="2400" dirty="0"/>
          </a:p>
          <a:p>
            <a:pPr marL="285750" indent="-285750">
              <a:buFont typeface="Arial" pitchFamily="34" charset="0"/>
              <a:buChar char="•"/>
            </a:pPr>
            <a:r>
              <a:rPr lang="it-IT" sz="2400" b="1" dirty="0" smtClean="0">
                <a:solidFill>
                  <a:srgbClr val="FF0000"/>
                </a:solidFill>
              </a:rPr>
              <a:t>Qualitative </a:t>
            </a:r>
            <a:r>
              <a:rPr lang="it-IT" sz="2400" b="1" dirty="0" err="1">
                <a:solidFill>
                  <a:srgbClr val="FF0000"/>
                </a:solidFill>
              </a:rPr>
              <a:t>criteria</a:t>
            </a:r>
            <a:endParaRPr lang="it-IT" sz="2400" b="1" dirty="0">
              <a:solidFill>
                <a:srgbClr val="FF0000"/>
              </a:solidFill>
            </a:endParaRPr>
          </a:p>
          <a:p>
            <a:pPr marL="1200150" lvl="2" indent="-285750">
              <a:buFont typeface="Arial" pitchFamily="34" charset="0"/>
              <a:buChar char="•"/>
            </a:pPr>
            <a:r>
              <a:rPr lang="en-US" sz="2400" dirty="0" smtClean="0"/>
              <a:t>Ability </a:t>
            </a:r>
            <a:r>
              <a:rPr lang="en-US" sz="2400" dirty="0"/>
              <a:t>to deal with different types of attributes</a:t>
            </a:r>
          </a:p>
          <a:p>
            <a:pPr marL="1200150" lvl="2" indent="-285750">
              <a:buFont typeface="Arial" pitchFamily="34" charset="0"/>
              <a:buChar char="•"/>
            </a:pPr>
            <a:r>
              <a:rPr lang="en-US" sz="2400" dirty="0"/>
              <a:t>D</a:t>
            </a:r>
            <a:r>
              <a:rPr lang="en-US" sz="2400" dirty="0" smtClean="0"/>
              <a:t>iscovery </a:t>
            </a:r>
            <a:r>
              <a:rPr lang="en-US" sz="2400" dirty="0"/>
              <a:t>of clusters with arbitrary </a:t>
            </a:r>
            <a:r>
              <a:rPr lang="en-US" sz="2400" dirty="0" smtClean="0"/>
              <a:t>shape</a:t>
            </a:r>
          </a:p>
          <a:p>
            <a:endParaRPr lang="en-US" sz="2400" dirty="0" smtClean="0"/>
          </a:p>
          <a:p>
            <a:r>
              <a:rPr lang="en-US" sz="2400" dirty="0" smtClean="0"/>
              <a:t>Addresses </a:t>
            </a:r>
            <a:r>
              <a:rPr lang="en-US" sz="2400" dirty="0"/>
              <a:t>the ability of dealing with continuous as well as</a:t>
            </a:r>
          </a:p>
          <a:p>
            <a:r>
              <a:rPr lang="en-US" sz="2400" dirty="0"/>
              <a:t>categorical attributes, and the type of clusters that can be found. </a:t>
            </a:r>
          </a:p>
          <a:p>
            <a:r>
              <a:rPr lang="en-US" sz="2400" dirty="0" smtClean="0"/>
              <a:t>Many </a:t>
            </a:r>
            <a:r>
              <a:rPr lang="en-US" sz="2400" dirty="0"/>
              <a:t>clustering methods can detect only very simple geometrical shapes, like spheres, </a:t>
            </a:r>
            <a:r>
              <a:rPr lang="en-US" sz="2400" dirty="0" err="1"/>
              <a:t>hyperplanes</a:t>
            </a:r>
            <a:r>
              <a:rPr lang="en-US" sz="2400" dirty="0"/>
              <a:t>, </a:t>
            </a:r>
            <a:r>
              <a:rPr lang="en-US" sz="2400" dirty="0" err="1"/>
              <a:t>hyperspheres</a:t>
            </a:r>
            <a:r>
              <a:rPr lang="en-US" sz="2400" dirty="0"/>
              <a:t>, ellipsoids, </a:t>
            </a:r>
            <a:r>
              <a:rPr lang="it-IT" sz="2400" dirty="0"/>
              <a:t>etc.</a:t>
            </a:r>
          </a:p>
          <a:p>
            <a:pPr marL="342900" indent="-342900">
              <a:buAutoNum type="arabicPeriod"/>
            </a:pPr>
            <a:endParaRPr lang="it-IT" sz="2400" dirty="0"/>
          </a:p>
        </p:txBody>
      </p:sp>
    </p:spTree>
    <p:extLst>
      <p:ext uri="{BB962C8B-B14F-4D97-AF65-F5344CB8AC3E}">
        <p14:creationId xmlns:p14="http://schemas.microsoft.com/office/powerpoint/2010/main" val="2836719150"/>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7730" name="Rectangle 2"/>
          <p:cNvSpPr>
            <a:spLocks noGrp="1" noChangeArrowheads="1"/>
          </p:cNvSpPr>
          <p:nvPr>
            <p:ph type="title"/>
          </p:nvPr>
        </p:nvSpPr>
        <p:spPr/>
        <p:txBody>
          <a:bodyPr/>
          <a:lstStyle/>
          <a:p>
            <a:r>
              <a:rPr lang="en-US"/>
              <a:t>General Idea</a:t>
            </a:r>
          </a:p>
        </p:txBody>
      </p:sp>
      <p:graphicFrame>
        <p:nvGraphicFramePr>
          <p:cNvPr id="1097731" name="Object 3"/>
          <p:cNvGraphicFramePr>
            <a:graphicFrameLocks noGrp="1" noChangeAspect="1"/>
          </p:cNvGraphicFramePr>
          <p:nvPr>
            <p:ph idx="1"/>
          </p:nvPr>
        </p:nvGraphicFramePr>
        <p:xfrm>
          <a:off x="1122363" y="1143000"/>
          <a:ext cx="6896100" cy="5181600"/>
        </p:xfrm>
        <a:graphic>
          <a:graphicData uri="http://schemas.openxmlformats.org/presentationml/2006/ole">
            <mc:AlternateContent xmlns:mc="http://schemas.openxmlformats.org/markup-compatibility/2006">
              <mc:Choice xmlns:v="urn:schemas-microsoft-com:vml" Requires="v">
                <p:oleObj spid="_x0000_s126986" name="Visio" r:id="rId3" imgW="9740951" imgH="7320219" progId="Visio.Drawing.6">
                  <p:embed/>
                </p:oleObj>
              </mc:Choice>
              <mc:Fallback>
                <p:oleObj name="Visio" r:id="rId3" imgW="9740951" imgH="7320219"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2363" y="1143000"/>
                        <a:ext cx="68961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44669170"/>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8754" name="Rectangle 2"/>
          <p:cNvSpPr>
            <a:spLocks noGrp="1" noChangeArrowheads="1"/>
          </p:cNvSpPr>
          <p:nvPr>
            <p:ph type="title"/>
          </p:nvPr>
        </p:nvSpPr>
        <p:spPr/>
        <p:txBody>
          <a:bodyPr/>
          <a:lstStyle/>
          <a:p>
            <a:r>
              <a:rPr lang="en-US"/>
              <a:t>Why does it work?</a:t>
            </a:r>
          </a:p>
        </p:txBody>
      </p:sp>
      <p:sp>
        <p:nvSpPr>
          <p:cNvPr id="1098755" name="Rectangle 3"/>
          <p:cNvSpPr>
            <a:spLocks noGrp="1" noChangeArrowheads="1"/>
          </p:cNvSpPr>
          <p:nvPr>
            <p:ph type="body" idx="1"/>
          </p:nvPr>
        </p:nvSpPr>
        <p:spPr/>
        <p:txBody>
          <a:bodyPr/>
          <a:lstStyle/>
          <a:p>
            <a:r>
              <a:rPr lang="en-US"/>
              <a:t>Suppose there are 25 base classifiers</a:t>
            </a:r>
          </a:p>
          <a:p>
            <a:pPr lvl="1"/>
            <a:r>
              <a:rPr lang="en-US"/>
              <a:t>Each classifier has error rate, </a:t>
            </a:r>
            <a:r>
              <a:rPr lang="en-US">
                <a:sym typeface="Symbol" pitchFamily="18" charset="2"/>
              </a:rPr>
              <a:t></a:t>
            </a:r>
            <a:r>
              <a:rPr lang="en-US"/>
              <a:t> = 0.35</a:t>
            </a:r>
          </a:p>
          <a:p>
            <a:pPr lvl="1"/>
            <a:r>
              <a:rPr lang="en-US"/>
              <a:t>Assume classifiers are independent</a:t>
            </a:r>
          </a:p>
          <a:p>
            <a:pPr lvl="1"/>
            <a:r>
              <a:rPr lang="en-US"/>
              <a:t>Probability that the ensemble classifier makes a wrong prediction:</a:t>
            </a:r>
          </a:p>
        </p:txBody>
      </p:sp>
      <p:graphicFrame>
        <p:nvGraphicFramePr>
          <p:cNvPr id="1098756" name="Object 4"/>
          <p:cNvGraphicFramePr>
            <a:graphicFrameLocks noGrp="1" noChangeAspect="1"/>
          </p:cNvGraphicFramePr>
          <p:nvPr>
            <p:ph sz="half" idx="4294967295"/>
            <p:extLst>
              <p:ext uri="{D42A27DB-BD31-4B8C-83A1-F6EECF244321}">
                <p14:modId xmlns:p14="http://schemas.microsoft.com/office/powerpoint/2010/main" val="3910405016"/>
              </p:ext>
            </p:extLst>
          </p:nvPr>
        </p:nvGraphicFramePr>
        <p:xfrm>
          <a:off x="2555776" y="4365104"/>
          <a:ext cx="3657600" cy="1028700"/>
        </p:xfrm>
        <a:graphic>
          <a:graphicData uri="http://schemas.openxmlformats.org/presentationml/2006/ole">
            <mc:AlternateContent xmlns:mc="http://schemas.openxmlformats.org/markup-compatibility/2006">
              <mc:Choice xmlns:v="urn:schemas-microsoft-com:vml" Requires="v">
                <p:oleObj spid="_x0000_s128010" name="Equation" r:id="rId3" imgW="1625400" imgH="457200" progId="Equation.3">
                  <p:embed/>
                </p:oleObj>
              </mc:Choice>
              <mc:Fallback>
                <p:oleObj name="Equation" r:id="rId3" imgW="162540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6" y="4365104"/>
                        <a:ext cx="3657600" cy="102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25426395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910" y="35954"/>
            <a:ext cx="8640960" cy="7109639"/>
          </a:xfrm>
          <a:prstGeom prst="rect">
            <a:avLst/>
          </a:prstGeom>
          <a:noFill/>
        </p:spPr>
        <p:txBody>
          <a:bodyPr wrap="square" rtlCol="0">
            <a:spAutoFit/>
          </a:bodyPr>
          <a:lstStyle/>
          <a:p>
            <a:pPr marL="285750" indent="-285750">
              <a:buFont typeface="Arial" pitchFamily="34" charset="0"/>
              <a:buChar char="•"/>
            </a:pPr>
            <a:r>
              <a:rPr lang="it-IT" sz="2400" b="1" dirty="0" err="1" smtClean="0">
                <a:solidFill>
                  <a:srgbClr val="FF0000"/>
                </a:solidFill>
              </a:rPr>
              <a:t>Robustness</a:t>
            </a:r>
            <a:endParaRPr lang="it-IT" sz="2400" b="1" dirty="0">
              <a:solidFill>
                <a:srgbClr val="FF0000"/>
              </a:solidFill>
            </a:endParaRPr>
          </a:p>
          <a:p>
            <a:pPr marL="1200150" lvl="2" indent="-285750">
              <a:buFont typeface="Arial" pitchFamily="34" charset="0"/>
              <a:buChar char="•"/>
            </a:pPr>
            <a:r>
              <a:rPr lang="en-US" sz="2400" dirty="0"/>
              <a:t>Able to deal with noise and outliers</a:t>
            </a:r>
          </a:p>
          <a:p>
            <a:pPr marL="1200150" lvl="2" indent="-285750">
              <a:buFont typeface="Arial" pitchFamily="34" charset="0"/>
              <a:buChar char="•"/>
            </a:pPr>
            <a:r>
              <a:rPr lang="en-US" sz="2400" dirty="0"/>
              <a:t>Insensitive to order of input </a:t>
            </a:r>
            <a:r>
              <a:rPr lang="en-US" sz="2400" dirty="0" smtClean="0"/>
              <a:t>records</a:t>
            </a:r>
          </a:p>
          <a:p>
            <a:endParaRPr lang="en-US" sz="2400" dirty="0"/>
          </a:p>
          <a:p>
            <a:r>
              <a:rPr lang="en-US" sz="2400" dirty="0"/>
              <a:t>Clustering methods can be sensitive both to noisy data and the order of how the records are processed. In both cases it would be </a:t>
            </a:r>
            <a:r>
              <a:rPr lang="en-US" sz="2400" dirty="0" err="1"/>
              <a:t>undesireable</a:t>
            </a:r>
            <a:r>
              <a:rPr lang="en-US" sz="2400" dirty="0"/>
              <a:t> to have a dependency of the clustering result on these aspects which are unrelated to the nature of data </a:t>
            </a:r>
            <a:r>
              <a:rPr lang="en-US" sz="2400" dirty="0" smtClean="0"/>
              <a:t>in </a:t>
            </a:r>
            <a:r>
              <a:rPr lang="it-IT" sz="2400" dirty="0" err="1" smtClean="0"/>
              <a:t>question</a:t>
            </a:r>
            <a:r>
              <a:rPr lang="it-IT" sz="2400" dirty="0"/>
              <a:t>.</a:t>
            </a:r>
          </a:p>
          <a:p>
            <a:endParaRPr lang="en-US" sz="2400" dirty="0"/>
          </a:p>
          <a:p>
            <a:pPr marL="285750" indent="-285750">
              <a:buFont typeface="Arial" pitchFamily="34" charset="0"/>
              <a:buChar char="•"/>
            </a:pPr>
            <a:r>
              <a:rPr lang="it-IT" sz="2400" b="1" dirty="0" err="1">
                <a:solidFill>
                  <a:srgbClr val="FF0000"/>
                </a:solidFill>
              </a:rPr>
              <a:t>Usage-oriented</a:t>
            </a:r>
            <a:r>
              <a:rPr lang="it-IT" sz="2400" b="1" dirty="0">
                <a:solidFill>
                  <a:srgbClr val="FF0000"/>
                </a:solidFill>
              </a:rPr>
              <a:t> </a:t>
            </a:r>
            <a:r>
              <a:rPr lang="it-IT" sz="2400" b="1" dirty="0" err="1" smtClean="0">
                <a:solidFill>
                  <a:srgbClr val="FF0000"/>
                </a:solidFill>
              </a:rPr>
              <a:t>criteria</a:t>
            </a:r>
            <a:endParaRPr lang="it-IT" sz="2400" b="1" dirty="0" smtClean="0">
              <a:solidFill>
                <a:srgbClr val="FF0000"/>
              </a:solidFill>
            </a:endParaRPr>
          </a:p>
          <a:p>
            <a:pPr marL="1200150" lvl="2" indent="-285750">
              <a:buFont typeface="Arial" pitchFamily="34" charset="0"/>
              <a:buChar char="•"/>
            </a:pPr>
            <a:r>
              <a:rPr lang="it-IT" sz="2400" dirty="0" err="1" smtClean="0"/>
              <a:t>Incorporation</a:t>
            </a:r>
            <a:r>
              <a:rPr lang="it-IT" sz="2400" dirty="0" smtClean="0"/>
              <a:t> </a:t>
            </a:r>
            <a:r>
              <a:rPr lang="it-IT" sz="2400" dirty="0"/>
              <a:t>of </a:t>
            </a:r>
            <a:r>
              <a:rPr lang="it-IT" sz="2400" dirty="0" err="1"/>
              <a:t>user-specified</a:t>
            </a:r>
            <a:r>
              <a:rPr lang="it-IT" sz="2400" dirty="0"/>
              <a:t> </a:t>
            </a:r>
            <a:r>
              <a:rPr lang="it-IT" sz="2400" dirty="0" err="1"/>
              <a:t>constraints</a:t>
            </a:r>
            <a:endParaRPr lang="it-IT" sz="2400" dirty="0"/>
          </a:p>
          <a:p>
            <a:pPr marL="1200150" lvl="2" indent="-285750">
              <a:buFont typeface="Arial" pitchFamily="34" charset="0"/>
              <a:buChar char="•"/>
            </a:pPr>
            <a:r>
              <a:rPr lang="it-IT" sz="2400" dirty="0" err="1"/>
              <a:t>Interpretability</a:t>
            </a:r>
            <a:r>
              <a:rPr lang="it-IT" sz="2400" dirty="0"/>
              <a:t> and </a:t>
            </a:r>
            <a:r>
              <a:rPr lang="it-IT" sz="2400" dirty="0" err="1"/>
              <a:t>usability</a:t>
            </a:r>
            <a:endParaRPr lang="it-IT" sz="2400" dirty="0"/>
          </a:p>
          <a:p>
            <a:endParaRPr lang="en-US" sz="2400" dirty="0" smtClean="0"/>
          </a:p>
          <a:p>
            <a:r>
              <a:rPr lang="en-US" sz="2400" dirty="0"/>
              <a:t>a clustering method can incorporate user requirements both in terms of information that is provided from the user to the clustering method (in terms of constraints), which can guide the clustering process, and in terms of what information is provided from the method to </a:t>
            </a:r>
            <a:r>
              <a:rPr lang="it-IT" sz="2400" dirty="0"/>
              <a:t>the </a:t>
            </a:r>
            <a:r>
              <a:rPr lang="it-IT" sz="2400" dirty="0" err="1"/>
              <a:t>user</a:t>
            </a:r>
            <a:r>
              <a:rPr lang="it-IT" sz="2400" dirty="0"/>
              <a:t>.</a:t>
            </a:r>
          </a:p>
          <a:p>
            <a:endParaRPr lang="en-US" sz="2400" dirty="0" smtClean="0"/>
          </a:p>
        </p:txBody>
      </p:sp>
    </p:spTree>
    <p:extLst>
      <p:ext uri="{BB962C8B-B14F-4D97-AF65-F5344CB8AC3E}">
        <p14:creationId xmlns:p14="http://schemas.microsoft.com/office/powerpoint/2010/main" val="27467473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07504" y="116632"/>
            <a:ext cx="8784976" cy="6370975"/>
          </a:xfrm>
          <a:prstGeom prst="rect">
            <a:avLst/>
          </a:prstGeom>
          <a:noFill/>
        </p:spPr>
        <p:txBody>
          <a:bodyPr wrap="square" rtlCol="0">
            <a:spAutoFit/>
          </a:bodyPr>
          <a:lstStyle/>
          <a:p>
            <a:r>
              <a:rPr lang="it-IT" sz="2400" b="1" dirty="0" err="1">
                <a:solidFill>
                  <a:srgbClr val="FF0000"/>
                </a:solidFill>
              </a:rPr>
              <a:t>Partitioning</a:t>
            </a:r>
            <a:r>
              <a:rPr lang="it-IT" sz="2400" b="1" dirty="0">
                <a:solidFill>
                  <a:srgbClr val="FF0000"/>
                </a:solidFill>
              </a:rPr>
              <a:t> </a:t>
            </a:r>
            <a:r>
              <a:rPr lang="it-IT" sz="2400" b="1" dirty="0" err="1" smtClean="0">
                <a:solidFill>
                  <a:srgbClr val="FF0000"/>
                </a:solidFill>
              </a:rPr>
              <a:t>Methods</a:t>
            </a:r>
            <a:r>
              <a:rPr lang="it-IT" sz="2400" b="1" dirty="0" smtClean="0">
                <a:solidFill>
                  <a:srgbClr val="FF0000"/>
                </a:solidFill>
              </a:rPr>
              <a:t> </a:t>
            </a:r>
            <a:r>
              <a:rPr lang="en-US" sz="2400" dirty="0"/>
              <a:t>are a basic approach to clustering. </a:t>
            </a:r>
            <a:endParaRPr lang="en-US" sz="2400" dirty="0" smtClean="0"/>
          </a:p>
          <a:p>
            <a:endParaRPr lang="en-US" sz="2400" dirty="0"/>
          </a:p>
          <a:p>
            <a:r>
              <a:rPr lang="en-US" sz="2400" dirty="0" smtClean="0"/>
              <a:t>Partitioning methods attempt </a:t>
            </a:r>
            <a:r>
              <a:rPr lang="en-US" sz="2400" dirty="0"/>
              <a:t>to partition the data set into a given number k of clusters optimizing </a:t>
            </a:r>
            <a:r>
              <a:rPr lang="en-US" sz="2400" dirty="0" err="1" smtClean="0"/>
              <a:t>intracluster</a:t>
            </a:r>
            <a:r>
              <a:rPr lang="en-US" sz="2400" dirty="0" smtClean="0"/>
              <a:t> similarity </a:t>
            </a:r>
            <a:r>
              <a:rPr lang="en-US" sz="2400" dirty="0"/>
              <a:t>and inter-cluster dissimilarity. </a:t>
            </a:r>
            <a:endParaRPr lang="en-US" sz="2400" dirty="0" smtClean="0"/>
          </a:p>
          <a:p>
            <a:endParaRPr lang="it-IT" sz="2400" dirty="0"/>
          </a:p>
          <a:p>
            <a:r>
              <a:rPr lang="en-US" sz="2400" dirty="0" smtClean="0"/>
              <a:t>Construct </a:t>
            </a:r>
            <a:r>
              <a:rPr lang="en-US" sz="2400" dirty="0"/>
              <a:t>a partition of a database </a:t>
            </a:r>
            <a:r>
              <a:rPr lang="en-US" sz="2400" b="1" dirty="0"/>
              <a:t>D </a:t>
            </a:r>
            <a:r>
              <a:rPr lang="en-US" sz="2400" dirty="0"/>
              <a:t>of </a:t>
            </a:r>
            <a:r>
              <a:rPr lang="en-US" sz="2400" b="1" dirty="0"/>
              <a:t>n </a:t>
            </a:r>
            <a:r>
              <a:rPr lang="en-US" sz="2400" dirty="0" smtClean="0"/>
              <a:t>objects into </a:t>
            </a:r>
            <a:r>
              <a:rPr lang="en-US" sz="2400" dirty="0"/>
              <a:t>a set of </a:t>
            </a:r>
            <a:r>
              <a:rPr lang="en-US" sz="2400" b="1" dirty="0"/>
              <a:t>k </a:t>
            </a:r>
            <a:r>
              <a:rPr lang="en-US" sz="2400" dirty="0"/>
              <a:t>clusters, </a:t>
            </a:r>
            <a:r>
              <a:rPr lang="en-US" sz="2400" b="1" dirty="0"/>
              <a:t>k </a:t>
            </a:r>
            <a:r>
              <a:rPr lang="en-US" sz="2400" dirty="0" smtClean="0"/>
              <a:t>predefined.</a:t>
            </a:r>
          </a:p>
          <a:p>
            <a:r>
              <a:rPr lang="en-US" sz="2400" dirty="0" smtClean="0"/>
              <a:t>Given </a:t>
            </a:r>
            <a:r>
              <a:rPr lang="en-US" sz="2400" dirty="0"/>
              <a:t>k, find a partition of k clusters that optimizes the chosen</a:t>
            </a:r>
          </a:p>
          <a:p>
            <a:endParaRPr lang="it-IT" sz="2400" dirty="0" smtClean="0"/>
          </a:p>
          <a:p>
            <a:r>
              <a:rPr lang="it-IT" sz="2400" b="1" dirty="0" err="1" smtClean="0">
                <a:solidFill>
                  <a:srgbClr val="FF0000"/>
                </a:solidFill>
              </a:rPr>
              <a:t>Partitioning</a:t>
            </a:r>
            <a:r>
              <a:rPr lang="it-IT" sz="2400" b="1" dirty="0" smtClean="0">
                <a:solidFill>
                  <a:srgbClr val="FF0000"/>
                </a:solidFill>
              </a:rPr>
              <a:t> </a:t>
            </a:r>
            <a:r>
              <a:rPr lang="it-IT" sz="2400" b="1" dirty="0" err="1">
                <a:solidFill>
                  <a:srgbClr val="FF0000"/>
                </a:solidFill>
              </a:rPr>
              <a:t>criterion</a:t>
            </a:r>
            <a:endParaRPr lang="it-IT" sz="2400" b="1" dirty="0">
              <a:solidFill>
                <a:srgbClr val="FF0000"/>
              </a:solidFill>
            </a:endParaRPr>
          </a:p>
          <a:p>
            <a:pPr marL="285750" indent="-285750">
              <a:buFont typeface="Arial" pitchFamily="34" charset="0"/>
              <a:buChar char="•"/>
            </a:pPr>
            <a:r>
              <a:rPr lang="en-US" sz="2400" dirty="0" smtClean="0"/>
              <a:t>Globally </a:t>
            </a:r>
            <a:r>
              <a:rPr lang="en-US" sz="2400" dirty="0"/>
              <a:t>optimal: exhaustively enumerate all partitions</a:t>
            </a:r>
          </a:p>
          <a:p>
            <a:pPr marL="285750" indent="-285750">
              <a:buFont typeface="Arial" pitchFamily="34" charset="0"/>
              <a:buChar char="•"/>
            </a:pPr>
            <a:r>
              <a:rPr lang="en-US" sz="2400" dirty="0" smtClean="0"/>
              <a:t>Heuristic </a:t>
            </a:r>
            <a:r>
              <a:rPr lang="en-US" sz="2400" dirty="0"/>
              <a:t>methods: k-means and k-</a:t>
            </a:r>
            <a:r>
              <a:rPr lang="en-US" sz="2400" dirty="0" err="1"/>
              <a:t>medoids</a:t>
            </a:r>
            <a:r>
              <a:rPr lang="en-US" sz="2400" dirty="0"/>
              <a:t> algorithms</a:t>
            </a:r>
          </a:p>
          <a:p>
            <a:pPr marL="742950" lvl="1" indent="-285750">
              <a:buFont typeface="Arial" pitchFamily="34" charset="0"/>
              <a:buChar char="•"/>
            </a:pPr>
            <a:r>
              <a:rPr lang="en-US" sz="2400" dirty="0" smtClean="0"/>
              <a:t>k-means</a:t>
            </a:r>
            <a:r>
              <a:rPr lang="en-US" sz="2400" dirty="0"/>
              <a:t>: each cluster is represented by the center of the cluster</a:t>
            </a:r>
          </a:p>
          <a:p>
            <a:pPr marL="742950" lvl="1" indent="-285750">
              <a:buFont typeface="Arial" pitchFamily="34" charset="0"/>
              <a:buChar char="•"/>
            </a:pPr>
            <a:r>
              <a:rPr lang="en-US" sz="2400" dirty="0" smtClean="0"/>
              <a:t>k-</a:t>
            </a:r>
            <a:r>
              <a:rPr lang="en-US" sz="2400" dirty="0" err="1" smtClean="0"/>
              <a:t>medoids</a:t>
            </a:r>
            <a:r>
              <a:rPr lang="en-US" sz="2400" dirty="0" smtClean="0"/>
              <a:t> </a:t>
            </a:r>
            <a:r>
              <a:rPr lang="en-US" sz="2400" dirty="0"/>
              <a:t>or PAM (Partition around </a:t>
            </a:r>
            <a:r>
              <a:rPr lang="en-US" sz="2400" dirty="0" err="1"/>
              <a:t>medoids</a:t>
            </a:r>
            <a:r>
              <a:rPr lang="en-US" sz="2400" dirty="0"/>
              <a:t>): each cluster is represented </a:t>
            </a:r>
            <a:r>
              <a:rPr lang="en-US" sz="2400" dirty="0" smtClean="0"/>
              <a:t>by one </a:t>
            </a:r>
            <a:r>
              <a:rPr lang="en-US" sz="2400" dirty="0"/>
              <a:t>of the objects in the cluster</a:t>
            </a:r>
            <a:endParaRPr lang="it-IT" sz="2400" dirty="0"/>
          </a:p>
        </p:txBody>
      </p:sp>
    </p:spTree>
    <p:extLst>
      <p:ext uri="{BB962C8B-B14F-4D97-AF65-F5344CB8AC3E}">
        <p14:creationId xmlns:p14="http://schemas.microsoft.com/office/powerpoint/2010/main" val="3490994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8226" name="Rectangle 2"/>
          <p:cNvSpPr>
            <a:spLocks noGrp="1" noChangeArrowheads="1"/>
          </p:cNvSpPr>
          <p:nvPr>
            <p:ph type="title"/>
          </p:nvPr>
        </p:nvSpPr>
        <p:spPr>
          <a:xfrm>
            <a:off x="-21664" y="29019"/>
            <a:ext cx="8534400" cy="533400"/>
          </a:xfrm>
        </p:spPr>
        <p:txBody>
          <a:bodyPr/>
          <a:lstStyle/>
          <a:p>
            <a:r>
              <a:rPr lang="en-US" sz="2800" dirty="0"/>
              <a:t>Types of Clusters: Objective Function</a:t>
            </a:r>
          </a:p>
        </p:txBody>
      </p:sp>
      <p:sp>
        <p:nvSpPr>
          <p:cNvPr id="1588227" name="Rectangle 3"/>
          <p:cNvSpPr>
            <a:spLocks noGrp="1" noChangeArrowheads="1"/>
          </p:cNvSpPr>
          <p:nvPr>
            <p:ph type="body" idx="1"/>
          </p:nvPr>
        </p:nvSpPr>
        <p:spPr>
          <a:xfrm>
            <a:off x="411163" y="1143000"/>
            <a:ext cx="8504237" cy="5181600"/>
          </a:xfrm>
        </p:spPr>
        <p:txBody>
          <a:bodyPr/>
          <a:lstStyle/>
          <a:p>
            <a:pPr>
              <a:spcBef>
                <a:spcPct val="20000"/>
              </a:spcBef>
            </a:pPr>
            <a:r>
              <a:rPr lang="en-US" dirty="0"/>
              <a:t>Clusters Defined by an Objective Function</a:t>
            </a:r>
          </a:p>
          <a:p>
            <a:pPr lvl="1">
              <a:spcBef>
                <a:spcPct val="20000"/>
              </a:spcBef>
            </a:pPr>
            <a:r>
              <a:rPr lang="en-US" sz="2000" dirty="0"/>
              <a:t>Finds clusters that minimize or maximize an objective function. </a:t>
            </a:r>
          </a:p>
          <a:p>
            <a:pPr lvl="1"/>
            <a:r>
              <a:rPr lang="en-US" sz="2000" dirty="0"/>
              <a:t>Enumerate all possible ways of dividing the points into clusters and evaluate the `goodness' of each potential set of clusters by using the given objective function.  (NP Hard)</a:t>
            </a:r>
          </a:p>
          <a:p>
            <a:pPr lvl="1"/>
            <a:r>
              <a:rPr lang="en-US" sz="2000" dirty="0"/>
              <a:t> Can have global or local objectives.</a:t>
            </a:r>
          </a:p>
          <a:p>
            <a:pPr lvl="2"/>
            <a:r>
              <a:rPr lang="en-US" sz="1800" dirty="0"/>
              <a:t> Hierarchical clustering algorithms typically have local objectives</a:t>
            </a:r>
          </a:p>
          <a:p>
            <a:pPr lvl="2"/>
            <a:r>
              <a:rPr lang="en-US" sz="1800" dirty="0"/>
              <a:t> </a:t>
            </a:r>
            <a:r>
              <a:rPr lang="en-US" sz="1800" dirty="0" err="1"/>
              <a:t>Partitional</a:t>
            </a:r>
            <a:r>
              <a:rPr lang="en-US" sz="1800" dirty="0"/>
              <a:t> algorithms typically have global objectives</a:t>
            </a:r>
          </a:p>
          <a:p>
            <a:pPr lvl="1"/>
            <a:r>
              <a:rPr lang="en-US" sz="2000" dirty="0"/>
              <a:t>A variation of the global objective function approach is to fit the data to a </a:t>
            </a:r>
            <a:r>
              <a:rPr lang="en-US" sz="2000" dirty="0" err="1" smtClean="0"/>
              <a:t>parametrized</a:t>
            </a:r>
            <a:r>
              <a:rPr lang="en-US" sz="2000" dirty="0" smtClean="0"/>
              <a:t> data model</a:t>
            </a:r>
            <a:r>
              <a:rPr lang="en-US" sz="2000" dirty="0"/>
              <a:t>. </a:t>
            </a:r>
          </a:p>
          <a:p>
            <a:pPr lvl="2"/>
            <a:r>
              <a:rPr lang="en-US" sz="1800" dirty="0"/>
              <a:t> Parameters for the model are determined from the data. </a:t>
            </a:r>
          </a:p>
          <a:p>
            <a:pPr lvl="2"/>
            <a:r>
              <a:rPr lang="en-US" sz="1800" dirty="0"/>
              <a:t> Mixture models assume that the data is a ‘mixture' of a number of statistical distributions.  </a:t>
            </a:r>
          </a:p>
        </p:txBody>
      </p:sp>
    </p:spTree>
    <p:extLst>
      <p:ext uri="{BB962C8B-B14F-4D97-AF65-F5344CB8AC3E}">
        <p14:creationId xmlns:p14="http://schemas.microsoft.com/office/powerpoint/2010/main" val="29799689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404664"/>
            <a:ext cx="7992888" cy="1354217"/>
          </a:xfrm>
          <a:prstGeom prst="rect">
            <a:avLst/>
          </a:prstGeom>
          <a:noFill/>
        </p:spPr>
        <p:txBody>
          <a:bodyPr wrap="square" rtlCol="0">
            <a:spAutoFit/>
          </a:bodyPr>
          <a:lstStyle/>
          <a:p>
            <a:r>
              <a:rPr lang="it-IT" sz="2800" b="1" dirty="0" err="1" smtClean="0">
                <a:solidFill>
                  <a:srgbClr val="FF0000"/>
                </a:solidFill>
              </a:rPr>
              <a:t>Both</a:t>
            </a:r>
            <a:r>
              <a:rPr lang="it-IT" sz="2800" b="1" dirty="0" smtClean="0">
                <a:solidFill>
                  <a:srgbClr val="FF0000"/>
                </a:solidFill>
              </a:rPr>
              <a:t> operate a </a:t>
            </a:r>
            <a:r>
              <a:rPr lang="it-IT" sz="2800" b="1" dirty="0" err="1" smtClean="0">
                <a:solidFill>
                  <a:srgbClr val="FF0000"/>
                </a:solidFill>
              </a:rPr>
              <a:t>partitioning</a:t>
            </a:r>
            <a:r>
              <a:rPr lang="it-IT" sz="2800" b="1" dirty="0" smtClean="0">
                <a:solidFill>
                  <a:srgbClr val="FF0000"/>
                </a:solidFill>
              </a:rPr>
              <a:t> of the </a:t>
            </a:r>
            <a:r>
              <a:rPr lang="it-IT" sz="2800" b="1" dirty="0" err="1" smtClean="0">
                <a:solidFill>
                  <a:srgbClr val="FF0000"/>
                </a:solidFill>
              </a:rPr>
              <a:t>parameter</a:t>
            </a:r>
            <a:r>
              <a:rPr lang="it-IT" sz="2800" b="1" dirty="0" smtClean="0">
                <a:solidFill>
                  <a:srgbClr val="FF0000"/>
                </a:solidFill>
              </a:rPr>
              <a:t> </a:t>
            </a:r>
            <a:r>
              <a:rPr lang="it-IT" sz="2800" b="1" dirty="0" err="1" smtClean="0">
                <a:solidFill>
                  <a:srgbClr val="FF0000"/>
                </a:solidFill>
              </a:rPr>
              <a:t>space</a:t>
            </a:r>
            <a:r>
              <a:rPr lang="it-IT" sz="2800" b="1" dirty="0" smtClean="0">
                <a:solidFill>
                  <a:srgbClr val="FF0000"/>
                </a:solidFill>
              </a:rPr>
              <a:t>.</a:t>
            </a:r>
          </a:p>
          <a:p>
            <a:endParaRPr lang="it-IT" dirty="0"/>
          </a:p>
          <a:p>
            <a:r>
              <a:rPr lang="it-IT" dirty="0"/>
              <a:t>Clustering: </a:t>
            </a:r>
            <a:r>
              <a:rPr lang="it-IT" dirty="0" err="1"/>
              <a:t>predictive</a:t>
            </a:r>
            <a:r>
              <a:rPr lang="it-IT" dirty="0"/>
              <a:t> </a:t>
            </a:r>
            <a:r>
              <a:rPr lang="it-IT" dirty="0" err="1" smtClean="0"/>
              <a:t>value</a:t>
            </a:r>
            <a:r>
              <a:rPr lang="it-IT" dirty="0" smtClean="0"/>
              <a:t>			</a:t>
            </a:r>
            <a:r>
              <a:rPr lang="it-IT" dirty="0" err="1" smtClean="0"/>
              <a:t>Classification</a:t>
            </a:r>
            <a:r>
              <a:rPr lang="it-IT" dirty="0" smtClean="0"/>
              <a:t>: </a:t>
            </a:r>
            <a:r>
              <a:rPr lang="it-IT" dirty="0" err="1" smtClean="0"/>
              <a:t>descriptive</a:t>
            </a:r>
            <a:r>
              <a:rPr lang="it-IT" dirty="0" smtClean="0"/>
              <a:t> </a:t>
            </a:r>
            <a:r>
              <a:rPr lang="it-IT" dirty="0" err="1" smtClean="0"/>
              <a:t>value</a:t>
            </a:r>
            <a:endParaRPr lang="it-IT" dirty="0" smtClean="0"/>
          </a:p>
          <a:p>
            <a:endParaRPr lang="it-IT" dirty="0"/>
          </a:p>
        </p:txBody>
      </p:sp>
      <p:pic>
        <p:nvPicPr>
          <p:cNvPr id="706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329" y="1881992"/>
            <a:ext cx="7248525" cy="453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76895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9250" name="Rectangle 2"/>
          <p:cNvSpPr>
            <a:spLocks noGrp="1" noChangeArrowheads="1"/>
          </p:cNvSpPr>
          <p:nvPr>
            <p:ph type="title"/>
          </p:nvPr>
        </p:nvSpPr>
        <p:spPr>
          <a:xfrm>
            <a:off x="0" y="27285"/>
            <a:ext cx="8534400" cy="533400"/>
          </a:xfrm>
        </p:spPr>
        <p:txBody>
          <a:bodyPr/>
          <a:lstStyle/>
          <a:p>
            <a:pPr algn="l"/>
            <a:r>
              <a:rPr lang="en-US" sz="2800" b="1" dirty="0"/>
              <a:t>Types of Clusters: Objective Function …</a:t>
            </a:r>
          </a:p>
        </p:txBody>
      </p:sp>
      <p:sp>
        <p:nvSpPr>
          <p:cNvPr id="1589251" name="Rectangle 3"/>
          <p:cNvSpPr>
            <a:spLocks noGrp="1" noChangeArrowheads="1"/>
          </p:cNvSpPr>
          <p:nvPr>
            <p:ph type="body" idx="1"/>
          </p:nvPr>
        </p:nvSpPr>
        <p:spPr>
          <a:xfrm>
            <a:off x="395536" y="1052736"/>
            <a:ext cx="8229600" cy="4525963"/>
          </a:xfrm>
        </p:spPr>
        <p:txBody>
          <a:bodyPr>
            <a:normAutofit fontScale="92500" lnSpcReduction="20000"/>
          </a:bodyPr>
          <a:lstStyle/>
          <a:p>
            <a:r>
              <a:rPr lang="en-US"/>
              <a:t>Map the clustering problem to a different domain and solve a related problem in that domain</a:t>
            </a:r>
          </a:p>
          <a:p>
            <a:pPr lvl="1"/>
            <a:r>
              <a:rPr lang="en-US"/>
              <a:t>Proximity matrix defines a weighted graph, where the nodes are the points being clustered, and the weighted edges represent the proximities between points</a:t>
            </a:r>
          </a:p>
          <a:p>
            <a:pPr lvl="3" indent="-52388"/>
            <a:endParaRPr lang="en-US"/>
          </a:p>
          <a:p>
            <a:pPr lvl="1"/>
            <a:r>
              <a:rPr lang="en-US"/>
              <a:t> Clustering is equivalent to breaking the graph into connected components, one for each cluster. </a:t>
            </a:r>
          </a:p>
          <a:p>
            <a:pPr lvl="1"/>
            <a:endParaRPr lang="en-US"/>
          </a:p>
          <a:p>
            <a:pPr lvl="1"/>
            <a:r>
              <a:rPr lang="en-US"/>
              <a:t>Want to minimize the edge weight between clusters and maximize the edge weight within clusters </a:t>
            </a:r>
          </a:p>
          <a:p>
            <a:endParaRPr lang="en-US"/>
          </a:p>
        </p:txBody>
      </p:sp>
    </p:spTree>
    <p:extLst>
      <p:ext uri="{BB962C8B-B14F-4D97-AF65-F5344CB8AC3E}">
        <p14:creationId xmlns:p14="http://schemas.microsoft.com/office/powerpoint/2010/main" val="728029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02" name="Rectangle 2"/>
          <p:cNvSpPr>
            <a:spLocks noGrp="1" noChangeArrowheads="1"/>
          </p:cNvSpPr>
          <p:nvPr>
            <p:ph type="title"/>
          </p:nvPr>
        </p:nvSpPr>
        <p:spPr>
          <a:xfrm>
            <a:off x="21644" y="-3069"/>
            <a:ext cx="8229600" cy="695765"/>
          </a:xfrm>
        </p:spPr>
        <p:txBody>
          <a:bodyPr>
            <a:noAutofit/>
          </a:bodyPr>
          <a:lstStyle/>
          <a:p>
            <a:r>
              <a:rPr lang="en-US" sz="3200" b="1" dirty="0">
                <a:solidFill>
                  <a:srgbClr val="FF0000"/>
                </a:solidFill>
              </a:rPr>
              <a:t>Characteristics of the Input Data Are Important</a:t>
            </a:r>
          </a:p>
        </p:txBody>
      </p:sp>
      <p:sp>
        <p:nvSpPr>
          <p:cNvPr id="1587203" name="Rectangle 3"/>
          <p:cNvSpPr>
            <a:spLocks noGrp="1" noChangeArrowheads="1"/>
          </p:cNvSpPr>
          <p:nvPr>
            <p:ph type="body" idx="1"/>
          </p:nvPr>
        </p:nvSpPr>
        <p:spPr>
          <a:xfrm>
            <a:off x="179512" y="836712"/>
            <a:ext cx="8229600" cy="5904656"/>
          </a:xfrm>
        </p:spPr>
        <p:txBody>
          <a:bodyPr>
            <a:normAutofit fontScale="92500" lnSpcReduction="10000"/>
          </a:bodyPr>
          <a:lstStyle/>
          <a:p>
            <a:pPr>
              <a:lnSpc>
                <a:spcPct val="90000"/>
              </a:lnSpc>
            </a:pPr>
            <a:r>
              <a:rPr lang="en-US" sz="2400" dirty="0"/>
              <a:t>Type of proximity or density measure</a:t>
            </a:r>
          </a:p>
          <a:p>
            <a:pPr lvl="1">
              <a:lnSpc>
                <a:spcPct val="90000"/>
              </a:lnSpc>
            </a:pPr>
            <a:r>
              <a:rPr lang="en-US" sz="1800" dirty="0"/>
              <a:t>This is a derived measure, but central to </a:t>
            </a:r>
            <a:r>
              <a:rPr lang="en-US" sz="1800" dirty="0" smtClean="0"/>
              <a:t>clustering</a:t>
            </a:r>
          </a:p>
          <a:p>
            <a:pPr marL="457200" lvl="1" indent="0">
              <a:lnSpc>
                <a:spcPct val="90000"/>
              </a:lnSpc>
              <a:buNone/>
            </a:pPr>
            <a:r>
              <a:rPr lang="en-US" sz="1800" dirty="0" smtClean="0"/>
              <a:t>  </a:t>
            </a:r>
            <a:endParaRPr lang="en-US" sz="1800" dirty="0"/>
          </a:p>
          <a:p>
            <a:pPr>
              <a:lnSpc>
                <a:spcPct val="90000"/>
              </a:lnSpc>
            </a:pPr>
            <a:r>
              <a:rPr lang="en-US" sz="2400" dirty="0"/>
              <a:t>Sparseness</a:t>
            </a:r>
          </a:p>
          <a:p>
            <a:pPr lvl="1">
              <a:lnSpc>
                <a:spcPct val="90000"/>
              </a:lnSpc>
            </a:pPr>
            <a:r>
              <a:rPr lang="en-US" sz="1800" dirty="0"/>
              <a:t>Dictates type of similarity</a:t>
            </a:r>
          </a:p>
          <a:p>
            <a:pPr lvl="1">
              <a:lnSpc>
                <a:spcPct val="90000"/>
              </a:lnSpc>
            </a:pPr>
            <a:r>
              <a:rPr lang="en-US" sz="1800" dirty="0"/>
              <a:t>Adds to </a:t>
            </a:r>
            <a:r>
              <a:rPr lang="en-US" sz="1800" dirty="0" smtClean="0"/>
              <a:t>efficiency</a:t>
            </a:r>
          </a:p>
          <a:p>
            <a:pPr marL="457200" lvl="1" indent="0">
              <a:lnSpc>
                <a:spcPct val="90000"/>
              </a:lnSpc>
              <a:buNone/>
            </a:pPr>
            <a:endParaRPr lang="en-US" sz="1800" dirty="0"/>
          </a:p>
          <a:p>
            <a:pPr>
              <a:lnSpc>
                <a:spcPct val="90000"/>
              </a:lnSpc>
            </a:pPr>
            <a:r>
              <a:rPr lang="en-US" sz="2400" dirty="0"/>
              <a:t>Attribute type</a:t>
            </a:r>
          </a:p>
          <a:p>
            <a:pPr lvl="1">
              <a:lnSpc>
                <a:spcPct val="90000"/>
              </a:lnSpc>
            </a:pPr>
            <a:r>
              <a:rPr lang="en-US" sz="1800" dirty="0" smtClean="0"/>
              <a:t>Dictates </a:t>
            </a:r>
            <a:r>
              <a:rPr lang="en-US" sz="1800" dirty="0"/>
              <a:t>type of </a:t>
            </a:r>
            <a:r>
              <a:rPr lang="en-US" sz="1800" dirty="0" smtClean="0"/>
              <a:t>similarity</a:t>
            </a:r>
          </a:p>
          <a:p>
            <a:pPr lvl="1">
              <a:lnSpc>
                <a:spcPct val="90000"/>
              </a:lnSpc>
            </a:pPr>
            <a:endParaRPr lang="en-US" sz="1800" dirty="0"/>
          </a:p>
          <a:p>
            <a:pPr>
              <a:lnSpc>
                <a:spcPct val="90000"/>
              </a:lnSpc>
            </a:pPr>
            <a:r>
              <a:rPr lang="en-US" sz="2400" dirty="0"/>
              <a:t>Type of Data</a:t>
            </a:r>
          </a:p>
          <a:p>
            <a:pPr lvl="1">
              <a:lnSpc>
                <a:spcPct val="90000"/>
              </a:lnSpc>
            </a:pPr>
            <a:r>
              <a:rPr lang="en-US" sz="1800" dirty="0"/>
              <a:t>Dictates type of similarity</a:t>
            </a:r>
          </a:p>
          <a:p>
            <a:pPr lvl="1">
              <a:lnSpc>
                <a:spcPct val="90000"/>
              </a:lnSpc>
            </a:pPr>
            <a:r>
              <a:rPr lang="en-US" sz="1800" dirty="0"/>
              <a:t>Other characteristics, e.g., </a:t>
            </a:r>
            <a:r>
              <a:rPr lang="en-US" sz="1800" dirty="0" smtClean="0"/>
              <a:t>autocorrelation</a:t>
            </a:r>
          </a:p>
          <a:p>
            <a:pPr lvl="1">
              <a:lnSpc>
                <a:spcPct val="90000"/>
              </a:lnSpc>
            </a:pPr>
            <a:endParaRPr lang="en-US" sz="1800" dirty="0"/>
          </a:p>
          <a:p>
            <a:pPr>
              <a:lnSpc>
                <a:spcPct val="90000"/>
              </a:lnSpc>
            </a:pPr>
            <a:r>
              <a:rPr lang="en-US" sz="2400" dirty="0" smtClean="0"/>
              <a:t>Dimensionality</a:t>
            </a:r>
          </a:p>
          <a:p>
            <a:pPr>
              <a:lnSpc>
                <a:spcPct val="90000"/>
              </a:lnSpc>
            </a:pPr>
            <a:endParaRPr lang="en-US" sz="2400" dirty="0"/>
          </a:p>
          <a:p>
            <a:pPr>
              <a:lnSpc>
                <a:spcPct val="90000"/>
              </a:lnSpc>
            </a:pPr>
            <a:r>
              <a:rPr lang="en-US" sz="2400" dirty="0"/>
              <a:t>Noise and </a:t>
            </a:r>
            <a:r>
              <a:rPr lang="en-US" sz="2400" dirty="0" smtClean="0"/>
              <a:t>Outliers</a:t>
            </a:r>
          </a:p>
          <a:p>
            <a:pPr>
              <a:lnSpc>
                <a:spcPct val="90000"/>
              </a:lnSpc>
            </a:pPr>
            <a:endParaRPr lang="en-US" sz="2400" dirty="0"/>
          </a:p>
          <a:p>
            <a:pPr>
              <a:lnSpc>
                <a:spcPct val="90000"/>
              </a:lnSpc>
            </a:pPr>
            <a:r>
              <a:rPr lang="en-US" sz="2400" dirty="0"/>
              <a:t>Type of Distribution</a:t>
            </a:r>
          </a:p>
          <a:p>
            <a:pPr lvl="1">
              <a:lnSpc>
                <a:spcPct val="90000"/>
              </a:lnSpc>
              <a:buFont typeface="Arial" charset="0"/>
              <a:buNone/>
            </a:pPr>
            <a:endParaRPr lang="en-US" sz="1800" dirty="0"/>
          </a:p>
        </p:txBody>
      </p:sp>
    </p:spTree>
    <p:extLst>
      <p:ext uri="{BB962C8B-B14F-4D97-AF65-F5344CB8AC3E}">
        <p14:creationId xmlns:p14="http://schemas.microsoft.com/office/powerpoint/2010/main" val="36779461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88640"/>
            <a:ext cx="9036496" cy="5262979"/>
          </a:xfrm>
          <a:prstGeom prst="rect">
            <a:avLst/>
          </a:prstGeom>
          <a:noFill/>
        </p:spPr>
        <p:txBody>
          <a:bodyPr wrap="square" rtlCol="0">
            <a:spAutoFit/>
          </a:bodyPr>
          <a:lstStyle/>
          <a:p>
            <a:r>
              <a:rPr lang="it-IT" sz="2400" b="1" dirty="0">
                <a:solidFill>
                  <a:srgbClr val="FF0000"/>
                </a:solidFill>
              </a:rPr>
              <a:t>The k-</a:t>
            </a:r>
            <a:r>
              <a:rPr lang="it-IT" sz="2400" b="1" dirty="0" err="1">
                <a:solidFill>
                  <a:srgbClr val="FF0000"/>
                </a:solidFill>
              </a:rPr>
              <a:t>Means</a:t>
            </a:r>
            <a:r>
              <a:rPr lang="it-IT" sz="2400" b="1" dirty="0">
                <a:solidFill>
                  <a:srgbClr val="FF0000"/>
                </a:solidFill>
              </a:rPr>
              <a:t> </a:t>
            </a:r>
            <a:r>
              <a:rPr lang="it-IT" sz="2400" b="1" dirty="0" err="1">
                <a:solidFill>
                  <a:srgbClr val="FF0000"/>
                </a:solidFill>
              </a:rPr>
              <a:t>Partitioning</a:t>
            </a:r>
            <a:r>
              <a:rPr lang="it-IT" sz="2400" b="1" dirty="0">
                <a:solidFill>
                  <a:srgbClr val="FF0000"/>
                </a:solidFill>
              </a:rPr>
              <a:t> </a:t>
            </a:r>
            <a:r>
              <a:rPr lang="it-IT" sz="2400" b="1" dirty="0" smtClean="0">
                <a:solidFill>
                  <a:srgbClr val="FF0000"/>
                </a:solidFill>
              </a:rPr>
              <a:t>Method</a:t>
            </a:r>
          </a:p>
          <a:p>
            <a:endParaRPr lang="it-IT" sz="2400" dirty="0"/>
          </a:p>
          <a:p>
            <a:r>
              <a:rPr lang="en-US" sz="2400" dirty="0" smtClean="0"/>
              <a:t>Assume </a:t>
            </a:r>
            <a:r>
              <a:rPr lang="en-US" sz="2400" dirty="0"/>
              <a:t>objects are characterized by a d-dimensional vector</a:t>
            </a:r>
          </a:p>
          <a:p>
            <a:r>
              <a:rPr lang="en-US" sz="2400" dirty="0" smtClean="0"/>
              <a:t>Given </a:t>
            </a:r>
            <a:r>
              <a:rPr lang="en-US" sz="2400" dirty="0"/>
              <a:t>k, the k-means algorithm is implemented in 4 steps</a:t>
            </a:r>
          </a:p>
          <a:p>
            <a:endParaRPr lang="en-US" sz="2400" dirty="0" smtClean="0"/>
          </a:p>
          <a:p>
            <a:r>
              <a:rPr lang="en-US" sz="2400" dirty="0" smtClean="0"/>
              <a:t>Step </a:t>
            </a:r>
            <a:r>
              <a:rPr lang="en-US" sz="2400" dirty="0"/>
              <a:t>1: Partition objects into k nonempty subsets</a:t>
            </a:r>
          </a:p>
          <a:p>
            <a:endParaRPr lang="en-US" sz="2400" dirty="0" smtClean="0"/>
          </a:p>
          <a:p>
            <a:r>
              <a:rPr lang="en-US" sz="2400" dirty="0" smtClean="0"/>
              <a:t>Step </a:t>
            </a:r>
            <a:r>
              <a:rPr lang="en-US" sz="2400" dirty="0"/>
              <a:t>2: Compute seed points as the centroids of the clusters of the </a:t>
            </a:r>
            <a:r>
              <a:rPr lang="en-US" sz="2400" dirty="0" smtClean="0"/>
              <a:t>current partition</a:t>
            </a:r>
            <a:r>
              <a:rPr lang="en-US" sz="2400" dirty="0"/>
              <a:t>. The centroid is the center (mean point) of the </a:t>
            </a:r>
            <a:r>
              <a:rPr lang="en-US" sz="2400" dirty="0" smtClean="0"/>
              <a:t>cluster.</a:t>
            </a:r>
            <a:endParaRPr lang="en-US" sz="2400" dirty="0"/>
          </a:p>
          <a:p>
            <a:endParaRPr lang="en-US" sz="2400" dirty="0"/>
          </a:p>
          <a:p>
            <a:r>
              <a:rPr lang="en-US" sz="2400" dirty="0" smtClean="0"/>
              <a:t>Step </a:t>
            </a:r>
            <a:r>
              <a:rPr lang="en-US" sz="2400" dirty="0"/>
              <a:t>3: Assign each object to the cluster with the nearest seed point</a:t>
            </a:r>
          </a:p>
          <a:p>
            <a:endParaRPr lang="en-US" sz="2400" dirty="0"/>
          </a:p>
          <a:p>
            <a:r>
              <a:rPr lang="en-US" sz="2400" dirty="0" smtClean="0"/>
              <a:t>Step </a:t>
            </a:r>
            <a:r>
              <a:rPr lang="en-US" sz="2400" dirty="0"/>
              <a:t>4: Stop when no new assignment occurs, otherwise go back to Step 2</a:t>
            </a:r>
            <a:endParaRPr lang="it-IT" sz="2400" dirty="0"/>
          </a:p>
        </p:txBody>
      </p:sp>
    </p:spTree>
    <p:extLst>
      <p:ext uri="{BB962C8B-B14F-4D97-AF65-F5344CB8AC3E}">
        <p14:creationId xmlns:p14="http://schemas.microsoft.com/office/powerpoint/2010/main" val="25201533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5696"/>
            <a:ext cx="9088184" cy="66656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934707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116632"/>
            <a:ext cx="9144000" cy="6001643"/>
          </a:xfrm>
          <a:prstGeom prst="rect">
            <a:avLst/>
          </a:prstGeom>
          <a:noFill/>
        </p:spPr>
        <p:txBody>
          <a:bodyPr wrap="square" rtlCol="0">
            <a:spAutoFit/>
          </a:bodyPr>
          <a:lstStyle/>
          <a:p>
            <a:r>
              <a:rPr lang="it-IT" sz="2400" b="1" dirty="0" err="1">
                <a:solidFill>
                  <a:srgbClr val="FF0000"/>
                </a:solidFill>
              </a:rPr>
              <a:t>Properties</a:t>
            </a:r>
            <a:r>
              <a:rPr lang="it-IT" sz="2400" b="1" dirty="0">
                <a:solidFill>
                  <a:srgbClr val="FF0000"/>
                </a:solidFill>
              </a:rPr>
              <a:t> of </a:t>
            </a:r>
            <a:r>
              <a:rPr lang="it-IT" sz="2400" b="1" dirty="0" smtClean="0">
                <a:solidFill>
                  <a:srgbClr val="FF0000"/>
                </a:solidFill>
              </a:rPr>
              <a:t>k-</a:t>
            </a:r>
            <a:r>
              <a:rPr lang="it-IT" sz="2400" b="1" dirty="0" err="1" smtClean="0">
                <a:solidFill>
                  <a:srgbClr val="FF0000"/>
                </a:solidFill>
              </a:rPr>
              <a:t>Means</a:t>
            </a:r>
            <a:r>
              <a:rPr lang="it-IT" sz="2400" b="1" dirty="0" smtClean="0">
                <a:solidFill>
                  <a:srgbClr val="FF0000"/>
                </a:solidFill>
              </a:rPr>
              <a:t> </a:t>
            </a:r>
          </a:p>
          <a:p>
            <a:endParaRPr lang="it-IT" sz="2400" dirty="0"/>
          </a:p>
          <a:p>
            <a:r>
              <a:rPr lang="it-IT" sz="2400" b="1" dirty="0" err="1" smtClean="0"/>
              <a:t>Strengths</a:t>
            </a:r>
            <a:r>
              <a:rPr lang="en-US" sz="2400" b="1" dirty="0" smtClean="0"/>
              <a:t> </a:t>
            </a:r>
          </a:p>
          <a:p>
            <a:endParaRPr lang="en-US" sz="2400" dirty="0"/>
          </a:p>
          <a:p>
            <a:pPr marL="342900" indent="-342900">
              <a:buFont typeface="Arial" pitchFamily="34" charset="0"/>
              <a:buChar char="•"/>
            </a:pPr>
            <a:r>
              <a:rPr lang="en-US" sz="2400" dirty="0" smtClean="0"/>
              <a:t>Relatively </a:t>
            </a:r>
            <a:r>
              <a:rPr lang="en-US" sz="2400" dirty="0"/>
              <a:t>efficient: O(</a:t>
            </a:r>
            <a:r>
              <a:rPr lang="en-US" sz="2400" dirty="0" err="1"/>
              <a:t>tkn</a:t>
            </a:r>
            <a:r>
              <a:rPr lang="en-US" sz="2400" dirty="0"/>
              <a:t>), where n is # objects, k is # clusters, and t is </a:t>
            </a:r>
            <a:r>
              <a:rPr lang="en-US" sz="2400" dirty="0" smtClean="0"/>
              <a:t># </a:t>
            </a:r>
            <a:r>
              <a:rPr lang="it-IT" sz="2400" dirty="0" err="1" smtClean="0"/>
              <a:t>iterations</a:t>
            </a:r>
            <a:r>
              <a:rPr lang="it-IT" sz="2400" dirty="0"/>
              <a:t>. </a:t>
            </a:r>
            <a:r>
              <a:rPr lang="it-IT" sz="2400" dirty="0" err="1"/>
              <a:t>Normally</a:t>
            </a:r>
            <a:r>
              <a:rPr lang="it-IT" sz="2400" dirty="0"/>
              <a:t>, k, t &lt;&lt; n.</a:t>
            </a:r>
          </a:p>
          <a:p>
            <a:pPr marL="342900" indent="-342900">
              <a:buFont typeface="Arial" pitchFamily="34" charset="0"/>
              <a:buChar char="•"/>
            </a:pPr>
            <a:r>
              <a:rPr lang="en-US" sz="2400" dirty="0" smtClean="0"/>
              <a:t>Often </a:t>
            </a:r>
            <a:r>
              <a:rPr lang="en-US" sz="2400" dirty="0"/>
              <a:t>terminates at a local optimum, depending on seed point</a:t>
            </a:r>
          </a:p>
          <a:p>
            <a:pPr marL="342900" indent="-342900">
              <a:buFont typeface="Arial" pitchFamily="34" charset="0"/>
              <a:buChar char="•"/>
            </a:pPr>
            <a:r>
              <a:rPr lang="en-US" sz="2400" dirty="0" smtClean="0"/>
              <a:t>The </a:t>
            </a:r>
            <a:r>
              <a:rPr lang="en-US" sz="2400" dirty="0"/>
              <a:t>global optimum may be found using techniques such as: </a:t>
            </a:r>
            <a:r>
              <a:rPr lang="en-US" sz="2400" dirty="0" smtClean="0"/>
              <a:t>deterministic </a:t>
            </a:r>
            <a:r>
              <a:rPr lang="it-IT" sz="2400" dirty="0" err="1" smtClean="0"/>
              <a:t>annealing</a:t>
            </a:r>
            <a:r>
              <a:rPr lang="it-IT" sz="2400" dirty="0" smtClean="0"/>
              <a:t> </a:t>
            </a:r>
            <a:r>
              <a:rPr lang="it-IT" sz="2400" dirty="0"/>
              <a:t>and </a:t>
            </a:r>
            <a:r>
              <a:rPr lang="it-IT" sz="2400" dirty="0" err="1"/>
              <a:t>genetic</a:t>
            </a:r>
            <a:r>
              <a:rPr lang="it-IT" sz="2400" dirty="0"/>
              <a:t> </a:t>
            </a:r>
            <a:r>
              <a:rPr lang="it-IT" sz="2400" dirty="0" err="1"/>
              <a:t>algorithms</a:t>
            </a:r>
            <a:endParaRPr lang="it-IT" sz="2400" dirty="0"/>
          </a:p>
          <a:p>
            <a:endParaRPr lang="it-IT" sz="2400" dirty="0" smtClean="0"/>
          </a:p>
          <a:p>
            <a:r>
              <a:rPr lang="it-IT" sz="2400" b="1" dirty="0" err="1" smtClean="0"/>
              <a:t>Weaknesses</a:t>
            </a:r>
            <a:endParaRPr lang="it-IT" sz="2400" b="1" dirty="0"/>
          </a:p>
          <a:p>
            <a:pPr marL="342900" indent="-342900">
              <a:buFont typeface="Arial" pitchFamily="34" charset="0"/>
              <a:buChar char="•"/>
            </a:pPr>
            <a:r>
              <a:rPr lang="en-US" sz="2400" dirty="0" smtClean="0"/>
              <a:t>Applicable </a:t>
            </a:r>
            <a:r>
              <a:rPr lang="en-US" sz="2400" dirty="0"/>
              <a:t>only when mean is defined, therefore not applicable to </a:t>
            </a:r>
            <a:r>
              <a:rPr lang="en-US" sz="2400" dirty="0" smtClean="0"/>
              <a:t>categorical </a:t>
            </a:r>
            <a:r>
              <a:rPr lang="it-IT" sz="2400" dirty="0" smtClean="0"/>
              <a:t>data</a:t>
            </a:r>
            <a:endParaRPr lang="it-IT" sz="2400" dirty="0"/>
          </a:p>
          <a:p>
            <a:pPr marL="342900" indent="-342900">
              <a:buFont typeface="Arial" pitchFamily="34" charset="0"/>
              <a:buChar char="•"/>
            </a:pPr>
            <a:r>
              <a:rPr lang="en-US" sz="2400" dirty="0" smtClean="0"/>
              <a:t>Need </a:t>
            </a:r>
            <a:r>
              <a:rPr lang="en-US" sz="2400" dirty="0"/>
              <a:t>to specify k, the number of clusters, in advance</a:t>
            </a:r>
          </a:p>
          <a:p>
            <a:pPr marL="342900" indent="-342900">
              <a:buFont typeface="Arial" pitchFamily="34" charset="0"/>
              <a:buChar char="•"/>
            </a:pPr>
            <a:r>
              <a:rPr lang="en-US" sz="2400" dirty="0" smtClean="0"/>
              <a:t>Unable </a:t>
            </a:r>
            <a:r>
              <a:rPr lang="en-US" sz="2400" dirty="0"/>
              <a:t>to handle noisy data and outliers</a:t>
            </a:r>
          </a:p>
          <a:p>
            <a:pPr marL="342900" indent="-342900">
              <a:buFont typeface="Arial" pitchFamily="34" charset="0"/>
              <a:buChar char="•"/>
            </a:pPr>
            <a:r>
              <a:rPr lang="en-US" sz="2400" dirty="0" smtClean="0"/>
              <a:t>Not </a:t>
            </a:r>
            <a:r>
              <a:rPr lang="en-US" sz="2400" dirty="0"/>
              <a:t>suitable to discover clusters with non-convex shapes</a:t>
            </a:r>
            <a:endParaRPr lang="it-IT" sz="2400" dirty="0"/>
          </a:p>
        </p:txBody>
      </p:sp>
    </p:spTree>
    <p:extLst>
      <p:ext uri="{BB962C8B-B14F-4D97-AF65-F5344CB8AC3E}">
        <p14:creationId xmlns:p14="http://schemas.microsoft.com/office/powerpoint/2010/main" val="873407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4370" name="Rectangle 2"/>
          <p:cNvSpPr>
            <a:spLocks noGrp="1" noChangeArrowheads="1"/>
          </p:cNvSpPr>
          <p:nvPr>
            <p:ph type="title"/>
          </p:nvPr>
        </p:nvSpPr>
        <p:spPr>
          <a:xfrm>
            <a:off x="381000" y="152400"/>
            <a:ext cx="8280400" cy="552450"/>
          </a:xfrm>
        </p:spPr>
        <p:txBody>
          <a:bodyPr/>
          <a:lstStyle/>
          <a:p>
            <a:r>
              <a:rPr lang="en-US" sz="2800"/>
              <a:t>Two different K-means Clusterings</a:t>
            </a:r>
          </a:p>
        </p:txBody>
      </p:sp>
      <p:pic>
        <p:nvPicPr>
          <p:cNvPr id="15943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7963" y="990600"/>
            <a:ext cx="3043237"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4372" name="Text Box 4"/>
          <p:cNvSpPr txBox="1">
            <a:spLocks noChangeArrowheads="1"/>
          </p:cNvSpPr>
          <p:nvPr/>
        </p:nvSpPr>
        <p:spPr bwMode="auto">
          <a:xfrm>
            <a:off x="609600" y="4419600"/>
            <a:ext cx="800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grpSp>
        <p:nvGrpSpPr>
          <p:cNvPr id="1594373" name="Group 5"/>
          <p:cNvGrpSpPr>
            <a:grpSpLocks/>
          </p:cNvGrpSpPr>
          <p:nvPr/>
        </p:nvGrpSpPr>
        <p:grpSpPr bwMode="auto">
          <a:xfrm>
            <a:off x="5105400" y="3660775"/>
            <a:ext cx="3048000" cy="2587625"/>
            <a:chOff x="3216" y="2306"/>
            <a:chExt cx="1920" cy="1630"/>
          </a:xfrm>
        </p:grpSpPr>
        <p:pic>
          <p:nvPicPr>
            <p:cNvPr id="159437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 y="2306"/>
              <a:ext cx="1917"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4375" name="Text Box 7"/>
            <p:cNvSpPr txBox="1">
              <a:spLocks noChangeArrowheads="1"/>
            </p:cNvSpPr>
            <p:nvPr/>
          </p:nvSpPr>
          <p:spPr bwMode="auto">
            <a:xfrm>
              <a:off x="3408" y="3705"/>
              <a:ext cx="17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Sub-optimal Clustering</a:t>
              </a:r>
            </a:p>
          </p:txBody>
        </p:sp>
      </p:grpSp>
      <p:grpSp>
        <p:nvGrpSpPr>
          <p:cNvPr id="1594376" name="Group 8"/>
          <p:cNvGrpSpPr>
            <a:grpSpLocks/>
          </p:cNvGrpSpPr>
          <p:nvPr/>
        </p:nvGrpSpPr>
        <p:grpSpPr bwMode="auto">
          <a:xfrm>
            <a:off x="990600" y="3660775"/>
            <a:ext cx="3043238" cy="2587625"/>
            <a:chOff x="624" y="2306"/>
            <a:chExt cx="1917" cy="1630"/>
          </a:xfrm>
        </p:grpSpPr>
        <p:pic>
          <p:nvPicPr>
            <p:cNvPr id="1594377"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 y="2306"/>
              <a:ext cx="1917" cy="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94378" name="Text Box 10"/>
            <p:cNvSpPr txBox="1">
              <a:spLocks noChangeArrowheads="1"/>
            </p:cNvSpPr>
            <p:nvPr/>
          </p:nvSpPr>
          <p:spPr bwMode="auto">
            <a:xfrm>
              <a:off x="912" y="3705"/>
              <a:ext cx="14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Optimal Clustering</a:t>
              </a:r>
            </a:p>
          </p:txBody>
        </p:sp>
      </p:grpSp>
      <p:sp>
        <p:nvSpPr>
          <p:cNvPr id="1594379" name="Text Box 11"/>
          <p:cNvSpPr txBox="1">
            <a:spLocks noChangeArrowheads="1"/>
          </p:cNvSpPr>
          <p:nvPr/>
        </p:nvSpPr>
        <p:spPr bwMode="auto">
          <a:xfrm>
            <a:off x="5257800" y="15240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spTree>
    <p:extLst>
      <p:ext uri="{BB962C8B-B14F-4D97-AF65-F5344CB8AC3E}">
        <p14:creationId xmlns:p14="http://schemas.microsoft.com/office/powerpoint/2010/main" val="32023485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943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943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5394" name="Rectangle 2"/>
          <p:cNvSpPr>
            <a:spLocks noGrp="1" noChangeArrowheads="1"/>
          </p:cNvSpPr>
          <p:nvPr>
            <p:ph type="title"/>
          </p:nvPr>
        </p:nvSpPr>
        <p:spPr>
          <a:xfrm>
            <a:off x="381000" y="152400"/>
            <a:ext cx="8280400" cy="552450"/>
          </a:xfrm>
        </p:spPr>
        <p:txBody>
          <a:bodyPr/>
          <a:lstStyle/>
          <a:p>
            <a:r>
              <a:rPr lang="en-US" sz="2800"/>
              <a:t>Importance of Choosing Initial Centroids</a:t>
            </a:r>
          </a:p>
        </p:txBody>
      </p:sp>
      <p:sp>
        <p:nvSpPr>
          <p:cNvPr id="1595395" name="Text Box 3"/>
          <p:cNvSpPr txBox="1">
            <a:spLocks noChangeArrowheads="1"/>
          </p:cNvSpPr>
          <p:nvPr/>
        </p:nvSpPr>
        <p:spPr bwMode="auto">
          <a:xfrm>
            <a:off x="609600" y="4419600"/>
            <a:ext cx="800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pic>
        <p:nvPicPr>
          <p:cNvPr id="15953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399"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400"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5401"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06575" y="1354138"/>
            <a:ext cx="5529263" cy="4148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45157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59539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5953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9539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59540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595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6418" name="Rectangle 2"/>
          <p:cNvSpPr>
            <a:spLocks noGrp="1" noChangeArrowheads="1"/>
          </p:cNvSpPr>
          <p:nvPr>
            <p:ph type="title"/>
          </p:nvPr>
        </p:nvSpPr>
        <p:spPr>
          <a:xfrm>
            <a:off x="381000" y="152400"/>
            <a:ext cx="8280400" cy="552450"/>
          </a:xfrm>
        </p:spPr>
        <p:txBody>
          <a:bodyPr/>
          <a:lstStyle/>
          <a:p>
            <a:r>
              <a:rPr lang="en-US" sz="2800"/>
              <a:t>Importance of Choosing Initial Centroids</a:t>
            </a:r>
          </a:p>
        </p:txBody>
      </p:sp>
      <p:sp>
        <p:nvSpPr>
          <p:cNvPr id="1596419" name="Text Box 3"/>
          <p:cNvSpPr txBox="1">
            <a:spLocks noChangeArrowheads="1"/>
          </p:cNvSpPr>
          <p:nvPr/>
        </p:nvSpPr>
        <p:spPr bwMode="auto">
          <a:xfrm>
            <a:off x="609600" y="4419600"/>
            <a:ext cx="800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pic>
        <p:nvPicPr>
          <p:cNvPr id="15964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430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64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1430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64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1430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64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8862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642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8862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9642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8800" y="38862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98075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42" name="Rectangle 2"/>
          <p:cNvSpPr>
            <a:spLocks noGrp="1" noChangeArrowheads="1"/>
          </p:cNvSpPr>
          <p:nvPr>
            <p:ph type="title"/>
          </p:nvPr>
        </p:nvSpPr>
        <p:spPr/>
        <p:txBody>
          <a:bodyPr/>
          <a:lstStyle/>
          <a:p>
            <a:r>
              <a:rPr lang="en-US"/>
              <a:t>Evaluating K-means Clusters</a:t>
            </a:r>
          </a:p>
        </p:txBody>
      </p:sp>
      <p:sp>
        <p:nvSpPr>
          <p:cNvPr id="1597443" name="Rectangle 3"/>
          <p:cNvSpPr>
            <a:spLocks noGrp="1" noChangeArrowheads="1"/>
          </p:cNvSpPr>
          <p:nvPr>
            <p:ph type="body" idx="1"/>
          </p:nvPr>
        </p:nvSpPr>
        <p:spPr/>
        <p:txBody>
          <a:bodyPr/>
          <a:lstStyle/>
          <a:p>
            <a:pPr>
              <a:lnSpc>
                <a:spcPct val="90000"/>
              </a:lnSpc>
            </a:pPr>
            <a:r>
              <a:rPr lang="en-US" sz="2400" dirty="0"/>
              <a:t>Most common measure is Sum of Squared Error (SSE)</a:t>
            </a:r>
          </a:p>
          <a:p>
            <a:pPr lvl="1">
              <a:lnSpc>
                <a:spcPct val="90000"/>
              </a:lnSpc>
            </a:pPr>
            <a:r>
              <a:rPr lang="en-US" sz="2000" dirty="0"/>
              <a:t>For each point, the error is the distance to the nearest cluster</a:t>
            </a:r>
          </a:p>
          <a:p>
            <a:pPr lvl="1">
              <a:lnSpc>
                <a:spcPct val="90000"/>
              </a:lnSpc>
            </a:pPr>
            <a:r>
              <a:rPr lang="en-US" sz="2000" dirty="0"/>
              <a:t>To get SSE, we square these errors and sum them.</a:t>
            </a:r>
          </a:p>
          <a:p>
            <a:pPr lvl="1">
              <a:lnSpc>
                <a:spcPct val="90000"/>
              </a:lnSpc>
            </a:pPr>
            <a:endParaRPr lang="en-US" sz="2000" dirty="0"/>
          </a:p>
          <a:p>
            <a:pPr lvl="1">
              <a:lnSpc>
                <a:spcPct val="90000"/>
              </a:lnSpc>
              <a:buFont typeface="Arial" charset="0"/>
              <a:buNone/>
            </a:pPr>
            <a:endParaRPr lang="en-US" sz="2000" dirty="0"/>
          </a:p>
          <a:p>
            <a:pPr lvl="1">
              <a:lnSpc>
                <a:spcPct val="90000"/>
              </a:lnSpc>
            </a:pPr>
            <a:endParaRPr lang="en-US" sz="2000" dirty="0"/>
          </a:p>
          <a:p>
            <a:pPr lvl="1">
              <a:lnSpc>
                <a:spcPct val="90000"/>
              </a:lnSpc>
            </a:pPr>
            <a:r>
              <a:rPr lang="en-US" sz="2000" i="1" dirty="0"/>
              <a:t>x </a:t>
            </a:r>
            <a:r>
              <a:rPr lang="en-US" sz="2000" dirty="0"/>
              <a:t>is a data point in cluster </a:t>
            </a:r>
            <a:r>
              <a:rPr lang="en-US" sz="2000" i="1" dirty="0" err="1"/>
              <a:t>C</a:t>
            </a:r>
            <a:r>
              <a:rPr lang="en-US" sz="2000" baseline="-25000" dirty="0" err="1"/>
              <a:t>i</a:t>
            </a:r>
            <a:r>
              <a:rPr lang="en-US" sz="2000" baseline="-25000" dirty="0"/>
              <a:t> </a:t>
            </a:r>
            <a:r>
              <a:rPr lang="en-US" sz="2000" dirty="0"/>
              <a:t>and </a:t>
            </a:r>
            <a:r>
              <a:rPr lang="en-US" sz="2000" i="1" dirty="0"/>
              <a:t>m</a:t>
            </a:r>
            <a:r>
              <a:rPr lang="en-US" sz="2000" i="1" baseline="-25000" dirty="0"/>
              <a:t>i</a:t>
            </a:r>
            <a:r>
              <a:rPr lang="en-US" sz="2000" dirty="0"/>
              <a:t> is the representative </a:t>
            </a:r>
            <a:r>
              <a:rPr lang="en-US" sz="2000" dirty="0" smtClean="0"/>
              <a:t>point/center </a:t>
            </a:r>
            <a:r>
              <a:rPr lang="en-US" sz="2000" dirty="0"/>
              <a:t>for cluster </a:t>
            </a:r>
            <a:r>
              <a:rPr lang="en-US" sz="2000" i="1" dirty="0" err="1"/>
              <a:t>C</a:t>
            </a:r>
            <a:r>
              <a:rPr lang="en-US" sz="2000" baseline="-25000" dirty="0" err="1"/>
              <a:t>i</a:t>
            </a:r>
            <a:r>
              <a:rPr lang="en-US" sz="2000" dirty="0"/>
              <a:t> </a:t>
            </a:r>
          </a:p>
          <a:p>
            <a:pPr lvl="1">
              <a:lnSpc>
                <a:spcPct val="90000"/>
              </a:lnSpc>
            </a:pPr>
            <a:r>
              <a:rPr lang="en-US" sz="2000" dirty="0" smtClean="0"/>
              <a:t>Given </a:t>
            </a:r>
            <a:r>
              <a:rPr lang="en-US" sz="2000" dirty="0"/>
              <a:t>two clusters, we can choose the one with the smallest error</a:t>
            </a:r>
          </a:p>
          <a:p>
            <a:pPr lvl="1">
              <a:lnSpc>
                <a:spcPct val="90000"/>
              </a:lnSpc>
            </a:pPr>
            <a:r>
              <a:rPr lang="en-US" sz="2000" dirty="0"/>
              <a:t>One easy way to reduce SSE is to increase K, the number of clusters</a:t>
            </a:r>
          </a:p>
          <a:p>
            <a:pPr lvl="2">
              <a:lnSpc>
                <a:spcPct val="90000"/>
              </a:lnSpc>
            </a:pPr>
            <a:r>
              <a:rPr lang="en-US" sz="1800" dirty="0"/>
              <a:t> A good clustering with smaller K can have a lower SSE than a poor clustering with higher K</a:t>
            </a:r>
          </a:p>
        </p:txBody>
      </p:sp>
      <p:graphicFrame>
        <p:nvGraphicFramePr>
          <p:cNvPr id="1597444" name="Object 4"/>
          <p:cNvGraphicFramePr>
            <a:graphicFrameLocks noGrp="1" noChangeAspect="1"/>
          </p:cNvGraphicFramePr>
          <p:nvPr>
            <p:ph sz="half" idx="4294967295"/>
            <p:extLst>
              <p:ext uri="{D42A27DB-BD31-4B8C-83A1-F6EECF244321}">
                <p14:modId xmlns:p14="http://schemas.microsoft.com/office/powerpoint/2010/main" val="691942136"/>
              </p:ext>
            </p:extLst>
          </p:nvPr>
        </p:nvGraphicFramePr>
        <p:xfrm>
          <a:off x="2267744" y="2780928"/>
          <a:ext cx="3175000" cy="960438"/>
        </p:xfrm>
        <a:graphic>
          <a:graphicData uri="http://schemas.openxmlformats.org/presentationml/2006/ole">
            <mc:AlternateContent xmlns:mc="http://schemas.openxmlformats.org/markup-compatibility/2006">
              <mc:Choice xmlns:v="urn:schemas-microsoft-com:vml" Requires="v">
                <p:oleObj spid="_x0000_s154633" name="Equation" r:id="rId3" imgW="1511280" imgH="457200" progId="Equation.3">
                  <p:embed/>
                </p:oleObj>
              </mc:Choice>
              <mc:Fallback>
                <p:oleObj name="Equation" r:id="rId3" imgW="1511280" imgH="4572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4" y="2780928"/>
                        <a:ext cx="3175000" cy="960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1365544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0514" name="Rectangle 2"/>
          <p:cNvSpPr>
            <a:spLocks noGrp="1" noChangeArrowheads="1"/>
          </p:cNvSpPr>
          <p:nvPr>
            <p:ph type="title"/>
          </p:nvPr>
        </p:nvSpPr>
        <p:spPr>
          <a:xfrm>
            <a:off x="381000" y="152400"/>
            <a:ext cx="8280400" cy="552450"/>
          </a:xfrm>
        </p:spPr>
        <p:txBody>
          <a:bodyPr/>
          <a:lstStyle/>
          <a:p>
            <a:r>
              <a:rPr lang="en-US" sz="2800"/>
              <a:t>Problems with Selecting Initial Points</a:t>
            </a:r>
          </a:p>
        </p:txBody>
      </p:sp>
      <p:sp>
        <p:nvSpPr>
          <p:cNvPr id="1600515" name="Rectangle 3"/>
          <p:cNvSpPr>
            <a:spLocks noGrp="1" noChangeArrowheads="1"/>
          </p:cNvSpPr>
          <p:nvPr>
            <p:ph type="body" idx="1"/>
          </p:nvPr>
        </p:nvSpPr>
        <p:spPr>
          <a:xfrm>
            <a:off x="639763" y="1143000"/>
            <a:ext cx="8001000" cy="4302224"/>
          </a:xfrm>
        </p:spPr>
        <p:txBody>
          <a:bodyPr>
            <a:normAutofit/>
          </a:bodyPr>
          <a:lstStyle/>
          <a:p>
            <a:pPr marL="533400" indent="-533400">
              <a:lnSpc>
                <a:spcPct val="90000"/>
              </a:lnSpc>
              <a:spcBef>
                <a:spcPct val="20000"/>
              </a:spcBef>
            </a:pPr>
            <a:r>
              <a:rPr lang="en-US" sz="2200" dirty="0"/>
              <a:t>If there are K ‘real’ clusters then the chance of selecting one centroid from each cluster is </a:t>
            </a:r>
            <a:r>
              <a:rPr lang="en-US" sz="2200" dirty="0" smtClean="0"/>
              <a:t>small (decreases with K)</a:t>
            </a:r>
            <a:endParaRPr lang="en-US" sz="2000" dirty="0"/>
          </a:p>
          <a:p>
            <a:pPr marL="990600" lvl="1" indent="-533400">
              <a:lnSpc>
                <a:spcPct val="90000"/>
              </a:lnSpc>
              <a:spcBef>
                <a:spcPct val="20000"/>
              </a:spcBef>
            </a:pPr>
            <a:r>
              <a:rPr lang="en-US" sz="2000" dirty="0"/>
              <a:t>If clusters are the same size, n, then</a:t>
            </a:r>
            <a:br>
              <a:rPr lang="en-US" sz="2000" dirty="0"/>
            </a:br>
            <a:endParaRPr lang="en-US" sz="2000" dirty="0"/>
          </a:p>
          <a:p>
            <a:pPr marL="990600" lvl="1" indent="-533400">
              <a:lnSpc>
                <a:spcPct val="90000"/>
              </a:lnSpc>
              <a:spcBef>
                <a:spcPct val="20000"/>
              </a:spcBef>
              <a:buFont typeface="Arial" charset="0"/>
              <a:buNone/>
            </a:pPr>
            <a:r>
              <a:rPr lang="en-US" sz="2000" dirty="0"/>
              <a:t/>
            </a:r>
            <a:br>
              <a:rPr lang="en-US" sz="2000" dirty="0"/>
            </a:br>
            <a:r>
              <a:rPr lang="en-US" sz="2000" dirty="0"/>
              <a:t/>
            </a:r>
            <a:br>
              <a:rPr lang="en-US" sz="2000" dirty="0"/>
            </a:br>
            <a:r>
              <a:rPr lang="en-US" sz="2000" dirty="0"/>
              <a:t/>
            </a:r>
            <a:br>
              <a:rPr lang="en-US" sz="2000" dirty="0"/>
            </a:br>
            <a:endParaRPr lang="en-US" sz="2000" dirty="0"/>
          </a:p>
          <a:p>
            <a:pPr marL="990600" lvl="1" indent="-533400">
              <a:lnSpc>
                <a:spcPct val="90000"/>
              </a:lnSpc>
              <a:spcBef>
                <a:spcPct val="20000"/>
              </a:spcBef>
            </a:pPr>
            <a:r>
              <a:rPr lang="en-US" sz="2000" dirty="0"/>
              <a:t>For example, if K = 10, then probability = 10!/10</a:t>
            </a:r>
            <a:r>
              <a:rPr lang="en-US" sz="2000" baseline="30000" dirty="0"/>
              <a:t>10</a:t>
            </a:r>
            <a:r>
              <a:rPr lang="en-US" sz="2000" dirty="0"/>
              <a:t> = 0.00036</a:t>
            </a:r>
          </a:p>
          <a:p>
            <a:pPr marL="990600" lvl="1" indent="-533400">
              <a:lnSpc>
                <a:spcPct val="90000"/>
              </a:lnSpc>
              <a:spcBef>
                <a:spcPct val="20000"/>
              </a:spcBef>
            </a:pPr>
            <a:r>
              <a:rPr lang="en-US" sz="2000" dirty="0"/>
              <a:t>Sometimes the initial centroids will readjust themselves in ‘right’ way, and sometimes they don’t</a:t>
            </a:r>
          </a:p>
          <a:p>
            <a:pPr marL="990600" lvl="1" indent="-533400">
              <a:lnSpc>
                <a:spcPct val="90000"/>
              </a:lnSpc>
              <a:spcBef>
                <a:spcPct val="20000"/>
              </a:spcBef>
            </a:pPr>
            <a:r>
              <a:rPr lang="en-US" sz="2000" dirty="0"/>
              <a:t>Consider an example of five pairs of clusters</a:t>
            </a:r>
          </a:p>
        </p:txBody>
      </p:sp>
      <p:graphicFrame>
        <p:nvGraphicFramePr>
          <p:cNvPr id="1600516" name="Object 4"/>
          <p:cNvGraphicFramePr>
            <a:graphicFrameLocks noChangeAspect="1"/>
          </p:cNvGraphicFramePr>
          <p:nvPr>
            <p:extLst>
              <p:ext uri="{D42A27DB-BD31-4B8C-83A1-F6EECF244321}">
                <p14:modId xmlns:p14="http://schemas.microsoft.com/office/powerpoint/2010/main" val="2274390730"/>
              </p:ext>
            </p:extLst>
          </p:nvPr>
        </p:nvGraphicFramePr>
        <p:xfrm>
          <a:off x="539552" y="2276872"/>
          <a:ext cx="8001000" cy="830263"/>
        </p:xfrm>
        <a:graphic>
          <a:graphicData uri="http://schemas.openxmlformats.org/presentationml/2006/ole">
            <mc:AlternateContent xmlns:mc="http://schemas.openxmlformats.org/markup-compatibility/2006">
              <mc:Choice xmlns:v="urn:schemas-microsoft-com:vml" Requires="v">
                <p:oleObj spid="_x0000_s155657" name="Bitmap Image" r:id="rId3" imgW="9259102" imgH="960203" progId="Paint.Picture">
                  <p:embed/>
                </p:oleObj>
              </mc:Choice>
              <mc:Fallback>
                <p:oleObj name="Bitmap Image" r:id="rId3" imgW="9259102" imgH="96020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2276872"/>
                        <a:ext cx="80010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1958768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6458"/>
            <a:ext cx="9144000" cy="4524315"/>
          </a:xfrm>
          <a:prstGeom prst="rect">
            <a:avLst/>
          </a:prstGeom>
          <a:noFill/>
        </p:spPr>
        <p:txBody>
          <a:bodyPr wrap="square" rtlCol="0">
            <a:spAutoFit/>
          </a:bodyPr>
          <a:lstStyle/>
          <a:p>
            <a:r>
              <a:rPr lang="en-US" sz="2400" dirty="0"/>
              <a:t>Both clustering and classification aim at partitioning a dataset into subsets that </a:t>
            </a:r>
            <a:r>
              <a:rPr lang="en-US" sz="2400" dirty="0" smtClean="0"/>
              <a:t>bear similar </a:t>
            </a:r>
            <a:r>
              <a:rPr lang="en-US" sz="2400" dirty="0"/>
              <a:t>characteristics. </a:t>
            </a:r>
            <a:r>
              <a:rPr lang="en-US" sz="2400" dirty="0" smtClean="0"/>
              <a:t> </a:t>
            </a:r>
          </a:p>
          <a:p>
            <a:endParaRPr lang="en-US" sz="2400" dirty="0"/>
          </a:p>
          <a:p>
            <a:r>
              <a:rPr lang="en-US" sz="2400" dirty="0" smtClean="0"/>
              <a:t>Different </a:t>
            </a:r>
            <a:r>
              <a:rPr lang="en-US" sz="2400" dirty="0"/>
              <a:t>to classification clustering does not assume </a:t>
            </a:r>
            <a:r>
              <a:rPr lang="en-US" sz="2400" dirty="0" smtClean="0"/>
              <a:t>any prior </a:t>
            </a:r>
            <a:r>
              <a:rPr lang="en-US" sz="2400" dirty="0"/>
              <a:t>knowledge, which are the classes/clusters to be searched for. </a:t>
            </a:r>
            <a:r>
              <a:rPr lang="en-US" sz="2400" dirty="0" smtClean="0"/>
              <a:t>Class </a:t>
            </a:r>
            <a:r>
              <a:rPr lang="en-US" sz="2400" dirty="0"/>
              <a:t>label </a:t>
            </a:r>
            <a:r>
              <a:rPr lang="en-US" sz="2400" dirty="0" smtClean="0"/>
              <a:t>attributes (even when they do exist) are not used in the training phase. </a:t>
            </a:r>
          </a:p>
          <a:p>
            <a:endParaRPr lang="en-US" sz="2400" dirty="0"/>
          </a:p>
          <a:p>
            <a:r>
              <a:rPr lang="en-US" sz="2400" dirty="0" smtClean="0"/>
              <a:t>Clustering </a:t>
            </a:r>
            <a:r>
              <a:rPr lang="en-US" sz="2400" dirty="0"/>
              <a:t>serves </a:t>
            </a:r>
            <a:r>
              <a:rPr lang="en-US" sz="2400" dirty="0" smtClean="0"/>
              <a:t>in particular </a:t>
            </a:r>
            <a:r>
              <a:rPr lang="en-US" sz="2400" dirty="0"/>
              <a:t>for exploratory data </a:t>
            </a:r>
            <a:r>
              <a:rPr lang="en-US" sz="2400" dirty="0" smtClean="0"/>
              <a:t>analysis </a:t>
            </a:r>
            <a:r>
              <a:rPr lang="en-US" sz="2400" dirty="0"/>
              <a:t>with little or no prior knowledge</a:t>
            </a:r>
            <a:r>
              <a:rPr lang="en-US" sz="2400" dirty="0" smtClean="0"/>
              <a:t>.</a:t>
            </a:r>
          </a:p>
          <a:p>
            <a:endParaRPr lang="en-US" sz="2400" dirty="0" smtClean="0"/>
          </a:p>
          <a:p>
            <a:r>
              <a:rPr lang="en-US" sz="2400" dirty="0" smtClean="0"/>
              <a:t>Classification requires samples of templates (i.e. sets of objects with well measured target value). This set is also called Knowledge Base (KB)</a:t>
            </a:r>
            <a:endParaRPr lang="en-US" sz="2400" dirty="0"/>
          </a:p>
        </p:txBody>
      </p:sp>
    </p:spTree>
    <p:extLst>
      <p:ext uri="{BB962C8B-B14F-4D97-AF65-F5344CB8AC3E}">
        <p14:creationId xmlns:p14="http://schemas.microsoft.com/office/powerpoint/2010/main" val="28826868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1538" name="Rectangle 2"/>
          <p:cNvSpPr>
            <a:spLocks noGrp="1" noChangeArrowheads="1"/>
          </p:cNvSpPr>
          <p:nvPr>
            <p:ph type="title"/>
          </p:nvPr>
        </p:nvSpPr>
        <p:spPr>
          <a:xfrm>
            <a:off x="381000" y="152400"/>
            <a:ext cx="8280400" cy="552450"/>
          </a:xfrm>
        </p:spPr>
        <p:txBody>
          <a:bodyPr/>
          <a:lstStyle/>
          <a:p>
            <a:r>
              <a:rPr lang="en-US" sz="2800"/>
              <a:t>10 Clusters Example</a:t>
            </a:r>
          </a:p>
        </p:txBody>
      </p:sp>
      <p:sp>
        <p:nvSpPr>
          <p:cNvPr id="1601539" name="Text Box 3"/>
          <p:cNvSpPr txBox="1">
            <a:spLocks noChangeArrowheads="1"/>
          </p:cNvSpPr>
          <p:nvPr/>
        </p:nvSpPr>
        <p:spPr bwMode="auto">
          <a:xfrm>
            <a:off x="609600" y="4419600"/>
            <a:ext cx="800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pic>
        <p:nvPicPr>
          <p:cNvPr id="16015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990600"/>
            <a:ext cx="6700838"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15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90600"/>
            <a:ext cx="6700838"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154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990600"/>
            <a:ext cx="6700838"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154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990600"/>
            <a:ext cx="6700838" cy="5027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1544" name="Text Box 8"/>
          <p:cNvSpPr txBox="1">
            <a:spLocks noChangeArrowheads="1"/>
          </p:cNvSpPr>
          <p:nvPr/>
        </p:nvSpPr>
        <p:spPr bwMode="auto">
          <a:xfrm>
            <a:off x="685800" y="5957888"/>
            <a:ext cx="800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Starting with two initial centroids in one cluster of each pair of clusters</a:t>
            </a:r>
          </a:p>
        </p:txBody>
      </p:sp>
    </p:spTree>
    <p:extLst>
      <p:ext uri="{BB962C8B-B14F-4D97-AF65-F5344CB8AC3E}">
        <p14:creationId xmlns:p14="http://schemas.microsoft.com/office/powerpoint/2010/main" val="28584158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015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015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015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2562" name="Rectangle 2"/>
          <p:cNvSpPr>
            <a:spLocks noGrp="1" noChangeArrowheads="1"/>
          </p:cNvSpPr>
          <p:nvPr>
            <p:ph type="title"/>
          </p:nvPr>
        </p:nvSpPr>
        <p:spPr>
          <a:xfrm>
            <a:off x="381000" y="152400"/>
            <a:ext cx="8280400" cy="552450"/>
          </a:xfrm>
        </p:spPr>
        <p:txBody>
          <a:bodyPr/>
          <a:lstStyle/>
          <a:p>
            <a:r>
              <a:rPr lang="en-US" sz="2800"/>
              <a:t>10 Clusters Example</a:t>
            </a:r>
          </a:p>
        </p:txBody>
      </p:sp>
      <p:pic>
        <p:nvPicPr>
          <p:cNvPr id="16025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3625"/>
            <a:ext cx="3354388"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256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063625"/>
            <a:ext cx="3354388"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256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3502025"/>
            <a:ext cx="3354388"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256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502025"/>
            <a:ext cx="3354388"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02567" name="Text Box 7"/>
          <p:cNvSpPr txBox="1">
            <a:spLocks noChangeArrowheads="1"/>
          </p:cNvSpPr>
          <p:nvPr/>
        </p:nvSpPr>
        <p:spPr bwMode="auto">
          <a:xfrm>
            <a:off x="685800" y="5957888"/>
            <a:ext cx="800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Starting with two initial centroids in one cluster of each pair of clusters</a:t>
            </a:r>
          </a:p>
        </p:txBody>
      </p:sp>
    </p:spTree>
    <p:extLst>
      <p:ext uri="{BB962C8B-B14F-4D97-AF65-F5344CB8AC3E}">
        <p14:creationId xmlns:p14="http://schemas.microsoft.com/office/powerpoint/2010/main" val="31015554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4610" name="Rectangle 2"/>
          <p:cNvSpPr>
            <a:spLocks noGrp="1" noChangeArrowheads="1"/>
          </p:cNvSpPr>
          <p:nvPr>
            <p:ph type="title"/>
          </p:nvPr>
        </p:nvSpPr>
        <p:spPr>
          <a:xfrm>
            <a:off x="381000" y="152400"/>
            <a:ext cx="8280400" cy="552450"/>
          </a:xfrm>
        </p:spPr>
        <p:txBody>
          <a:bodyPr/>
          <a:lstStyle/>
          <a:p>
            <a:r>
              <a:rPr lang="en-US" sz="2800"/>
              <a:t>10 Clusters Example</a:t>
            </a:r>
          </a:p>
        </p:txBody>
      </p:sp>
      <p:sp>
        <p:nvSpPr>
          <p:cNvPr id="1604611" name="Text Box 3"/>
          <p:cNvSpPr txBox="1">
            <a:spLocks noChangeArrowheads="1"/>
          </p:cNvSpPr>
          <p:nvPr/>
        </p:nvSpPr>
        <p:spPr bwMode="auto">
          <a:xfrm>
            <a:off x="1066800" y="5943600"/>
            <a:ext cx="7315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it-IT"/>
          </a:p>
        </p:txBody>
      </p:sp>
      <p:sp>
        <p:nvSpPr>
          <p:cNvPr id="1604612" name="Text Box 4"/>
          <p:cNvSpPr txBox="1">
            <a:spLocks noChangeArrowheads="1"/>
          </p:cNvSpPr>
          <p:nvPr/>
        </p:nvSpPr>
        <p:spPr bwMode="auto">
          <a:xfrm>
            <a:off x="685800" y="5957888"/>
            <a:ext cx="800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Starting with some pairs of clusters having three initial centroids, while other have only one.</a:t>
            </a:r>
          </a:p>
        </p:txBody>
      </p:sp>
      <p:pic>
        <p:nvPicPr>
          <p:cNvPr id="160461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90600"/>
            <a:ext cx="3354388"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461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5213" y="990600"/>
            <a:ext cx="3354387"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461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352800"/>
            <a:ext cx="3354388"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04616"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3352800"/>
            <a:ext cx="3354388" cy="251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905706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5634" name="Rectangle 2"/>
          <p:cNvSpPr>
            <a:spLocks noGrp="1" noChangeArrowheads="1"/>
          </p:cNvSpPr>
          <p:nvPr>
            <p:ph type="title"/>
          </p:nvPr>
        </p:nvSpPr>
        <p:spPr/>
        <p:txBody>
          <a:bodyPr>
            <a:normAutofit fontScale="90000"/>
          </a:bodyPr>
          <a:lstStyle/>
          <a:p>
            <a:r>
              <a:rPr lang="en-US"/>
              <a:t>Solutions to Initial Centroids Problem</a:t>
            </a:r>
          </a:p>
        </p:txBody>
      </p:sp>
      <p:sp>
        <p:nvSpPr>
          <p:cNvPr id="1605635" name="Rectangle 3"/>
          <p:cNvSpPr>
            <a:spLocks noGrp="1" noChangeArrowheads="1"/>
          </p:cNvSpPr>
          <p:nvPr>
            <p:ph type="body" idx="1"/>
          </p:nvPr>
        </p:nvSpPr>
        <p:spPr/>
        <p:txBody>
          <a:bodyPr>
            <a:normAutofit lnSpcReduction="10000"/>
          </a:bodyPr>
          <a:lstStyle/>
          <a:p>
            <a:pPr>
              <a:lnSpc>
                <a:spcPct val="90000"/>
              </a:lnSpc>
            </a:pPr>
            <a:r>
              <a:rPr lang="en-US"/>
              <a:t>Multiple runs</a:t>
            </a:r>
          </a:p>
          <a:p>
            <a:pPr lvl="1">
              <a:lnSpc>
                <a:spcPct val="90000"/>
              </a:lnSpc>
            </a:pPr>
            <a:r>
              <a:rPr lang="en-US"/>
              <a:t>Helps, but probability is not on your side</a:t>
            </a:r>
          </a:p>
          <a:p>
            <a:pPr>
              <a:lnSpc>
                <a:spcPct val="90000"/>
              </a:lnSpc>
            </a:pPr>
            <a:r>
              <a:rPr lang="en-US"/>
              <a:t>Sample and use hierarchical clustering to determine initial centroids</a:t>
            </a:r>
          </a:p>
          <a:p>
            <a:pPr>
              <a:lnSpc>
                <a:spcPct val="90000"/>
              </a:lnSpc>
            </a:pPr>
            <a:r>
              <a:rPr lang="en-US"/>
              <a:t>Select more than k initial centroids and then select among these initial centroids</a:t>
            </a:r>
          </a:p>
          <a:p>
            <a:pPr lvl="1">
              <a:lnSpc>
                <a:spcPct val="90000"/>
              </a:lnSpc>
            </a:pPr>
            <a:r>
              <a:rPr lang="en-US"/>
              <a:t>Select most widely separated</a:t>
            </a:r>
          </a:p>
          <a:p>
            <a:pPr>
              <a:lnSpc>
                <a:spcPct val="90000"/>
              </a:lnSpc>
            </a:pPr>
            <a:r>
              <a:rPr lang="en-US"/>
              <a:t>Postprocessing</a:t>
            </a:r>
          </a:p>
          <a:p>
            <a:pPr>
              <a:lnSpc>
                <a:spcPct val="90000"/>
              </a:lnSpc>
            </a:pPr>
            <a:r>
              <a:rPr lang="en-US"/>
              <a:t>Bisecting K-means</a:t>
            </a:r>
          </a:p>
          <a:p>
            <a:pPr lvl="1">
              <a:lnSpc>
                <a:spcPct val="90000"/>
              </a:lnSpc>
            </a:pPr>
            <a:r>
              <a:rPr lang="en-US"/>
              <a:t>Not as susceptible to initialization issues</a:t>
            </a:r>
          </a:p>
        </p:txBody>
      </p:sp>
    </p:spTree>
    <p:extLst>
      <p:ext uri="{BB962C8B-B14F-4D97-AF65-F5344CB8AC3E}">
        <p14:creationId xmlns:p14="http://schemas.microsoft.com/office/powerpoint/2010/main" val="15583258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6658" name="Rectangle 1026"/>
          <p:cNvSpPr>
            <a:spLocks noGrp="1" noChangeArrowheads="1"/>
          </p:cNvSpPr>
          <p:nvPr>
            <p:ph type="title"/>
          </p:nvPr>
        </p:nvSpPr>
        <p:spPr/>
        <p:txBody>
          <a:bodyPr/>
          <a:lstStyle/>
          <a:p>
            <a:r>
              <a:rPr lang="en-US"/>
              <a:t>Handling Empty Clusters</a:t>
            </a:r>
          </a:p>
        </p:txBody>
      </p:sp>
      <p:sp>
        <p:nvSpPr>
          <p:cNvPr id="1606659" name="Rectangle 1027"/>
          <p:cNvSpPr>
            <a:spLocks noGrp="1" noChangeArrowheads="1"/>
          </p:cNvSpPr>
          <p:nvPr>
            <p:ph type="body" idx="1"/>
          </p:nvPr>
        </p:nvSpPr>
        <p:spPr/>
        <p:txBody>
          <a:bodyPr/>
          <a:lstStyle/>
          <a:p>
            <a:r>
              <a:rPr lang="en-US"/>
              <a:t>Basic K-means algorithm can yield empty clusters</a:t>
            </a:r>
          </a:p>
          <a:p>
            <a:pPr lvl="4"/>
            <a:endParaRPr lang="en-US"/>
          </a:p>
          <a:p>
            <a:r>
              <a:rPr lang="en-US"/>
              <a:t>Several strategies</a:t>
            </a:r>
          </a:p>
          <a:p>
            <a:pPr lvl="1"/>
            <a:r>
              <a:rPr lang="en-US"/>
              <a:t>Choose the point that contributes most to SSE</a:t>
            </a:r>
          </a:p>
          <a:p>
            <a:pPr lvl="1"/>
            <a:r>
              <a:rPr lang="en-US"/>
              <a:t>Choose a point from the cluster with the highest SSE</a:t>
            </a:r>
          </a:p>
          <a:p>
            <a:pPr lvl="1"/>
            <a:r>
              <a:rPr lang="en-US"/>
              <a:t>If there are several empty clusters, the above can be repeated several times.</a:t>
            </a:r>
          </a:p>
        </p:txBody>
      </p:sp>
    </p:spTree>
    <p:extLst>
      <p:ext uri="{BB962C8B-B14F-4D97-AF65-F5344CB8AC3E}">
        <p14:creationId xmlns:p14="http://schemas.microsoft.com/office/powerpoint/2010/main" val="38293037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682" name="Rectangle 2"/>
          <p:cNvSpPr>
            <a:spLocks noGrp="1" noChangeArrowheads="1"/>
          </p:cNvSpPr>
          <p:nvPr>
            <p:ph type="title"/>
          </p:nvPr>
        </p:nvSpPr>
        <p:spPr/>
        <p:txBody>
          <a:bodyPr/>
          <a:lstStyle/>
          <a:p>
            <a:r>
              <a:rPr lang="en-US"/>
              <a:t>Updating Centers Incrementally</a:t>
            </a:r>
          </a:p>
        </p:txBody>
      </p:sp>
      <p:sp>
        <p:nvSpPr>
          <p:cNvPr id="1607683" name="Rectangle 3"/>
          <p:cNvSpPr>
            <a:spLocks noGrp="1" noChangeArrowheads="1"/>
          </p:cNvSpPr>
          <p:nvPr>
            <p:ph type="body" idx="1"/>
          </p:nvPr>
        </p:nvSpPr>
        <p:spPr/>
        <p:txBody>
          <a:bodyPr>
            <a:normAutofit fontScale="92500" lnSpcReduction="10000"/>
          </a:bodyPr>
          <a:lstStyle/>
          <a:p>
            <a:r>
              <a:rPr lang="en-US"/>
              <a:t>In the basic K-means algorithm, centroids are updated after all points are assigned to a centroid</a:t>
            </a:r>
          </a:p>
          <a:p>
            <a:pPr lvl="4"/>
            <a:endParaRPr lang="en-US"/>
          </a:p>
          <a:p>
            <a:r>
              <a:rPr lang="en-US"/>
              <a:t>An alternative is to update the centroids after each assignment (incremental approach)</a:t>
            </a:r>
          </a:p>
          <a:p>
            <a:pPr lvl="1"/>
            <a:r>
              <a:rPr lang="en-US"/>
              <a:t>Each assignment updates zero or two centroids</a:t>
            </a:r>
          </a:p>
          <a:p>
            <a:pPr lvl="1"/>
            <a:r>
              <a:rPr lang="en-US"/>
              <a:t>More expensive</a:t>
            </a:r>
          </a:p>
          <a:p>
            <a:pPr lvl="1"/>
            <a:r>
              <a:rPr lang="en-US"/>
              <a:t>Introduces an order dependency</a:t>
            </a:r>
          </a:p>
          <a:p>
            <a:pPr lvl="1"/>
            <a:r>
              <a:rPr lang="en-US"/>
              <a:t>Never get an empty cluster</a:t>
            </a:r>
          </a:p>
          <a:p>
            <a:pPr lvl="1"/>
            <a:r>
              <a:rPr lang="en-US"/>
              <a:t>Can use “weights” to change the impact</a:t>
            </a:r>
          </a:p>
        </p:txBody>
      </p:sp>
    </p:spTree>
    <p:extLst>
      <p:ext uri="{BB962C8B-B14F-4D97-AF65-F5344CB8AC3E}">
        <p14:creationId xmlns:p14="http://schemas.microsoft.com/office/powerpoint/2010/main" val="26914807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8706" name="Rectangle 2"/>
          <p:cNvSpPr>
            <a:spLocks noGrp="1" noChangeArrowheads="1"/>
          </p:cNvSpPr>
          <p:nvPr>
            <p:ph type="title"/>
          </p:nvPr>
        </p:nvSpPr>
        <p:spPr/>
        <p:txBody>
          <a:bodyPr/>
          <a:lstStyle/>
          <a:p>
            <a:r>
              <a:rPr lang="en-US"/>
              <a:t>Pre-processing and Post-processing</a:t>
            </a:r>
          </a:p>
        </p:txBody>
      </p:sp>
      <p:sp>
        <p:nvSpPr>
          <p:cNvPr id="1608707" name="Rectangle 3"/>
          <p:cNvSpPr>
            <a:spLocks noGrp="1" noChangeArrowheads="1"/>
          </p:cNvSpPr>
          <p:nvPr>
            <p:ph type="body" idx="1"/>
          </p:nvPr>
        </p:nvSpPr>
        <p:spPr/>
        <p:txBody>
          <a:bodyPr>
            <a:normAutofit fontScale="92500" lnSpcReduction="20000"/>
          </a:bodyPr>
          <a:lstStyle/>
          <a:p>
            <a:r>
              <a:rPr lang="en-US"/>
              <a:t>Pre-processing</a:t>
            </a:r>
          </a:p>
          <a:p>
            <a:pPr lvl="1"/>
            <a:r>
              <a:rPr lang="en-US"/>
              <a:t>Normalize the data</a:t>
            </a:r>
          </a:p>
          <a:p>
            <a:pPr lvl="1"/>
            <a:r>
              <a:rPr lang="en-US"/>
              <a:t>Eliminate outliers</a:t>
            </a:r>
          </a:p>
          <a:p>
            <a:pPr lvl="4"/>
            <a:endParaRPr lang="en-US" sz="800"/>
          </a:p>
          <a:p>
            <a:r>
              <a:rPr lang="en-US"/>
              <a:t>Post-processing</a:t>
            </a:r>
          </a:p>
          <a:p>
            <a:pPr lvl="1"/>
            <a:r>
              <a:rPr lang="en-US"/>
              <a:t>Eliminate small clusters that may represent outliers</a:t>
            </a:r>
          </a:p>
          <a:p>
            <a:pPr lvl="1"/>
            <a:r>
              <a:rPr lang="en-US"/>
              <a:t>Split ‘loose’ clusters, i.e., clusters with relatively high SSE</a:t>
            </a:r>
          </a:p>
          <a:p>
            <a:pPr lvl="1"/>
            <a:r>
              <a:rPr lang="en-US"/>
              <a:t>Merge clusters that are ‘close’ and that have relatively low SSE</a:t>
            </a:r>
          </a:p>
          <a:p>
            <a:pPr lvl="1"/>
            <a:r>
              <a:rPr lang="en-US"/>
              <a:t>Can use these steps during the clustering process</a:t>
            </a:r>
          </a:p>
          <a:p>
            <a:pPr lvl="2"/>
            <a:r>
              <a:rPr lang="en-US"/>
              <a:t> ISODATA</a:t>
            </a:r>
          </a:p>
        </p:txBody>
      </p:sp>
    </p:spTree>
    <p:extLst>
      <p:ext uri="{BB962C8B-B14F-4D97-AF65-F5344CB8AC3E}">
        <p14:creationId xmlns:p14="http://schemas.microsoft.com/office/powerpoint/2010/main" val="19031685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1778" name="Rectangle 2"/>
          <p:cNvSpPr>
            <a:spLocks noGrp="1" noChangeArrowheads="1"/>
          </p:cNvSpPr>
          <p:nvPr>
            <p:ph type="title"/>
          </p:nvPr>
        </p:nvSpPr>
        <p:spPr/>
        <p:txBody>
          <a:bodyPr/>
          <a:lstStyle/>
          <a:p>
            <a:r>
              <a:rPr lang="en-US"/>
              <a:t>Limitations of K-means</a:t>
            </a:r>
          </a:p>
        </p:txBody>
      </p:sp>
      <p:sp>
        <p:nvSpPr>
          <p:cNvPr id="1611779" name="Rectangle 3"/>
          <p:cNvSpPr>
            <a:spLocks noGrp="1" noChangeArrowheads="1"/>
          </p:cNvSpPr>
          <p:nvPr>
            <p:ph type="body" idx="1"/>
          </p:nvPr>
        </p:nvSpPr>
        <p:spPr/>
        <p:txBody>
          <a:bodyPr/>
          <a:lstStyle/>
          <a:p>
            <a:r>
              <a:rPr lang="en-US"/>
              <a:t>K-means has problems when clusters are of differing </a:t>
            </a:r>
          </a:p>
          <a:p>
            <a:pPr lvl="1"/>
            <a:r>
              <a:rPr lang="en-US"/>
              <a:t>Sizes</a:t>
            </a:r>
          </a:p>
          <a:p>
            <a:pPr lvl="1"/>
            <a:r>
              <a:rPr lang="en-US"/>
              <a:t>Densities</a:t>
            </a:r>
          </a:p>
          <a:p>
            <a:pPr lvl="1"/>
            <a:r>
              <a:rPr lang="en-US"/>
              <a:t>Non-globular shapes</a:t>
            </a:r>
          </a:p>
          <a:p>
            <a:endParaRPr lang="en-US"/>
          </a:p>
          <a:p>
            <a:r>
              <a:rPr lang="en-US"/>
              <a:t>K-means has problems when the data contains outliers.</a:t>
            </a:r>
          </a:p>
        </p:txBody>
      </p:sp>
    </p:spTree>
    <p:extLst>
      <p:ext uri="{BB962C8B-B14F-4D97-AF65-F5344CB8AC3E}">
        <p14:creationId xmlns:p14="http://schemas.microsoft.com/office/powerpoint/2010/main" val="27653323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2802" name="Rectangle 2"/>
          <p:cNvSpPr>
            <a:spLocks noGrp="1" noChangeArrowheads="1"/>
          </p:cNvSpPr>
          <p:nvPr>
            <p:ph type="title"/>
          </p:nvPr>
        </p:nvSpPr>
        <p:spPr>
          <a:xfrm>
            <a:off x="381000" y="152400"/>
            <a:ext cx="8280400" cy="552450"/>
          </a:xfrm>
        </p:spPr>
        <p:txBody>
          <a:bodyPr/>
          <a:lstStyle/>
          <a:p>
            <a:r>
              <a:rPr lang="en-US" sz="2800"/>
              <a:t>Limitations of K-means: Differing Sizes</a:t>
            </a:r>
          </a:p>
        </p:txBody>
      </p:sp>
      <p:sp>
        <p:nvSpPr>
          <p:cNvPr id="1612803" name="Rectangle 3"/>
          <p:cNvSpPr>
            <a:spLocks noGrp="1" noChangeArrowheads="1"/>
          </p:cNvSpPr>
          <p:nvPr>
            <p:ph type="body" idx="1"/>
          </p:nvPr>
        </p:nvSpPr>
        <p:spPr>
          <a:xfrm>
            <a:off x="639763" y="1143000"/>
            <a:ext cx="8001000" cy="976313"/>
          </a:xfrm>
        </p:spPr>
        <p:txBody>
          <a:bodyPr/>
          <a:lstStyle/>
          <a:p>
            <a:pPr marL="533400" indent="-533400">
              <a:lnSpc>
                <a:spcPct val="90000"/>
              </a:lnSpc>
              <a:spcBef>
                <a:spcPct val="20000"/>
              </a:spcBef>
              <a:buFont typeface="Monotype Sorts" pitchFamily="2" charset="2"/>
              <a:buNone/>
            </a:pPr>
            <a:endParaRPr lang="en-US"/>
          </a:p>
          <a:p>
            <a:pPr marL="990600" lvl="1" indent="-533400">
              <a:lnSpc>
                <a:spcPct val="90000"/>
              </a:lnSpc>
              <a:spcBef>
                <a:spcPct val="20000"/>
              </a:spcBef>
            </a:pPr>
            <a:endParaRPr lang="en-US"/>
          </a:p>
          <a:p>
            <a:pPr marL="990600" lvl="1" indent="-533400">
              <a:lnSpc>
                <a:spcPct val="90000"/>
              </a:lnSpc>
              <a:spcBef>
                <a:spcPct val="20000"/>
              </a:spcBef>
            </a:pPr>
            <a:endParaRPr lang="en-US" sz="2000"/>
          </a:p>
          <a:p>
            <a:pPr marL="990600" lvl="1" indent="-533400">
              <a:lnSpc>
                <a:spcPct val="90000"/>
              </a:lnSpc>
              <a:spcBef>
                <a:spcPct val="20000"/>
              </a:spcBef>
              <a:buFont typeface="Arial" charset="0"/>
              <a:buNone/>
            </a:pPr>
            <a:endParaRPr lang="en-US" sz="2000"/>
          </a:p>
        </p:txBody>
      </p:sp>
      <p:pic>
        <p:nvPicPr>
          <p:cNvPr id="16128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280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2806" name="Text Box 6"/>
          <p:cNvSpPr txBox="1">
            <a:spLocks noChangeArrowheads="1"/>
          </p:cNvSpPr>
          <p:nvPr/>
        </p:nvSpPr>
        <p:spPr bwMode="auto">
          <a:xfrm>
            <a:off x="762000" y="49530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sp>
        <p:nvSpPr>
          <p:cNvPr id="1612807" name="Rectangle 7"/>
          <p:cNvSpPr>
            <a:spLocks noChangeArrowheads="1"/>
          </p:cNvSpPr>
          <p:nvPr/>
        </p:nvSpPr>
        <p:spPr bwMode="auto">
          <a:xfrm>
            <a:off x="5334000" y="4902200"/>
            <a:ext cx="247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a:t>K-means (3 Clusters)</a:t>
            </a:r>
          </a:p>
        </p:txBody>
      </p:sp>
    </p:spTree>
    <p:extLst>
      <p:ext uri="{BB962C8B-B14F-4D97-AF65-F5344CB8AC3E}">
        <p14:creationId xmlns:p14="http://schemas.microsoft.com/office/powerpoint/2010/main" val="31769031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28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128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2807" grpId="0"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3826" name="Rectangle 2"/>
          <p:cNvSpPr>
            <a:spLocks noGrp="1" noChangeArrowheads="1"/>
          </p:cNvSpPr>
          <p:nvPr>
            <p:ph type="title"/>
          </p:nvPr>
        </p:nvSpPr>
        <p:spPr>
          <a:xfrm>
            <a:off x="381000" y="152400"/>
            <a:ext cx="8280400" cy="552450"/>
          </a:xfrm>
        </p:spPr>
        <p:txBody>
          <a:bodyPr/>
          <a:lstStyle/>
          <a:p>
            <a:r>
              <a:rPr lang="en-US" sz="2800"/>
              <a:t>Limitations of K-means: Differing Density</a:t>
            </a:r>
          </a:p>
        </p:txBody>
      </p:sp>
      <p:sp>
        <p:nvSpPr>
          <p:cNvPr id="1613827" name="Rectangle 3"/>
          <p:cNvSpPr>
            <a:spLocks noGrp="1" noChangeArrowheads="1"/>
          </p:cNvSpPr>
          <p:nvPr>
            <p:ph type="body" idx="1"/>
          </p:nvPr>
        </p:nvSpPr>
        <p:spPr>
          <a:xfrm>
            <a:off x="639763" y="1143000"/>
            <a:ext cx="8001000" cy="976313"/>
          </a:xfrm>
        </p:spPr>
        <p:txBody>
          <a:bodyPr/>
          <a:lstStyle/>
          <a:p>
            <a:pPr marL="533400" indent="-533400">
              <a:lnSpc>
                <a:spcPct val="90000"/>
              </a:lnSpc>
              <a:spcBef>
                <a:spcPct val="20000"/>
              </a:spcBef>
              <a:buFont typeface="Monotype Sorts" pitchFamily="2" charset="2"/>
              <a:buNone/>
            </a:pPr>
            <a:endParaRPr lang="en-US"/>
          </a:p>
          <a:p>
            <a:pPr marL="990600" lvl="1" indent="-533400">
              <a:lnSpc>
                <a:spcPct val="90000"/>
              </a:lnSpc>
              <a:spcBef>
                <a:spcPct val="20000"/>
              </a:spcBef>
            </a:pPr>
            <a:endParaRPr lang="en-US"/>
          </a:p>
          <a:p>
            <a:pPr marL="990600" lvl="1" indent="-533400">
              <a:lnSpc>
                <a:spcPct val="90000"/>
              </a:lnSpc>
              <a:spcBef>
                <a:spcPct val="20000"/>
              </a:spcBef>
            </a:pPr>
            <a:endParaRPr lang="en-US" sz="2000"/>
          </a:p>
          <a:p>
            <a:pPr marL="990600" lvl="1" indent="-533400">
              <a:lnSpc>
                <a:spcPct val="90000"/>
              </a:lnSpc>
              <a:spcBef>
                <a:spcPct val="20000"/>
              </a:spcBef>
              <a:buFont typeface="Arial" charset="0"/>
              <a:buNone/>
            </a:pPr>
            <a:endParaRPr lang="en-US" sz="2000"/>
          </a:p>
        </p:txBody>
      </p:sp>
      <p:sp>
        <p:nvSpPr>
          <p:cNvPr id="1613828" name="Text Box 4"/>
          <p:cNvSpPr txBox="1">
            <a:spLocks noChangeArrowheads="1"/>
          </p:cNvSpPr>
          <p:nvPr/>
        </p:nvSpPr>
        <p:spPr bwMode="auto">
          <a:xfrm>
            <a:off x="762000" y="4953000"/>
            <a:ext cx="2133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pic>
        <p:nvPicPr>
          <p:cNvPr id="16138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38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4478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3831" name="Rectangle 7"/>
          <p:cNvSpPr>
            <a:spLocks noChangeArrowheads="1"/>
          </p:cNvSpPr>
          <p:nvPr/>
        </p:nvSpPr>
        <p:spPr bwMode="auto">
          <a:xfrm>
            <a:off x="5334000" y="4902200"/>
            <a:ext cx="247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a:t>K-means (3 Clusters)</a:t>
            </a:r>
          </a:p>
        </p:txBody>
      </p:sp>
    </p:spTree>
    <p:extLst>
      <p:ext uri="{BB962C8B-B14F-4D97-AF65-F5344CB8AC3E}">
        <p14:creationId xmlns:p14="http://schemas.microsoft.com/office/powerpoint/2010/main" val="15516848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3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13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3831"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20767" y="8191"/>
            <a:ext cx="8496944" cy="3877985"/>
          </a:xfrm>
          <a:prstGeom prst="rect">
            <a:avLst/>
          </a:prstGeom>
          <a:noFill/>
        </p:spPr>
        <p:txBody>
          <a:bodyPr wrap="square" rtlCol="0">
            <a:spAutoFit/>
          </a:bodyPr>
          <a:lstStyle/>
          <a:p>
            <a:r>
              <a:rPr lang="en-US" sz="2400" b="1" dirty="0" smtClean="0">
                <a:solidFill>
                  <a:srgbClr val="FF0000"/>
                </a:solidFill>
              </a:rPr>
              <a:t>Logical structure of a Clustering problem</a:t>
            </a:r>
          </a:p>
          <a:p>
            <a:endParaRPr lang="en-US" sz="2400" b="1" dirty="0">
              <a:solidFill>
                <a:srgbClr val="FF0000"/>
              </a:solidFill>
            </a:endParaRPr>
          </a:p>
          <a:p>
            <a:pPr marL="285750" indent="-285750">
              <a:buFont typeface="Arial" pitchFamily="34" charset="0"/>
              <a:buChar char="•"/>
            </a:pPr>
            <a:r>
              <a:rPr lang="en-US" sz="2200" dirty="0" smtClean="0"/>
              <a:t>Given</a:t>
            </a:r>
            <a:r>
              <a:rPr lang="en-US" sz="2200" dirty="0"/>
              <a:t>: database D with N d-dimensional data items</a:t>
            </a:r>
          </a:p>
          <a:p>
            <a:pPr marL="285750" indent="-285750">
              <a:buFont typeface="Arial" pitchFamily="34" charset="0"/>
              <a:buChar char="•"/>
            </a:pPr>
            <a:r>
              <a:rPr lang="en-US" sz="2200" dirty="0" smtClean="0"/>
              <a:t>Find</a:t>
            </a:r>
            <a:r>
              <a:rPr lang="en-US" sz="2200" dirty="0"/>
              <a:t>: partitioning into k clusters and </a:t>
            </a:r>
            <a:r>
              <a:rPr lang="en-US" sz="2200" dirty="0" smtClean="0"/>
              <a:t>noise</a:t>
            </a:r>
          </a:p>
          <a:p>
            <a:pPr marL="285750" indent="-285750">
              <a:buFont typeface="Arial" pitchFamily="34" charset="0"/>
              <a:buChar char="•"/>
            </a:pPr>
            <a:endParaRPr lang="en-US" sz="2200" dirty="0"/>
          </a:p>
          <a:p>
            <a:r>
              <a:rPr lang="en-US" sz="2200" dirty="0"/>
              <a:t>• A good clustering method will produce high quality clusters with</a:t>
            </a:r>
          </a:p>
          <a:p>
            <a:r>
              <a:rPr lang="it-IT" sz="2200" dirty="0"/>
              <a:t>– high intra-</a:t>
            </a:r>
            <a:r>
              <a:rPr lang="it-IT" sz="2200" dirty="0" err="1"/>
              <a:t>class</a:t>
            </a:r>
            <a:r>
              <a:rPr lang="it-IT" sz="2200" dirty="0"/>
              <a:t> </a:t>
            </a:r>
            <a:r>
              <a:rPr lang="it-IT" sz="2200" dirty="0" err="1"/>
              <a:t>similarity</a:t>
            </a:r>
            <a:endParaRPr lang="it-IT" sz="2200" dirty="0"/>
          </a:p>
          <a:p>
            <a:r>
              <a:rPr lang="it-IT" sz="2200" dirty="0"/>
              <a:t>– </a:t>
            </a:r>
            <a:r>
              <a:rPr lang="it-IT" sz="2200" dirty="0" err="1"/>
              <a:t>low</a:t>
            </a:r>
            <a:r>
              <a:rPr lang="it-IT" sz="2200" dirty="0"/>
              <a:t> inter-</a:t>
            </a:r>
            <a:r>
              <a:rPr lang="it-IT" sz="2200" dirty="0" err="1"/>
              <a:t>class</a:t>
            </a:r>
            <a:r>
              <a:rPr lang="it-IT" sz="2200" dirty="0"/>
              <a:t> </a:t>
            </a:r>
            <a:r>
              <a:rPr lang="it-IT" sz="2200" dirty="0" err="1" smtClean="0"/>
              <a:t>similarity</a:t>
            </a:r>
            <a:endParaRPr lang="it-IT" sz="2200" dirty="0" smtClean="0"/>
          </a:p>
          <a:p>
            <a:endParaRPr lang="it-IT" sz="2200" dirty="0"/>
          </a:p>
          <a:p>
            <a:r>
              <a:rPr lang="en-US" sz="2200" dirty="0" smtClean="0"/>
              <a:t>The </a:t>
            </a:r>
            <a:r>
              <a:rPr lang="en-US" sz="2200" dirty="0"/>
              <a:t>quality of a clustering result depends on both the similarity </a:t>
            </a:r>
            <a:r>
              <a:rPr lang="en-US" sz="2200" dirty="0" smtClean="0"/>
              <a:t>measure used </a:t>
            </a:r>
            <a:r>
              <a:rPr lang="en-US" sz="2200" dirty="0"/>
              <a:t>by the method and its implementation</a:t>
            </a:r>
            <a:endParaRPr lang="it-IT" sz="2200" dirty="0"/>
          </a:p>
        </p:txBody>
      </p:sp>
      <p:grpSp>
        <p:nvGrpSpPr>
          <p:cNvPr id="5" name="Group 6"/>
          <p:cNvGrpSpPr>
            <a:grpSpLocks/>
          </p:cNvGrpSpPr>
          <p:nvPr/>
        </p:nvGrpSpPr>
        <p:grpSpPr bwMode="auto">
          <a:xfrm>
            <a:off x="3276600" y="4423296"/>
            <a:ext cx="3048000" cy="2678112"/>
            <a:chOff x="2160" y="2544"/>
            <a:chExt cx="1920" cy="1687"/>
          </a:xfrm>
        </p:grpSpPr>
        <p:sp>
          <p:nvSpPr>
            <p:cNvPr id="6" name="Line 7"/>
            <p:cNvSpPr>
              <a:spLocks noChangeShapeType="1"/>
            </p:cNvSpPr>
            <p:nvPr/>
          </p:nvSpPr>
          <p:spPr bwMode="auto">
            <a:xfrm>
              <a:off x="2736" y="2544"/>
              <a:ext cx="0" cy="115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7" name="Line 8"/>
            <p:cNvSpPr>
              <a:spLocks noChangeShapeType="1"/>
            </p:cNvSpPr>
            <p:nvPr/>
          </p:nvSpPr>
          <p:spPr bwMode="auto">
            <a:xfrm>
              <a:off x="2736" y="3696"/>
              <a:ext cx="134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8" name="Freeform 9"/>
            <p:cNvSpPr>
              <a:spLocks/>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9"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0"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1"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2"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3"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4"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5"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7"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8"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9"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0"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1"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2"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3"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4"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5"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6"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7"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8"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29"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0"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1"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2" name="Group 33"/>
          <p:cNvGrpSpPr>
            <a:grpSpLocks/>
          </p:cNvGrpSpPr>
          <p:nvPr/>
        </p:nvGrpSpPr>
        <p:grpSpPr bwMode="auto">
          <a:xfrm>
            <a:off x="5257800" y="3520008"/>
            <a:ext cx="3048000" cy="2514600"/>
            <a:chOff x="3312" y="1584"/>
            <a:chExt cx="1920" cy="1584"/>
          </a:xfrm>
        </p:grpSpPr>
        <p:sp>
          <p:nvSpPr>
            <p:cNvPr id="33" name="Line 34"/>
            <p:cNvSpPr>
              <a:spLocks noChangeShapeType="1"/>
            </p:cNvSpPr>
            <p:nvPr/>
          </p:nvSpPr>
          <p:spPr bwMode="auto">
            <a:xfrm flipH="1" flipV="1">
              <a:off x="3312" y="2736"/>
              <a:ext cx="144" cy="432"/>
            </a:xfrm>
            <a:prstGeom prst="line">
              <a:avLst/>
            </a:prstGeom>
            <a:noFill/>
            <a:ln w="25400">
              <a:solidFill>
                <a:srgbClr val="CC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34" name="AutoShape 35"/>
            <p:cNvSpPr>
              <a:spLocks noChangeArrowheads="1"/>
            </p:cNvSpPr>
            <p:nvPr/>
          </p:nvSpPr>
          <p:spPr bwMode="auto">
            <a:xfrm>
              <a:off x="3984" y="1584"/>
              <a:ext cx="1248" cy="672"/>
            </a:xfrm>
            <a:prstGeom prst="wedgeRectCallout">
              <a:avLst>
                <a:gd name="adj1" fmla="val -93509"/>
                <a:gd name="adj2" fmla="val 150894"/>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sz="2000" b="0">
                  <a:latin typeface="Tahoma" pitchFamily="34" charset="0"/>
                </a:rPr>
                <a:t>Inter-cluster distances are maximized</a:t>
              </a:r>
            </a:p>
          </p:txBody>
        </p:sp>
      </p:grpSp>
      <p:grpSp>
        <p:nvGrpSpPr>
          <p:cNvPr id="35" name="Group 36"/>
          <p:cNvGrpSpPr>
            <a:grpSpLocks/>
          </p:cNvGrpSpPr>
          <p:nvPr/>
        </p:nvGrpSpPr>
        <p:grpSpPr bwMode="auto">
          <a:xfrm>
            <a:off x="2895600" y="4510608"/>
            <a:ext cx="3276600" cy="2286000"/>
            <a:chOff x="1824" y="2208"/>
            <a:chExt cx="2064" cy="1440"/>
          </a:xfrm>
        </p:grpSpPr>
        <p:sp>
          <p:nvSpPr>
            <p:cNvPr id="36" name="Oval 37"/>
            <p:cNvSpPr>
              <a:spLocks noChangeArrowheads="1"/>
            </p:cNvSpPr>
            <p:nvPr/>
          </p:nvSpPr>
          <p:spPr bwMode="auto">
            <a:xfrm>
              <a:off x="1824" y="2592"/>
              <a:ext cx="816" cy="720"/>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7" name="Oval 38"/>
            <p:cNvSpPr>
              <a:spLocks noChangeArrowheads="1"/>
            </p:cNvSpPr>
            <p:nvPr/>
          </p:nvSpPr>
          <p:spPr bwMode="auto">
            <a:xfrm>
              <a:off x="2928" y="2208"/>
              <a:ext cx="720" cy="62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38" name="Oval 39"/>
            <p:cNvSpPr>
              <a:spLocks noChangeArrowheads="1"/>
            </p:cNvSpPr>
            <p:nvPr/>
          </p:nvSpPr>
          <p:spPr bwMode="auto">
            <a:xfrm>
              <a:off x="3216" y="3024"/>
              <a:ext cx="672" cy="624"/>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grpSp>
        <p:nvGrpSpPr>
          <p:cNvPr id="39" name="Group 40"/>
          <p:cNvGrpSpPr>
            <a:grpSpLocks/>
          </p:cNvGrpSpPr>
          <p:nvPr/>
        </p:nvGrpSpPr>
        <p:grpSpPr bwMode="auto">
          <a:xfrm>
            <a:off x="1295400" y="3824808"/>
            <a:ext cx="2286000" cy="1676400"/>
            <a:chOff x="816" y="1776"/>
            <a:chExt cx="1440" cy="1056"/>
          </a:xfrm>
        </p:grpSpPr>
        <p:sp>
          <p:nvSpPr>
            <p:cNvPr id="40" name="Line 41"/>
            <p:cNvSpPr>
              <a:spLocks noChangeShapeType="1"/>
            </p:cNvSpPr>
            <p:nvPr/>
          </p:nvSpPr>
          <p:spPr bwMode="auto">
            <a:xfrm flipV="1">
              <a:off x="2064" y="2736"/>
              <a:ext cx="192" cy="96"/>
            </a:xfrm>
            <a:prstGeom prst="line">
              <a:avLst/>
            </a:prstGeom>
            <a:noFill/>
            <a:ln w="25400">
              <a:solidFill>
                <a:srgbClr val="CC66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41" name="AutoShape 42"/>
            <p:cNvSpPr>
              <a:spLocks noChangeArrowheads="1"/>
            </p:cNvSpPr>
            <p:nvPr/>
          </p:nvSpPr>
          <p:spPr bwMode="auto">
            <a:xfrm>
              <a:off x="816" y="1776"/>
              <a:ext cx="1248" cy="672"/>
            </a:xfrm>
            <a:prstGeom prst="wedgeRectCallout">
              <a:avLst>
                <a:gd name="adj1" fmla="val 56250"/>
                <a:gd name="adj2" fmla="val 92856"/>
              </a:avLst>
            </a:prstGeom>
            <a:solidFill>
              <a:srgbClr val="00FFFF"/>
            </a:solidFill>
            <a:ln w="254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spcBef>
                  <a:spcPct val="50000"/>
                </a:spcBef>
              </a:pPr>
              <a:r>
                <a:rPr lang="en-US" sz="2000" b="0">
                  <a:latin typeface="Tahoma" pitchFamily="34" charset="0"/>
                </a:rPr>
                <a:t>Intra-cluster distances are minimized</a:t>
              </a:r>
            </a:p>
          </p:txBody>
        </p:sp>
      </p:grpSp>
    </p:spTree>
    <p:extLst>
      <p:ext uri="{BB962C8B-B14F-4D97-AF65-F5344CB8AC3E}">
        <p14:creationId xmlns:p14="http://schemas.microsoft.com/office/powerpoint/2010/main" val="201152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850" name="Rectangle 2"/>
          <p:cNvSpPr>
            <a:spLocks noGrp="1" noChangeArrowheads="1"/>
          </p:cNvSpPr>
          <p:nvPr>
            <p:ph type="title"/>
          </p:nvPr>
        </p:nvSpPr>
        <p:spPr>
          <a:xfrm>
            <a:off x="228600" y="152400"/>
            <a:ext cx="8610600" cy="552450"/>
          </a:xfrm>
        </p:spPr>
        <p:txBody>
          <a:bodyPr/>
          <a:lstStyle/>
          <a:p>
            <a:r>
              <a:rPr lang="en-US" sz="2800"/>
              <a:t>Limitations of K-means: Non-globular Shapes</a:t>
            </a:r>
          </a:p>
        </p:txBody>
      </p:sp>
      <p:sp>
        <p:nvSpPr>
          <p:cNvPr id="1614851" name="Rectangle 3"/>
          <p:cNvSpPr>
            <a:spLocks noGrp="1" noChangeArrowheads="1"/>
          </p:cNvSpPr>
          <p:nvPr>
            <p:ph type="body" idx="1"/>
          </p:nvPr>
        </p:nvSpPr>
        <p:spPr>
          <a:xfrm>
            <a:off x="639763" y="1143000"/>
            <a:ext cx="8001000" cy="976313"/>
          </a:xfrm>
        </p:spPr>
        <p:txBody>
          <a:bodyPr/>
          <a:lstStyle/>
          <a:p>
            <a:pPr marL="533400" indent="-533400">
              <a:lnSpc>
                <a:spcPct val="90000"/>
              </a:lnSpc>
              <a:spcBef>
                <a:spcPct val="20000"/>
              </a:spcBef>
              <a:buFont typeface="Monotype Sorts" pitchFamily="2" charset="2"/>
              <a:buNone/>
            </a:pPr>
            <a:endParaRPr lang="en-US"/>
          </a:p>
          <a:p>
            <a:pPr marL="990600" lvl="1" indent="-533400">
              <a:lnSpc>
                <a:spcPct val="90000"/>
              </a:lnSpc>
              <a:spcBef>
                <a:spcPct val="20000"/>
              </a:spcBef>
            </a:pPr>
            <a:endParaRPr lang="en-US"/>
          </a:p>
          <a:p>
            <a:pPr marL="990600" lvl="1" indent="-533400">
              <a:lnSpc>
                <a:spcPct val="90000"/>
              </a:lnSpc>
              <a:spcBef>
                <a:spcPct val="20000"/>
              </a:spcBef>
            </a:pPr>
            <a:endParaRPr lang="en-US" sz="2000"/>
          </a:p>
          <a:p>
            <a:pPr marL="990600" lvl="1" indent="-533400">
              <a:lnSpc>
                <a:spcPct val="90000"/>
              </a:lnSpc>
              <a:spcBef>
                <a:spcPct val="20000"/>
              </a:spcBef>
              <a:buFont typeface="Arial" charset="0"/>
              <a:buNone/>
            </a:pPr>
            <a:endParaRPr lang="en-US" sz="2000"/>
          </a:p>
        </p:txBody>
      </p:sp>
      <p:sp>
        <p:nvSpPr>
          <p:cNvPr id="1614852" name="Text Box 4"/>
          <p:cNvSpPr txBox="1">
            <a:spLocks noChangeArrowheads="1"/>
          </p:cNvSpPr>
          <p:nvPr/>
        </p:nvSpPr>
        <p:spPr bwMode="auto">
          <a:xfrm>
            <a:off x="1143000" y="48768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pic>
        <p:nvPicPr>
          <p:cNvPr id="1614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485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12192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4855" name="Rectangle 7"/>
          <p:cNvSpPr>
            <a:spLocks noChangeArrowheads="1"/>
          </p:cNvSpPr>
          <p:nvPr/>
        </p:nvSpPr>
        <p:spPr bwMode="auto">
          <a:xfrm>
            <a:off x="5334000" y="4902200"/>
            <a:ext cx="2470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pPr>
            <a:r>
              <a:rPr lang="en-US" sz="1800"/>
              <a:t>K-means (2 Clusters)</a:t>
            </a:r>
          </a:p>
        </p:txBody>
      </p:sp>
    </p:spTree>
    <p:extLst>
      <p:ext uri="{BB962C8B-B14F-4D97-AF65-F5344CB8AC3E}">
        <p14:creationId xmlns:p14="http://schemas.microsoft.com/office/powerpoint/2010/main" val="23337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1485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148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4855" grpId="0"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5874" name="Rectangle 2"/>
          <p:cNvSpPr>
            <a:spLocks noGrp="1" noChangeArrowheads="1"/>
          </p:cNvSpPr>
          <p:nvPr>
            <p:ph type="title"/>
          </p:nvPr>
        </p:nvSpPr>
        <p:spPr>
          <a:xfrm>
            <a:off x="228600" y="152400"/>
            <a:ext cx="8686800" cy="552450"/>
          </a:xfrm>
        </p:spPr>
        <p:txBody>
          <a:bodyPr/>
          <a:lstStyle/>
          <a:p>
            <a:r>
              <a:rPr lang="en-US" sz="2800"/>
              <a:t>Overcoming K-means Limitations</a:t>
            </a:r>
          </a:p>
        </p:txBody>
      </p:sp>
      <p:sp>
        <p:nvSpPr>
          <p:cNvPr id="1615875" name="Rectangle 3"/>
          <p:cNvSpPr>
            <a:spLocks noGrp="1" noChangeArrowheads="1"/>
          </p:cNvSpPr>
          <p:nvPr>
            <p:ph type="body" idx="1"/>
          </p:nvPr>
        </p:nvSpPr>
        <p:spPr>
          <a:xfrm>
            <a:off x="639763" y="1143000"/>
            <a:ext cx="8001000" cy="976313"/>
          </a:xfrm>
        </p:spPr>
        <p:txBody>
          <a:bodyPr/>
          <a:lstStyle/>
          <a:p>
            <a:pPr marL="533400" indent="-533400">
              <a:lnSpc>
                <a:spcPct val="90000"/>
              </a:lnSpc>
              <a:spcBef>
                <a:spcPct val="20000"/>
              </a:spcBef>
              <a:buFont typeface="Monotype Sorts" pitchFamily="2" charset="2"/>
              <a:buNone/>
            </a:pPr>
            <a:endParaRPr lang="en-US"/>
          </a:p>
          <a:p>
            <a:pPr marL="990600" lvl="1" indent="-533400">
              <a:lnSpc>
                <a:spcPct val="90000"/>
              </a:lnSpc>
              <a:spcBef>
                <a:spcPct val="20000"/>
              </a:spcBef>
            </a:pPr>
            <a:endParaRPr lang="en-US"/>
          </a:p>
          <a:p>
            <a:pPr marL="990600" lvl="1" indent="-533400">
              <a:lnSpc>
                <a:spcPct val="90000"/>
              </a:lnSpc>
              <a:spcBef>
                <a:spcPct val="20000"/>
              </a:spcBef>
            </a:pPr>
            <a:endParaRPr lang="en-US" sz="2000"/>
          </a:p>
          <a:p>
            <a:pPr marL="990600" lvl="1" indent="-533400">
              <a:lnSpc>
                <a:spcPct val="90000"/>
              </a:lnSpc>
              <a:spcBef>
                <a:spcPct val="20000"/>
              </a:spcBef>
              <a:buFont typeface="Arial" charset="0"/>
              <a:buNone/>
            </a:pPr>
            <a:endParaRPr lang="en-US" sz="2000"/>
          </a:p>
        </p:txBody>
      </p:sp>
      <p:pic>
        <p:nvPicPr>
          <p:cNvPr id="16158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5877" name="Text Box 5"/>
          <p:cNvSpPr txBox="1">
            <a:spLocks noChangeArrowheads="1"/>
          </p:cNvSpPr>
          <p:nvPr/>
        </p:nvSpPr>
        <p:spPr bwMode="auto">
          <a:xfrm>
            <a:off x="762000" y="49530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				K-means Clusters</a:t>
            </a:r>
          </a:p>
        </p:txBody>
      </p:sp>
      <p:pic>
        <p:nvPicPr>
          <p:cNvPr id="16158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4478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15879" name="Rectangle 7"/>
          <p:cNvSpPr>
            <a:spLocks noChangeArrowheads="1"/>
          </p:cNvSpPr>
          <p:nvPr/>
        </p:nvSpPr>
        <p:spPr bwMode="auto">
          <a:xfrm>
            <a:off x="1143000" y="5562600"/>
            <a:ext cx="6553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0"/>
              <a:t>One solution is to use many clusters.</a:t>
            </a:r>
          </a:p>
          <a:p>
            <a:pPr lvl="1"/>
            <a:r>
              <a:rPr lang="en-US" sz="2000" b="0"/>
              <a:t>Find parts of clusters, but need to put together.</a:t>
            </a:r>
          </a:p>
        </p:txBody>
      </p:sp>
    </p:spTree>
    <p:extLst>
      <p:ext uri="{BB962C8B-B14F-4D97-AF65-F5344CB8AC3E}">
        <p14:creationId xmlns:p14="http://schemas.microsoft.com/office/powerpoint/2010/main" val="3699353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6898" name="Rectangle 2"/>
          <p:cNvSpPr>
            <a:spLocks noGrp="1" noChangeArrowheads="1"/>
          </p:cNvSpPr>
          <p:nvPr>
            <p:ph type="title"/>
          </p:nvPr>
        </p:nvSpPr>
        <p:spPr>
          <a:xfrm>
            <a:off x="381000" y="152400"/>
            <a:ext cx="8280400" cy="552450"/>
          </a:xfrm>
        </p:spPr>
        <p:txBody>
          <a:bodyPr/>
          <a:lstStyle/>
          <a:p>
            <a:r>
              <a:rPr lang="en-US" sz="2800"/>
              <a:t>Overcoming K-means Limitations</a:t>
            </a:r>
          </a:p>
        </p:txBody>
      </p:sp>
      <p:sp>
        <p:nvSpPr>
          <p:cNvPr id="1616899" name="Rectangle 3"/>
          <p:cNvSpPr>
            <a:spLocks noGrp="1" noChangeArrowheads="1"/>
          </p:cNvSpPr>
          <p:nvPr>
            <p:ph type="body" idx="1"/>
          </p:nvPr>
        </p:nvSpPr>
        <p:spPr>
          <a:xfrm>
            <a:off x="639763" y="1143000"/>
            <a:ext cx="8001000" cy="976313"/>
          </a:xfrm>
        </p:spPr>
        <p:txBody>
          <a:bodyPr/>
          <a:lstStyle/>
          <a:p>
            <a:pPr marL="533400" indent="-533400">
              <a:lnSpc>
                <a:spcPct val="90000"/>
              </a:lnSpc>
              <a:spcBef>
                <a:spcPct val="20000"/>
              </a:spcBef>
              <a:buFont typeface="Monotype Sorts" pitchFamily="2" charset="2"/>
              <a:buNone/>
            </a:pPr>
            <a:endParaRPr lang="en-US"/>
          </a:p>
          <a:p>
            <a:pPr marL="990600" lvl="1" indent="-533400">
              <a:lnSpc>
                <a:spcPct val="90000"/>
              </a:lnSpc>
              <a:spcBef>
                <a:spcPct val="20000"/>
              </a:spcBef>
            </a:pPr>
            <a:endParaRPr lang="en-US"/>
          </a:p>
          <a:p>
            <a:pPr marL="990600" lvl="1" indent="-533400">
              <a:lnSpc>
                <a:spcPct val="90000"/>
              </a:lnSpc>
              <a:spcBef>
                <a:spcPct val="20000"/>
              </a:spcBef>
            </a:pPr>
            <a:endParaRPr lang="en-US" sz="2000"/>
          </a:p>
          <a:p>
            <a:pPr marL="990600" lvl="1" indent="-533400">
              <a:lnSpc>
                <a:spcPct val="90000"/>
              </a:lnSpc>
              <a:spcBef>
                <a:spcPct val="20000"/>
              </a:spcBef>
              <a:buFont typeface="Arial" charset="0"/>
              <a:buNone/>
            </a:pPr>
            <a:endParaRPr lang="en-US" sz="2000"/>
          </a:p>
        </p:txBody>
      </p:sp>
      <p:sp>
        <p:nvSpPr>
          <p:cNvPr id="1616900" name="Text Box 4"/>
          <p:cNvSpPr txBox="1">
            <a:spLocks noChangeArrowheads="1"/>
          </p:cNvSpPr>
          <p:nvPr/>
        </p:nvSpPr>
        <p:spPr bwMode="auto">
          <a:xfrm>
            <a:off x="762000" y="49530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				K-means Clusters</a:t>
            </a:r>
          </a:p>
        </p:txBody>
      </p:sp>
      <p:pic>
        <p:nvPicPr>
          <p:cNvPr id="161690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478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690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5240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80038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22" name="Rectangle 2"/>
          <p:cNvSpPr>
            <a:spLocks noGrp="1" noChangeArrowheads="1"/>
          </p:cNvSpPr>
          <p:nvPr>
            <p:ph type="title"/>
          </p:nvPr>
        </p:nvSpPr>
        <p:spPr>
          <a:xfrm>
            <a:off x="228600" y="152400"/>
            <a:ext cx="8610600" cy="552450"/>
          </a:xfrm>
        </p:spPr>
        <p:txBody>
          <a:bodyPr/>
          <a:lstStyle/>
          <a:p>
            <a:r>
              <a:rPr lang="en-US" sz="2800"/>
              <a:t>Overcoming K-means Limitations</a:t>
            </a:r>
          </a:p>
        </p:txBody>
      </p:sp>
      <p:sp>
        <p:nvSpPr>
          <p:cNvPr id="1617923" name="Rectangle 3"/>
          <p:cNvSpPr>
            <a:spLocks noGrp="1" noChangeArrowheads="1"/>
          </p:cNvSpPr>
          <p:nvPr>
            <p:ph type="body" idx="1"/>
          </p:nvPr>
        </p:nvSpPr>
        <p:spPr>
          <a:xfrm>
            <a:off x="639763" y="1143000"/>
            <a:ext cx="8001000" cy="976313"/>
          </a:xfrm>
        </p:spPr>
        <p:txBody>
          <a:bodyPr/>
          <a:lstStyle/>
          <a:p>
            <a:pPr marL="533400" indent="-533400">
              <a:lnSpc>
                <a:spcPct val="90000"/>
              </a:lnSpc>
              <a:spcBef>
                <a:spcPct val="20000"/>
              </a:spcBef>
              <a:buFont typeface="Monotype Sorts" pitchFamily="2" charset="2"/>
              <a:buNone/>
            </a:pPr>
            <a:endParaRPr lang="en-US"/>
          </a:p>
          <a:p>
            <a:pPr marL="990600" lvl="1" indent="-533400">
              <a:lnSpc>
                <a:spcPct val="90000"/>
              </a:lnSpc>
              <a:spcBef>
                <a:spcPct val="20000"/>
              </a:spcBef>
            </a:pPr>
            <a:endParaRPr lang="en-US"/>
          </a:p>
          <a:p>
            <a:pPr marL="990600" lvl="1" indent="-533400">
              <a:lnSpc>
                <a:spcPct val="90000"/>
              </a:lnSpc>
              <a:spcBef>
                <a:spcPct val="20000"/>
              </a:spcBef>
            </a:pPr>
            <a:endParaRPr lang="en-US" sz="2000"/>
          </a:p>
          <a:p>
            <a:pPr marL="990600" lvl="1" indent="-533400">
              <a:lnSpc>
                <a:spcPct val="90000"/>
              </a:lnSpc>
              <a:spcBef>
                <a:spcPct val="20000"/>
              </a:spcBef>
              <a:buFont typeface="Arial" charset="0"/>
              <a:buNone/>
            </a:pPr>
            <a:endParaRPr lang="en-US" sz="2000"/>
          </a:p>
        </p:txBody>
      </p:sp>
      <p:sp>
        <p:nvSpPr>
          <p:cNvPr id="1617924" name="Text Box 4"/>
          <p:cNvSpPr txBox="1">
            <a:spLocks noChangeArrowheads="1"/>
          </p:cNvSpPr>
          <p:nvPr/>
        </p:nvSpPr>
        <p:spPr bwMode="auto">
          <a:xfrm>
            <a:off x="1143000" y="4876800"/>
            <a:ext cx="7696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				K-means Clusters</a:t>
            </a:r>
          </a:p>
        </p:txBody>
      </p:sp>
      <p:pic>
        <p:nvPicPr>
          <p:cNvPr id="16179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179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5613" y="1219200"/>
            <a:ext cx="426878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424201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946" name="Rectangle 2"/>
          <p:cNvSpPr>
            <a:spLocks noGrp="1" noChangeArrowheads="1"/>
          </p:cNvSpPr>
          <p:nvPr>
            <p:ph type="title"/>
          </p:nvPr>
        </p:nvSpPr>
        <p:spPr/>
        <p:txBody>
          <a:bodyPr/>
          <a:lstStyle/>
          <a:p>
            <a:r>
              <a:rPr lang="en-US"/>
              <a:t>Hierarchical Clustering </a:t>
            </a:r>
          </a:p>
        </p:txBody>
      </p:sp>
      <p:sp>
        <p:nvSpPr>
          <p:cNvPr id="1618947" name="Rectangle 3"/>
          <p:cNvSpPr>
            <a:spLocks noGrp="1" noChangeArrowheads="1"/>
          </p:cNvSpPr>
          <p:nvPr>
            <p:ph type="body" idx="1"/>
          </p:nvPr>
        </p:nvSpPr>
        <p:spPr/>
        <p:txBody>
          <a:bodyPr/>
          <a:lstStyle/>
          <a:p>
            <a:r>
              <a:rPr lang="en-US"/>
              <a:t>Produces a set of nested clusters organized as a hierarchical tree</a:t>
            </a:r>
          </a:p>
          <a:p>
            <a:r>
              <a:rPr lang="en-US"/>
              <a:t>Can be visualized as a dendrogram</a:t>
            </a:r>
          </a:p>
          <a:p>
            <a:pPr lvl="1"/>
            <a:r>
              <a:rPr lang="en-US"/>
              <a:t>A tree like diagram that records the sequences of merges or splits</a:t>
            </a:r>
          </a:p>
        </p:txBody>
      </p:sp>
      <p:pic>
        <p:nvPicPr>
          <p:cNvPr id="16189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3859213"/>
            <a:ext cx="3459163" cy="2160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618949" name="Object 5"/>
          <p:cNvGraphicFramePr>
            <a:graphicFrameLocks noChangeAspect="1"/>
          </p:cNvGraphicFramePr>
          <p:nvPr/>
        </p:nvGraphicFramePr>
        <p:xfrm>
          <a:off x="5257800" y="3629025"/>
          <a:ext cx="2319338" cy="2360613"/>
        </p:xfrm>
        <a:graphic>
          <a:graphicData uri="http://schemas.openxmlformats.org/presentationml/2006/ole">
            <mc:AlternateContent xmlns:mc="http://schemas.openxmlformats.org/markup-compatibility/2006">
              <mc:Choice xmlns:v="urn:schemas-microsoft-com:vml" Requires="v">
                <p:oleObj spid="_x0000_s156680" name="VISIO" r:id="rId4" imgW="3168720" imgH="3227760" progId="Visio.Drawing.6">
                  <p:embed/>
                </p:oleObj>
              </mc:Choice>
              <mc:Fallback>
                <p:oleObj name="VISIO" r:id="rId4" imgW="3168720" imgH="3227760"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3629025"/>
                        <a:ext cx="2319338" cy="236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7002625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9970" name="Rectangle 2"/>
          <p:cNvSpPr>
            <a:spLocks noGrp="1" noChangeArrowheads="1"/>
          </p:cNvSpPr>
          <p:nvPr>
            <p:ph type="title"/>
          </p:nvPr>
        </p:nvSpPr>
        <p:spPr/>
        <p:txBody>
          <a:bodyPr/>
          <a:lstStyle/>
          <a:p>
            <a:r>
              <a:rPr lang="en-US"/>
              <a:t>Strengths of Hierarchical Clustering</a:t>
            </a:r>
          </a:p>
        </p:txBody>
      </p:sp>
      <p:sp>
        <p:nvSpPr>
          <p:cNvPr id="1619971" name="Rectangle 3"/>
          <p:cNvSpPr>
            <a:spLocks noGrp="1" noChangeArrowheads="1"/>
          </p:cNvSpPr>
          <p:nvPr>
            <p:ph type="body" idx="1"/>
          </p:nvPr>
        </p:nvSpPr>
        <p:spPr/>
        <p:txBody>
          <a:bodyPr/>
          <a:lstStyle/>
          <a:p>
            <a:pPr>
              <a:lnSpc>
                <a:spcPct val="90000"/>
              </a:lnSpc>
            </a:pPr>
            <a:r>
              <a:rPr lang="en-US"/>
              <a:t>Do not have to assume any particular number of clusters</a:t>
            </a:r>
          </a:p>
          <a:p>
            <a:pPr lvl="1">
              <a:lnSpc>
                <a:spcPct val="90000"/>
              </a:lnSpc>
            </a:pPr>
            <a:r>
              <a:rPr lang="en-US"/>
              <a:t>Any desired number of clusters can be obtained by ‘cutting’ the dendogram at the proper level</a:t>
            </a:r>
          </a:p>
          <a:p>
            <a:pPr>
              <a:lnSpc>
                <a:spcPct val="90000"/>
              </a:lnSpc>
              <a:buFont typeface="Monotype Sorts" pitchFamily="2" charset="2"/>
              <a:buNone/>
            </a:pPr>
            <a:endParaRPr lang="en-US"/>
          </a:p>
          <a:p>
            <a:pPr>
              <a:lnSpc>
                <a:spcPct val="90000"/>
              </a:lnSpc>
            </a:pPr>
            <a:r>
              <a:rPr lang="en-US"/>
              <a:t>They may correspond to meaningful taxonomies</a:t>
            </a:r>
          </a:p>
          <a:p>
            <a:pPr lvl="1">
              <a:lnSpc>
                <a:spcPct val="90000"/>
              </a:lnSpc>
            </a:pPr>
            <a:r>
              <a:rPr lang="en-US"/>
              <a:t>Example in biological sciences (e.g., animal kingdom, phylogeny reconstruction, …)</a:t>
            </a:r>
          </a:p>
        </p:txBody>
      </p:sp>
    </p:spTree>
    <p:extLst>
      <p:ext uri="{BB962C8B-B14F-4D97-AF65-F5344CB8AC3E}">
        <p14:creationId xmlns:p14="http://schemas.microsoft.com/office/powerpoint/2010/main" val="14440154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0994" name="Rectangle 2"/>
          <p:cNvSpPr>
            <a:spLocks noGrp="1" noChangeArrowheads="1"/>
          </p:cNvSpPr>
          <p:nvPr>
            <p:ph type="title"/>
          </p:nvPr>
        </p:nvSpPr>
        <p:spPr/>
        <p:txBody>
          <a:bodyPr/>
          <a:lstStyle/>
          <a:p>
            <a:r>
              <a:rPr lang="en-US"/>
              <a:t>Hierarchical Clustering</a:t>
            </a:r>
          </a:p>
        </p:txBody>
      </p:sp>
      <p:sp>
        <p:nvSpPr>
          <p:cNvPr id="1620995" name="Rectangle 3"/>
          <p:cNvSpPr>
            <a:spLocks noGrp="1" noChangeArrowheads="1"/>
          </p:cNvSpPr>
          <p:nvPr>
            <p:ph type="body" idx="1"/>
          </p:nvPr>
        </p:nvSpPr>
        <p:spPr/>
        <p:txBody>
          <a:bodyPr>
            <a:normAutofit lnSpcReduction="10000"/>
          </a:bodyPr>
          <a:lstStyle/>
          <a:p>
            <a:r>
              <a:rPr lang="en-US" sz="2400"/>
              <a:t>Two main types of hierarchical clustering</a:t>
            </a:r>
          </a:p>
          <a:p>
            <a:pPr lvl="1"/>
            <a:r>
              <a:rPr lang="en-US" sz="2000"/>
              <a:t>Agglomerative:  </a:t>
            </a:r>
          </a:p>
          <a:p>
            <a:pPr lvl="2"/>
            <a:r>
              <a:rPr lang="en-US" sz="1800"/>
              <a:t> Start with the points as individual clusters</a:t>
            </a:r>
          </a:p>
          <a:p>
            <a:pPr lvl="2"/>
            <a:r>
              <a:rPr lang="en-US" sz="1800"/>
              <a:t> At each step, merge the closest pair of clusters until only one cluster (or k clusters) left</a:t>
            </a:r>
          </a:p>
          <a:p>
            <a:pPr lvl="4"/>
            <a:endParaRPr lang="en-US" sz="1800"/>
          </a:p>
          <a:p>
            <a:pPr lvl="1"/>
            <a:r>
              <a:rPr lang="en-US" sz="2000"/>
              <a:t>Divisive:  </a:t>
            </a:r>
          </a:p>
          <a:p>
            <a:pPr lvl="2"/>
            <a:r>
              <a:rPr lang="en-US" sz="1800"/>
              <a:t> Start with one, all-inclusive cluster </a:t>
            </a:r>
          </a:p>
          <a:p>
            <a:pPr lvl="2"/>
            <a:r>
              <a:rPr lang="en-US" sz="1800"/>
              <a:t> At each step, split a cluster until each cluster contains a point (or there are k clusters)</a:t>
            </a:r>
          </a:p>
          <a:p>
            <a:pPr lvl="4"/>
            <a:endParaRPr lang="en-US" sz="1800"/>
          </a:p>
          <a:p>
            <a:r>
              <a:rPr lang="en-US" sz="2400"/>
              <a:t>Traditional hierarchical algorithms use a similarity or distance matrix</a:t>
            </a:r>
          </a:p>
          <a:p>
            <a:pPr lvl="1"/>
            <a:r>
              <a:rPr lang="en-US" sz="2000"/>
              <a:t>Merge or split one cluster at a time</a:t>
            </a:r>
          </a:p>
          <a:p>
            <a:pPr lvl="4"/>
            <a:endParaRPr lang="en-US" sz="800"/>
          </a:p>
        </p:txBody>
      </p:sp>
    </p:spTree>
    <p:extLst>
      <p:ext uri="{BB962C8B-B14F-4D97-AF65-F5344CB8AC3E}">
        <p14:creationId xmlns:p14="http://schemas.microsoft.com/office/powerpoint/2010/main" val="12757344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2018" name="Rectangle 2"/>
          <p:cNvSpPr>
            <a:spLocks noGrp="1" noChangeArrowheads="1"/>
          </p:cNvSpPr>
          <p:nvPr>
            <p:ph type="title"/>
          </p:nvPr>
        </p:nvSpPr>
        <p:spPr>
          <a:xfrm>
            <a:off x="381000" y="152400"/>
            <a:ext cx="8280400" cy="552450"/>
          </a:xfrm>
        </p:spPr>
        <p:txBody>
          <a:bodyPr>
            <a:normAutofit fontScale="90000"/>
          </a:bodyPr>
          <a:lstStyle/>
          <a:p>
            <a:r>
              <a:rPr lang="en-US"/>
              <a:t>Agglomerative Clustering Algorithm</a:t>
            </a:r>
          </a:p>
        </p:txBody>
      </p:sp>
      <p:sp>
        <p:nvSpPr>
          <p:cNvPr id="1622019" name="Rectangle 3"/>
          <p:cNvSpPr>
            <a:spLocks noGrp="1" noChangeArrowheads="1"/>
          </p:cNvSpPr>
          <p:nvPr>
            <p:ph type="body" idx="1"/>
          </p:nvPr>
        </p:nvSpPr>
        <p:spPr>
          <a:xfrm>
            <a:off x="639763" y="1143000"/>
            <a:ext cx="8001000" cy="5181600"/>
          </a:xfrm>
        </p:spPr>
        <p:txBody>
          <a:bodyPr/>
          <a:lstStyle/>
          <a:p>
            <a:pPr marL="533400" indent="-533400">
              <a:lnSpc>
                <a:spcPct val="90000"/>
              </a:lnSpc>
              <a:spcBef>
                <a:spcPct val="20000"/>
              </a:spcBef>
            </a:pPr>
            <a:r>
              <a:rPr lang="en-US" sz="2400"/>
              <a:t>More popular hierarchical clustering technique</a:t>
            </a:r>
          </a:p>
          <a:p>
            <a:pPr marL="2209800" lvl="4" indent="-381000">
              <a:lnSpc>
                <a:spcPct val="90000"/>
              </a:lnSpc>
            </a:pPr>
            <a:endParaRPr lang="en-US" sz="800"/>
          </a:p>
          <a:p>
            <a:pPr marL="533400" indent="-533400">
              <a:lnSpc>
                <a:spcPct val="90000"/>
              </a:lnSpc>
              <a:spcBef>
                <a:spcPct val="20000"/>
              </a:spcBef>
            </a:pPr>
            <a:r>
              <a:rPr lang="en-US" sz="2400"/>
              <a:t>Basic algorithm is straightforward</a:t>
            </a:r>
          </a:p>
          <a:p>
            <a:pPr marL="990600" lvl="1" indent="-533400">
              <a:lnSpc>
                <a:spcPct val="90000"/>
              </a:lnSpc>
              <a:spcBef>
                <a:spcPct val="20000"/>
              </a:spcBef>
              <a:buFont typeface="Arial" charset="0"/>
              <a:buAutoNum type="arabicPeriod"/>
            </a:pPr>
            <a:r>
              <a:rPr lang="en-US" sz="2000"/>
              <a:t>Compute the proximity matrix</a:t>
            </a:r>
          </a:p>
          <a:p>
            <a:pPr marL="990600" lvl="1" indent="-533400">
              <a:lnSpc>
                <a:spcPct val="90000"/>
              </a:lnSpc>
              <a:spcBef>
                <a:spcPct val="20000"/>
              </a:spcBef>
              <a:buFont typeface="Arial" charset="0"/>
              <a:buAutoNum type="arabicPeriod"/>
            </a:pPr>
            <a:r>
              <a:rPr lang="en-US" sz="2000"/>
              <a:t>Let each data point be a cluster</a:t>
            </a:r>
          </a:p>
          <a:p>
            <a:pPr marL="990600" lvl="1" indent="-533400">
              <a:lnSpc>
                <a:spcPct val="90000"/>
              </a:lnSpc>
              <a:spcBef>
                <a:spcPct val="20000"/>
              </a:spcBef>
              <a:buFont typeface="Arial" charset="0"/>
              <a:buAutoNum type="arabicPeriod"/>
            </a:pPr>
            <a:r>
              <a:rPr lang="en-US" sz="2000" b="1"/>
              <a:t>Repeat</a:t>
            </a:r>
          </a:p>
          <a:p>
            <a:pPr marL="990600" lvl="1" indent="-533400">
              <a:lnSpc>
                <a:spcPct val="90000"/>
              </a:lnSpc>
              <a:spcBef>
                <a:spcPct val="20000"/>
              </a:spcBef>
              <a:buFont typeface="Wingdings" pitchFamily="2" charset="2"/>
              <a:buAutoNum type="arabicPeriod"/>
            </a:pPr>
            <a:r>
              <a:rPr lang="en-US" sz="2000"/>
              <a:t>	Merge the two closest clusters</a:t>
            </a:r>
          </a:p>
          <a:p>
            <a:pPr marL="990600" lvl="1" indent="-533400">
              <a:lnSpc>
                <a:spcPct val="90000"/>
              </a:lnSpc>
              <a:spcBef>
                <a:spcPct val="20000"/>
              </a:spcBef>
              <a:buFont typeface="Wingdings" pitchFamily="2" charset="2"/>
              <a:buAutoNum type="arabicPeriod"/>
            </a:pPr>
            <a:r>
              <a:rPr lang="en-US" sz="2000"/>
              <a:t>	Update the proximity matrix</a:t>
            </a:r>
          </a:p>
          <a:p>
            <a:pPr marL="990600" lvl="1" indent="-533400">
              <a:lnSpc>
                <a:spcPct val="90000"/>
              </a:lnSpc>
              <a:spcBef>
                <a:spcPct val="20000"/>
              </a:spcBef>
              <a:buFont typeface="Arial" charset="0"/>
              <a:buAutoNum type="arabicPeriod"/>
            </a:pPr>
            <a:r>
              <a:rPr lang="en-US" sz="2000" b="1"/>
              <a:t>Until</a:t>
            </a:r>
            <a:r>
              <a:rPr lang="en-US" sz="2000"/>
              <a:t> only a single cluster remains</a:t>
            </a:r>
          </a:p>
          <a:p>
            <a:pPr marL="990600" lvl="1" indent="-533400">
              <a:lnSpc>
                <a:spcPct val="90000"/>
              </a:lnSpc>
              <a:spcBef>
                <a:spcPct val="20000"/>
              </a:spcBef>
              <a:buFont typeface="Arial" charset="0"/>
              <a:buNone/>
            </a:pPr>
            <a:r>
              <a:rPr lang="en-US" sz="1000"/>
              <a:t> </a:t>
            </a:r>
          </a:p>
          <a:p>
            <a:pPr marL="533400" indent="-533400">
              <a:lnSpc>
                <a:spcPct val="90000"/>
              </a:lnSpc>
              <a:spcBef>
                <a:spcPct val="20000"/>
              </a:spcBef>
            </a:pPr>
            <a:r>
              <a:rPr lang="en-US" sz="2400"/>
              <a:t>Key operation is the computation of the proximity of two clusters</a:t>
            </a:r>
          </a:p>
          <a:p>
            <a:pPr marL="990600" lvl="1" indent="-533400">
              <a:lnSpc>
                <a:spcPct val="90000"/>
              </a:lnSpc>
              <a:spcBef>
                <a:spcPct val="20000"/>
              </a:spcBef>
            </a:pPr>
            <a:r>
              <a:rPr lang="en-US" sz="2000"/>
              <a:t>Different approaches to defining the distance between clusters distinguish the different algorithms</a:t>
            </a:r>
          </a:p>
        </p:txBody>
      </p:sp>
    </p:spTree>
    <p:extLst>
      <p:ext uri="{BB962C8B-B14F-4D97-AF65-F5344CB8AC3E}">
        <p14:creationId xmlns:p14="http://schemas.microsoft.com/office/powerpoint/2010/main" val="36438078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7138" name="Rectangle 2"/>
          <p:cNvSpPr>
            <a:spLocks noGrp="1" noChangeArrowheads="1"/>
          </p:cNvSpPr>
          <p:nvPr>
            <p:ph type="title"/>
          </p:nvPr>
        </p:nvSpPr>
        <p:spPr>
          <a:xfrm>
            <a:off x="381000" y="152400"/>
            <a:ext cx="8280400" cy="552450"/>
          </a:xfrm>
        </p:spPr>
        <p:txBody>
          <a:bodyPr/>
          <a:lstStyle/>
          <a:p>
            <a:r>
              <a:rPr lang="en-US" sz="2800"/>
              <a:t>How to Define Inter-Cluster Similarity</a:t>
            </a:r>
          </a:p>
        </p:txBody>
      </p:sp>
      <p:sp>
        <p:nvSpPr>
          <p:cNvPr id="1627139"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sz="1000"/>
              <a:t> </a:t>
            </a:r>
          </a:p>
        </p:txBody>
      </p:sp>
      <p:grpSp>
        <p:nvGrpSpPr>
          <p:cNvPr id="1627140" name="Group 4"/>
          <p:cNvGrpSpPr>
            <a:grpSpLocks/>
          </p:cNvGrpSpPr>
          <p:nvPr/>
        </p:nvGrpSpPr>
        <p:grpSpPr bwMode="auto">
          <a:xfrm>
            <a:off x="5486400" y="1066800"/>
            <a:ext cx="3429000" cy="3508375"/>
            <a:chOff x="3456" y="1440"/>
            <a:chExt cx="2160" cy="2210"/>
          </a:xfrm>
        </p:grpSpPr>
        <p:sp>
          <p:nvSpPr>
            <p:cNvPr id="1627141"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42"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43"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44"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45"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46"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47"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48"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49"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50"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51"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52"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53"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p1</a:t>
              </a:r>
            </a:p>
          </p:txBody>
        </p:sp>
        <p:sp>
          <p:nvSpPr>
            <p:cNvPr id="1627154"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p3</a:t>
              </a:r>
            </a:p>
          </p:txBody>
        </p:sp>
        <p:sp>
          <p:nvSpPr>
            <p:cNvPr id="1627155"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p5</a:t>
              </a:r>
            </a:p>
          </p:txBody>
        </p:sp>
        <p:sp>
          <p:nvSpPr>
            <p:cNvPr id="1627156"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p4</a:t>
              </a:r>
            </a:p>
          </p:txBody>
        </p:sp>
        <p:sp>
          <p:nvSpPr>
            <p:cNvPr id="1627157"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p2</a:t>
              </a:r>
            </a:p>
          </p:txBody>
        </p:sp>
        <p:sp>
          <p:nvSpPr>
            <p:cNvPr id="1627158"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p1</a:t>
              </a:r>
            </a:p>
          </p:txBody>
        </p:sp>
        <p:sp>
          <p:nvSpPr>
            <p:cNvPr id="1627159"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p2</a:t>
              </a:r>
            </a:p>
          </p:txBody>
        </p:sp>
        <p:sp>
          <p:nvSpPr>
            <p:cNvPr id="1627160"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p3</a:t>
              </a:r>
            </a:p>
          </p:txBody>
        </p:sp>
        <p:sp>
          <p:nvSpPr>
            <p:cNvPr id="1627161"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p4</a:t>
              </a:r>
            </a:p>
          </p:txBody>
        </p:sp>
        <p:sp>
          <p:nvSpPr>
            <p:cNvPr id="1627162"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p5</a:t>
              </a:r>
            </a:p>
          </p:txBody>
        </p:sp>
        <p:sp>
          <p:nvSpPr>
            <p:cNvPr id="1627163"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 . .</a:t>
              </a:r>
            </a:p>
          </p:txBody>
        </p:sp>
        <p:sp>
          <p:nvSpPr>
            <p:cNvPr id="1627164"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a:t>
              </a:r>
            </a:p>
            <a:p>
              <a:pPr>
                <a:spcBef>
                  <a:spcPct val="50000"/>
                </a:spcBef>
              </a:pPr>
              <a:r>
                <a:rPr lang="en-US" sz="1600"/>
                <a:t>.</a:t>
              </a:r>
            </a:p>
            <a:p>
              <a:pPr>
                <a:spcBef>
                  <a:spcPct val="50000"/>
                </a:spcBef>
              </a:pPr>
              <a:r>
                <a:rPr lang="en-US" sz="1600"/>
                <a:t>.</a:t>
              </a:r>
            </a:p>
          </p:txBody>
        </p:sp>
      </p:grpSp>
      <p:sp>
        <p:nvSpPr>
          <p:cNvPr id="1627165" name="Line 29"/>
          <p:cNvSpPr>
            <a:spLocks noChangeShapeType="1"/>
          </p:cNvSpPr>
          <p:nvPr/>
        </p:nvSpPr>
        <p:spPr bwMode="auto">
          <a:xfrm>
            <a:off x="2209800" y="2057400"/>
            <a:ext cx="1066800" cy="0"/>
          </a:xfrm>
          <a:prstGeom prst="line">
            <a:avLst/>
          </a:prstGeom>
          <a:noFill/>
          <a:ln w="254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66" name="Text Box 30"/>
          <p:cNvSpPr txBox="1">
            <a:spLocks noChangeArrowheads="1"/>
          </p:cNvSpPr>
          <p:nvPr/>
        </p:nvSpPr>
        <p:spPr bwMode="auto">
          <a:xfrm>
            <a:off x="2209800" y="1600200"/>
            <a:ext cx="1447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Similarity?</a:t>
            </a:r>
          </a:p>
        </p:txBody>
      </p:sp>
      <p:sp>
        <p:nvSpPr>
          <p:cNvPr id="1627167" name="Rectangle 31"/>
          <p:cNvSpPr>
            <a:spLocks noChangeArrowheads="1"/>
          </p:cNvSpPr>
          <p:nvPr/>
        </p:nvSpPr>
        <p:spPr bwMode="auto">
          <a:xfrm>
            <a:off x="381000" y="3200400"/>
            <a:ext cx="5791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ts val="200"/>
              </a:spcBef>
              <a:spcAft>
                <a:spcPts val="200"/>
              </a:spcAft>
              <a:buClr>
                <a:srgbClr val="0C7B9C"/>
              </a:buClr>
              <a:buSzPct val="75000"/>
              <a:buFont typeface="Monotype Sorts" pitchFamily="2" charset="2"/>
              <a:buChar char="l"/>
            </a:pPr>
            <a:r>
              <a:rPr lang="en-US" sz="2400" b="0"/>
              <a:t>MIN</a:t>
            </a:r>
          </a:p>
          <a:p>
            <a:pPr marL="342900" indent="-342900">
              <a:spcBef>
                <a:spcPts val="200"/>
              </a:spcBef>
              <a:spcAft>
                <a:spcPts val="200"/>
              </a:spcAft>
              <a:buClr>
                <a:srgbClr val="0C7B9C"/>
              </a:buClr>
              <a:buSzPct val="75000"/>
              <a:buFont typeface="Monotype Sorts" pitchFamily="2" charset="2"/>
              <a:buChar char="l"/>
            </a:pPr>
            <a:r>
              <a:rPr lang="en-US" sz="2400" b="0"/>
              <a:t>MAX</a:t>
            </a:r>
          </a:p>
          <a:p>
            <a:pPr marL="342900" indent="-342900">
              <a:spcBef>
                <a:spcPts val="200"/>
              </a:spcBef>
              <a:spcAft>
                <a:spcPts val="200"/>
              </a:spcAft>
              <a:buClr>
                <a:srgbClr val="0C7B9C"/>
              </a:buClr>
              <a:buSzPct val="75000"/>
              <a:buFont typeface="Monotype Sorts" pitchFamily="2" charset="2"/>
              <a:buChar char="l"/>
            </a:pPr>
            <a:r>
              <a:rPr lang="en-US" sz="2400" b="0"/>
              <a:t>Group Average</a:t>
            </a:r>
          </a:p>
          <a:p>
            <a:pPr marL="342900" indent="-342900">
              <a:spcBef>
                <a:spcPts val="200"/>
              </a:spcBef>
              <a:spcAft>
                <a:spcPts val="200"/>
              </a:spcAft>
              <a:buClr>
                <a:srgbClr val="0C7B9C"/>
              </a:buClr>
              <a:buSzPct val="75000"/>
              <a:buFont typeface="Monotype Sorts" pitchFamily="2" charset="2"/>
              <a:buChar char="l"/>
            </a:pPr>
            <a:r>
              <a:rPr lang="en-US" sz="2400" b="0"/>
              <a:t>Distance Between Centroids</a:t>
            </a:r>
          </a:p>
          <a:p>
            <a:pPr marL="342900" indent="-342900">
              <a:spcBef>
                <a:spcPts val="200"/>
              </a:spcBef>
              <a:spcAft>
                <a:spcPts val="200"/>
              </a:spcAft>
              <a:buClr>
                <a:srgbClr val="0C7B9C"/>
              </a:buClr>
              <a:buSzPct val="75000"/>
              <a:buFont typeface="Monotype Sorts" pitchFamily="2" charset="2"/>
              <a:buChar char="l"/>
            </a:pPr>
            <a:r>
              <a:rPr lang="en-US" sz="2400" b="0"/>
              <a:t>Other methods driven by an objective function</a:t>
            </a:r>
          </a:p>
          <a:p>
            <a:pPr marL="742950" lvl="1" indent="-285750">
              <a:spcBef>
                <a:spcPts val="200"/>
              </a:spcBef>
              <a:spcAft>
                <a:spcPts val="200"/>
              </a:spcAft>
              <a:buClr>
                <a:srgbClr val="0C7B9C"/>
              </a:buClr>
              <a:buSzPct val="100000"/>
              <a:buFont typeface="Arial" charset="0"/>
              <a:buChar char="–"/>
            </a:pPr>
            <a:r>
              <a:rPr lang="en-US" sz="2000" b="0"/>
              <a:t>Ward’s Method uses squared error</a:t>
            </a:r>
            <a:endParaRPr lang="en-US" sz="2400" b="0"/>
          </a:p>
        </p:txBody>
      </p:sp>
      <p:sp>
        <p:nvSpPr>
          <p:cNvPr id="1627168" name="Freeform 32"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69" name="Oval 33"/>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7170" name="Oval 34"/>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7171" name="Oval 35"/>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7172" name="Oval 36"/>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7173" name="Freeform 37"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7174" name="Oval 38"/>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7175" name="Oval 39"/>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7176" name="Oval 40"/>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7177" name="Oval 41"/>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7178" name="Text Box 42"/>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Proximity Matrix</a:t>
            </a:r>
          </a:p>
        </p:txBody>
      </p:sp>
    </p:spTree>
    <p:extLst>
      <p:ext uri="{BB962C8B-B14F-4D97-AF65-F5344CB8AC3E}">
        <p14:creationId xmlns:p14="http://schemas.microsoft.com/office/powerpoint/2010/main" val="24308805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62" name="Rectangle 2"/>
          <p:cNvSpPr>
            <a:spLocks noGrp="1" noChangeArrowheads="1"/>
          </p:cNvSpPr>
          <p:nvPr>
            <p:ph type="title"/>
          </p:nvPr>
        </p:nvSpPr>
        <p:spPr>
          <a:xfrm>
            <a:off x="381000" y="152400"/>
            <a:ext cx="8280400" cy="552450"/>
          </a:xfrm>
        </p:spPr>
        <p:txBody>
          <a:bodyPr/>
          <a:lstStyle/>
          <a:p>
            <a:r>
              <a:rPr lang="en-US" sz="2800"/>
              <a:t>How to Define Inter-Cluster Similarity</a:t>
            </a:r>
          </a:p>
        </p:txBody>
      </p:sp>
      <p:sp>
        <p:nvSpPr>
          <p:cNvPr id="1628163"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sz="1000"/>
              <a:t> </a:t>
            </a:r>
          </a:p>
        </p:txBody>
      </p:sp>
      <p:grpSp>
        <p:nvGrpSpPr>
          <p:cNvPr id="1628164" name="Group 4"/>
          <p:cNvGrpSpPr>
            <a:grpSpLocks/>
          </p:cNvGrpSpPr>
          <p:nvPr/>
        </p:nvGrpSpPr>
        <p:grpSpPr bwMode="auto">
          <a:xfrm>
            <a:off x="5486400" y="1066800"/>
            <a:ext cx="3429000" cy="3508375"/>
            <a:chOff x="3456" y="1440"/>
            <a:chExt cx="2160" cy="2210"/>
          </a:xfrm>
        </p:grpSpPr>
        <p:sp>
          <p:nvSpPr>
            <p:cNvPr id="1628165"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66"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67"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68"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69"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70"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71"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72"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73"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74"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75"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76"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77"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p1</a:t>
              </a:r>
            </a:p>
          </p:txBody>
        </p:sp>
        <p:sp>
          <p:nvSpPr>
            <p:cNvPr id="1628178"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p3</a:t>
              </a:r>
            </a:p>
          </p:txBody>
        </p:sp>
        <p:sp>
          <p:nvSpPr>
            <p:cNvPr id="1628179"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p5</a:t>
              </a:r>
            </a:p>
          </p:txBody>
        </p:sp>
        <p:sp>
          <p:nvSpPr>
            <p:cNvPr id="1628180"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p4</a:t>
              </a:r>
            </a:p>
          </p:txBody>
        </p:sp>
        <p:sp>
          <p:nvSpPr>
            <p:cNvPr id="1628181"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p2</a:t>
              </a:r>
            </a:p>
          </p:txBody>
        </p:sp>
        <p:sp>
          <p:nvSpPr>
            <p:cNvPr id="1628182"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p1</a:t>
              </a:r>
            </a:p>
          </p:txBody>
        </p:sp>
        <p:sp>
          <p:nvSpPr>
            <p:cNvPr id="1628183"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p2</a:t>
              </a:r>
            </a:p>
          </p:txBody>
        </p:sp>
        <p:sp>
          <p:nvSpPr>
            <p:cNvPr id="1628184"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p3</a:t>
              </a:r>
            </a:p>
          </p:txBody>
        </p:sp>
        <p:sp>
          <p:nvSpPr>
            <p:cNvPr id="1628185"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p4</a:t>
              </a:r>
            </a:p>
          </p:txBody>
        </p:sp>
        <p:sp>
          <p:nvSpPr>
            <p:cNvPr id="1628186"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p5</a:t>
              </a:r>
            </a:p>
          </p:txBody>
        </p:sp>
        <p:sp>
          <p:nvSpPr>
            <p:cNvPr id="1628187"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 . .</a:t>
              </a:r>
            </a:p>
          </p:txBody>
        </p:sp>
        <p:sp>
          <p:nvSpPr>
            <p:cNvPr id="1628188"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a:t>
              </a:r>
            </a:p>
            <a:p>
              <a:pPr>
                <a:spcBef>
                  <a:spcPct val="50000"/>
                </a:spcBef>
              </a:pPr>
              <a:r>
                <a:rPr lang="en-US" sz="1600"/>
                <a:t>.</a:t>
              </a:r>
            </a:p>
            <a:p>
              <a:pPr>
                <a:spcBef>
                  <a:spcPct val="50000"/>
                </a:spcBef>
              </a:pPr>
              <a:r>
                <a:rPr lang="en-US" sz="1600"/>
                <a:t>.</a:t>
              </a:r>
            </a:p>
          </p:txBody>
        </p:sp>
      </p:grpSp>
      <p:sp>
        <p:nvSpPr>
          <p:cNvPr id="1628189"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90"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191"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192"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193"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194"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195"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196" name="Oval 36"/>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197"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198"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8199" name="Line 39"/>
          <p:cNvSpPr>
            <a:spLocks noChangeShapeType="1"/>
          </p:cNvSpPr>
          <p:nvPr/>
        </p:nvSpPr>
        <p:spPr bwMode="auto">
          <a:xfrm flipV="1">
            <a:off x="1981200" y="1600200"/>
            <a:ext cx="1524000" cy="15240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8200"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Proximity Matrix</a:t>
            </a:r>
          </a:p>
        </p:txBody>
      </p:sp>
      <p:sp>
        <p:nvSpPr>
          <p:cNvPr id="1628201" name="Rectangle 41"/>
          <p:cNvSpPr>
            <a:spLocks noChangeArrowheads="1"/>
          </p:cNvSpPr>
          <p:nvPr/>
        </p:nvSpPr>
        <p:spPr bwMode="auto">
          <a:xfrm>
            <a:off x="381000" y="3200400"/>
            <a:ext cx="5791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ts val="200"/>
              </a:spcBef>
              <a:spcAft>
                <a:spcPts val="200"/>
              </a:spcAft>
              <a:buClr>
                <a:srgbClr val="0C7B9C"/>
              </a:buClr>
              <a:buSzPct val="75000"/>
              <a:buFont typeface="Monotype Sorts" pitchFamily="2" charset="2"/>
              <a:buChar char="l"/>
            </a:pPr>
            <a:r>
              <a:rPr lang="en-US" sz="2400" b="0">
                <a:solidFill>
                  <a:srgbClr val="FF0000"/>
                </a:solidFill>
              </a:rPr>
              <a:t>MIN</a:t>
            </a:r>
          </a:p>
          <a:p>
            <a:pPr marL="342900" indent="-342900">
              <a:spcBef>
                <a:spcPts val="200"/>
              </a:spcBef>
              <a:spcAft>
                <a:spcPts val="200"/>
              </a:spcAft>
              <a:buClr>
                <a:srgbClr val="0C7B9C"/>
              </a:buClr>
              <a:buSzPct val="75000"/>
              <a:buFont typeface="Monotype Sorts" pitchFamily="2" charset="2"/>
              <a:buChar char="l"/>
            </a:pPr>
            <a:r>
              <a:rPr lang="en-US" sz="2400" b="0"/>
              <a:t>MAX</a:t>
            </a:r>
          </a:p>
          <a:p>
            <a:pPr marL="342900" indent="-342900">
              <a:spcBef>
                <a:spcPts val="200"/>
              </a:spcBef>
              <a:spcAft>
                <a:spcPts val="200"/>
              </a:spcAft>
              <a:buClr>
                <a:srgbClr val="0C7B9C"/>
              </a:buClr>
              <a:buSzPct val="75000"/>
              <a:buFont typeface="Monotype Sorts" pitchFamily="2" charset="2"/>
              <a:buChar char="l"/>
            </a:pPr>
            <a:r>
              <a:rPr lang="en-US" sz="2400" b="0"/>
              <a:t>Group Average</a:t>
            </a:r>
          </a:p>
          <a:p>
            <a:pPr marL="342900" indent="-342900">
              <a:spcBef>
                <a:spcPts val="200"/>
              </a:spcBef>
              <a:spcAft>
                <a:spcPts val="200"/>
              </a:spcAft>
              <a:buClr>
                <a:srgbClr val="0C7B9C"/>
              </a:buClr>
              <a:buSzPct val="75000"/>
              <a:buFont typeface="Monotype Sorts" pitchFamily="2" charset="2"/>
              <a:buChar char="l"/>
            </a:pPr>
            <a:r>
              <a:rPr lang="en-US" sz="2400" b="0"/>
              <a:t>Distance Between Centroids</a:t>
            </a:r>
          </a:p>
          <a:p>
            <a:pPr marL="342900" indent="-342900">
              <a:spcBef>
                <a:spcPts val="200"/>
              </a:spcBef>
              <a:spcAft>
                <a:spcPts val="200"/>
              </a:spcAft>
              <a:buClr>
                <a:srgbClr val="0C7B9C"/>
              </a:buClr>
              <a:buSzPct val="75000"/>
              <a:buFont typeface="Monotype Sorts" pitchFamily="2" charset="2"/>
              <a:buChar char="l"/>
            </a:pPr>
            <a:r>
              <a:rPr lang="en-US" sz="2400" b="0"/>
              <a:t>Other methods driven by an objective function</a:t>
            </a:r>
          </a:p>
          <a:p>
            <a:pPr marL="742950" lvl="1" indent="-285750">
              <a:spcBef>
                <a:spcPts val="200"/>
              </a:spcBef>
              <a:spcAft>
                <a:spcPts val="200"/>
              </a:spcAft>
              <a:buClr>
                <a:srgbClr val="0C7B9C"/>
              </a:buClr>
              <a:buSzPct val="100000"/>
              <a:buFont typeface="Arial" charset="0"/>
              <a:buChar char="–"/>
            </a:pPr>
            <a:r>
              <a:rPr lang="en-US" sz="2000" b="0"/>
              <a:t>Ward’s Method uses squared error</a:t>
            </a:r>
            <a:endParaRPr lang="en-US" sz="2400" b="0"/>
          </a:p>
        </p:txBody>
      </p:sp>
    </p:spTree>
    <p:extLst>
      <p:ext uri="{BB962C8B-B14F-4D97-AF65-F5344CB8AC3E}">
        <p14:creationId xmlns:p14="http://schemas.microsoft.com/office/powerpoint/2010/main" val="3167965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026" name="Rectangle 2"/>
          <p:cNvSpPr>
            <a:spLocks noGrp="1" noChangeArrowheads="1"/>
          </p:cNvSpPr>
          <p:nvPr>
            <p:ph type="title"/>
          </p:nvPr>
        </p:nvSpPr>
        <p:spPr>
          <a:xfrm>
            <a:off x="381000" y="152400"/>
            <a:ext cx="8280400" cy="552450"/>
          </a:xfrm>
        </p:spPr>
        <p:txBody>
          <a:bodyPr>
            <a:normAutofit fontScale="90000"/>
          </a:bodyPr>
          <a:lstStyle/>
          <a:p>
            <a:r>
              <a:rPr lang="en-US" dirty="0"/>
              <a:t>Notion </a:t>
            </a:r>
            <a:r>
              <a:rPr lang="en-US" dirty="0" smtClean="0"/>
              <a:t>of </a:t>
            </a:r>
            <a:r>
              <a:rPr lang="en-US" dirty="0"/>
              <a:t>Cluster can be Ambiguous</a:t>
            </a:r>
          </a:p>
        </p:txBody>
      </p:sp>
      <p:grpSp>
        <p:nvGrpSpPr>
          <p:cNvPr id="1537115" name="Group 91"/>
          <p:cNvGrpSpPr>
            <a:grpSpLocks/>
          </p:cNvGrpSpPr>
          <p:nvPr/>
        </p:nvGrpSpPr>
        <p:grpSpPr bwMode="auto">
          <a:xfrm>
            <a:off x="685800" y="1905000"/>
            <a:ext cx="3344863" cy="1479550"/>
            <a:chOff x="432" y="1200"/>
            <a:chExt cx="2107" cy="932"/>
          </a:xfrm>
        </p:grpSpPr>
        <p:grpSp>
          <p:nvGrpSpPr>
            <p:cNvPr id="1537027" name="Group 3"/>
            <p:cNvGrpSpPr>
              <a:grpSpLocks noChangeAspect="1"/>
            </p:cNvGrpSpPr>
            <p:nvPr/>
          </p:nvGrpSpPr>
          <p:grpSpPr bwMode="auto">
            <a:xfrm>
              <a:off x="432" y="1200"/>
              <a:ext cx="2107" cy="516"/>
              <a:chOff x="2464" y="2296"/>
              <a:chExt cx="2634" cy="646"/>
            </a:xfrm>
          </p:grpSpPr>
          <p:sp>
            <p:nvSpPr>
              <p:cNvPr id="1537028" name="Oval 4"/>
              <p:cNvSpPr>
                <a:spLocks noChangeAspect="1" noChangeArrowheads="1"/>
              </p:cNvSpPr>
              <p:nvPr/>
            </p:nvSpPr>
            <p:spPr bwMode="auto">
              <a:xfrm>
                <a:off x="4564" y="2730"/>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29" name="Oval 5"/>
              <p:cNvSpPr>
                <a:spLocks noChangeAspect="1" noChangeArrowheads="1"/>
              </p:cNvSpPr>
              <p:nvPr/>
            </p:nvSpPr>
            <p:spPr bwMode="auto">
              <a:xfrm>
                <a:off x="4312" y="2842"/>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30" name="Oval 6"/>
              <p:cNvSpPr>
                <a:spLocks noChangeAspect="1" noChangeArrowheads="1"/>
              </p:cNvSpPr>
              <p:nvPr/>
            </p:nvSpPr>
            <p:spPr bwMode="auto">
              <a:xfrm>
                <a:off x="4466" y="285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31" name="Oval 7"/>
              <p:cNvSpPr>
                <a:spLocks noChangeAspect="1" noChangeArrowheads="1"/>
              </p:cNvSpPr>
              <p:nvPr/>
            </p:nvSpPr>
            <p:spPr bwMode="auto">
              <a:xfrm>
                <a:off x="4410" y="274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32" name="Oval 8"/>
              <p:cNvSpPr>
                <a:spLocks noChangeAspect="1" noChangeArrowheads="1"/>
              </p:cNvSpPr>
              <p:nvPr/>
            </p:nvSpPr>
            <p:spPr bwMode="auto">
              <a:xfrm>
                <a:off x="4326" y="247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33" name="Oval 9"/>
              <p:cNvSpPr>
                <a:spLocks noChangeAspect="1" noChangeArrowheads="1"/>
              </p:cNvSpPr>
              <p:nvPr/>
            </p:nvSpPr>
            <p:spPr bwMode="auto">
              <a:xfrm>
                <a:off x="4158" y="2422"/>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34" name="Oval 10"/>
              <p:cNvSpPr>
                <a:spLocks noChangeAspect="1" noChangeArrowheads="1"/>
              </p:cNvSpPr>
              <p:nvPr/>
            </p:nvSpPr>
            <p:spPr bwMode="auto">
              <a:xfrm>
                <a:off x="4242" y="229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35" name="Oval 11"/>
              <p:cNvSpPr>
                <a:spLocks noChangeAspect="1" noChangeArrowheads="1"/>
              </p:cNvSpPr>
              <p:nvPr/>
            </p:nvSpPr>
            <p:spPr bwMode="auto">
              <a:xfrm>
                <a:off x="4788" y="271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36" name="Oval 12"/>
              <p:cNvSpPr>
                <a:spLocks noChangeAspect="1" noChangeArrowheads="1"/>
              </p:cNvSpPr>
              <p:nvPr/>
            </p:nvSpPr>
            <p:spPr bwMode="auto">
              <a:xfrm>
                <a:off x="5012" y="261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37" name="Oval 13"/>
              <p:cNvSpPr>
                <a:spLocks noChangeAspect="1" noChangeArrowheads="1"/>
              </p:cNvSpPr>
              <p:nvPr/>
            </p:nvSpPr>
            <p:spPr bwMode="auto">
              <a:xfrm>
                <a:off x="4788" y="253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38" name="Oval 14"/>
              <p:cNvSpPr>
                <a:spLocks noChangeAspect="1" noChangeArrowheads="1"/>
              </p:cNvSpPr>
              <p:nvPr/>
            </p:nvSpPr>
            <p:spPr bwMode="auto">
              <a:xfrm flipV="1">
                <a:off x="2870" y="2422"/>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39" name="Oval 15"/>
              <p:cNvSpPr>
                <a:spLocks noChangeAspect="1" noChangeArrowheads="1"/>
              </p:cNvSpPr>
              <p:nvPr/>
            </p:nvSpPr>
            <p:spPr bwMode="auto">
              <a:xfrm flipV="1">
                <a:off x="2618" y="2310"/>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40" name="Oval 16"/>
              <p:cNvSpPr>
                <a:spLocks noChangeAspect="1" noChangeArrowheads="1"/>
              </p:cNvSpPr>
              <p:nvPr/>
            </p:nvSpPr>
            <p:spPr bwMode="auto">
              <a:xfrm flipV="1">
                <a:off x="2772" y="229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41" name="Oval 17"/>
              <p:cNvSpPr>
                <a:spLocks noChangeAspect="1" noChangeArrowheads="1"/>
              </p:cNvSpPr>
              <p:nvPr/>
            </p:nvSpPr>
            <p:spPr bwMode="auto">
              <a:xfrm flipV="1">
                <a:off x="2716" y="240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42" name="Oval 18"/>
              <p:cNvSpPr>
                <a:spLocks noChangeAspect="1" noChangeArrowheads="1"/>
              </p:cNvSpPr>
              <p:nvPr/>
            </p:nvSpPr>
            <p:spPr bwMode="auto">
              <a:xfrm flipV="1">
                <a:off x="2632" y="267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43" name="Oval 19"/>
              <p:cNvSpPr>
                <a:spLocks noChangeAspect="1" noChangeArrowheads="1"/>
              </p:cNvSpPr>
              <p:nvPr/>
            </p:nvSpPr>
            <p:spPr bwMode="auto">
              <a:xfrm flipV="1">
                <a:off x="2464" y="2730"/>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44" name="Oval 20"/>
              <p:cNvSpPr>
                <a:spLocks noChangeAspect="1" noChangeArrowheads="1"/>
              </p:cNvSpPr>
              <p:nvPr/>
            </p:nvSpPr>
            <p:spPr bwMode="auto">
              <a:xfrm flipV="1">
                <a:off x="2548" y="285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45" name="Oval 21"/>
              <p:cNvSpPr>
                <a:spLocks noChangeAspect="1" noChangeArrowheads="1"/>
              </p:cNvSpPr>
              <p:nvPr/>
            </p:nvSpPr>
            <p:spPr bwMode="auto">
              <a:xfrm flipV="1">
                <a:off x="3094" y="2436"/>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46" name="Oval 22"/>
              <p:cNvSpPr>
                <a:spLocks noChangeAspect="1" noChangeArrowheads="1"/>
              </p:cNvSpPr>
              <p:nvPr/>
            </p:nvSpPr>
            <p:spPr bwMode="auto">
              <a:xfrm flipV="1">
                <a:off x="3318" y="2534"/>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47" name="Oval 23"/>
              <p:cNvSpPr>
                <a:spLocks noChangeAspect="1" noChangeArrowheads="1"/>
              </p:cNvSpPr>
              <p:nvPr/>
            </p:nvSpPr>
            <p:spPr bwMode="auto">
              <a:xfrm flipV="1">
                <a:off x="3094" y="2618"/>
                <a:ext cx="86" cy="86"/>
              </a:xfrm>
              <a:prstGeom prst="ellipse">
                <a:avLst/>
              </a:prstGeom>
              <a:solidFill>
                <a:srgbClr val="000000"/>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1537111" name="Rectangle 87"/>
            <p:cNvSpPr>
              <a:spLocks noChangeArrowheads="1"/>
            </p:cNvSpPr>
            <p:nvPr/>
          </p:nvSpPr>
          <p:spPr bwMode="auto">
            <a:xfrm>
              <a:off x="624" y="1920"/>
              <a:ext cx="14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0">
                  <a:latin typeface="Times New Roman" pitchFamily="18" charset="0"/>
                  <a:cs typeface="Times New Roman" pitchFamily="18" charset="0"/>
                </a:rPr>
                <a:t>How many clusters?</a:t>
              </a:r>
              <a:endParaRPr lang="en-US" sz="1600" b="0">
                <a:latin typeface="Times New Roman" pitchFamily="18" charset="0"/>
              </a:endParaRPr>
            </a:p>
          </p:txBody>
        </p:sp>
      </p:grpSp>
      <p:grpSp>
        <p:nvGrpSpPr>
          <p:cNvPr id="1537118" name="Group 94"/>
          <p:cNvGrpSpPr>
            <a:grpSpLocks/>
          </p:cNvGrpSpPr>
          <p:nvPr/>
        </p:nvGrpSpPr>
        <p:grpSpPr bwMode="auto">
          <a:xfrm>
            <a:off x="4960938" y="4114800"/>
            <a:ext cx="3344862" cy="1371600"/>
            <a:chOff x="3125" y="2592"/>
            <a:chExt cx="2107" cy="864"/>
          </a:xfrm>
        </p:grpSpPr>
        <p:grpSp>
          <p:nvGrpSpPr>
            <p:cNvPr id="1537090" name="Group 66"/>
            <p:cNvGrpSpPr>
              <a:grpSpLocks/>
            </p:cNvGrpSpPr>
            <p:nvPr/>
          </p:nvGrpSpPr>
          <p:grpSpPr bwMode="auto">
            <a:xfrm>
              <a:off x="3125" y="2592"/>
              <a:ext cx="2107" cy="518"/>
              <a:chOff x="3125" y="2592"/>
              <a:chExt cx="2107" cy="518"/>
            </a:xfrm>
          </p:grpSpPr>
          <p:sp>
            <p:nvSpPr>
              <p:cNvPr id="1537091" name="AutoShape 67"/>
              <p:cNvSpPr>
                <a:spLocks noChangeAspect="1" noChangeArrowheads="1"/>
              </p:cNvSpPr>
              <p:nvPr/>
            </p:nvSpPr>
            <p:spPr bwMode="auto">
              <a:xfrm>
                <a:off x="4805" y="2940"/>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92" name="AutoShape 68"/>
              <p:cNvSpPr>
                <a:spLocks noChangeAspect="1" noChangeArrowheads="1"/>
              </p:cNvSpPr>
              <p:nvPr/>
            </p:nvSpPr>
            <p:spPr bwMode="auto">
              <a:xfrm>
                <a:off x="4603" y="3030"/>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93" name="AutoShape 69"/>
              <p:cNvSpPr>
                <a:spLocks noChangeAspect="1" noChangeArrowheads="1"/>
              </p:cNvSpPr>
              <p:nvPr/>
            </p:nvSpPr>
            <p:spPr bwMode="auto">
              <a:xfrm>
                <a:off x="4726" y="3041"/>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94" name="AutoShape 70"/>
              <p:cNvSpPr>
                <a:spLocks noChangeAspect="1" noChangeArrowheads="1"/>
              </p:cNvSpPr>
              <p:nvPr/>
            </p:nvSpPr>
            <p:spPr bwMode="auto">
              <a:xfrm>
                <a:off x="4682" y="2951"/>
                <a:ext cx="68"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95" name="AutoShape 71"/>
              <p:cNvSpPr>
                <a:spLocks noChangeAspect="1" noChangeArrowheads="1"/>
              </p:cNvSpPr>
              <p:nvPr/>
            </p:nvSpPr>
            <p:spPr bwMode="auto">
              <a:xfrm>
                <a:off x="4614" y="2738"/>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96" name="AutoShape 72"/>
              <p:cNvSpPr>
                <a:spLocks noChangeAspect="1" noChangeArrowheads="1"/>
              </p:cNvSpPr>
              <p:nvPr/>
            </p:nvSpPr>
            <p:spPr bwMode="auto">
              <a:xfrm>
                <a:off x="4480" y="2693"/>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97" name="AutoShape 73"/>
              <p:cNvSpPr>
                <a:spLocks noChangeAspect="1" noChangeArrowheads="1"/>
              </p:cNvSpPr>
              <p:nvPr/>
            </p:nvSpPr>
            <p:spPr bwMode="auto">
              <a:xfrm>
                <a:off x="4547" y="2592"/>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98" name="AutoShape 74"/>
              <p:cNvSpPr>
                <a:spLocks noChangeAspect="1" noChangeArrowheads="1"/>
              </p:cNvSpPr>
              <p:nvPr/>
            </p:nvSpPr>
            <p:spPr bwMode="auto">
              <a:xfrm>
                <a:off x="4984" y="2929"/>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99" name="AutoShape 75"/>
              <p:cNvSpPr>
                <a:spLocks noChangeAspect="1" noChangeArrowheads="1"/>
              </p:cNvSpPr>
              <p:nvPr/>
            </p:nvSpPr>
            <p:spPr bwMode="auto">
              <a:xfrm>
                <a:off x="5163" y="2850"/>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100" name="AutoShape 76"/>
              <p:cNvSpPr>
                <a:spLocks noChangeAspect="1" noChangeArrowheads="1"/>
              </p:cNvSpPr>
              <p:nvPr/>
            </p:nvSpPr>
            <p:spPr bwMode="auto">
              <a:xfrm>
                <a:off x="4984" y="2783"/>
                <a:ext cx="69" cy="69"/>
              </a:xfrm>
              <a:prstGeom prst="diamond">
                <a:avLst/>
              </a:prstGeom>
              <a:solidFill>
                <a:srgbClr val="FFCC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101" name="AutoShape 77"/>
              <p:cNvSpPr>
                <a:spLocks noChangeAspect="1" noChangeArrowheads="1"/>
              </p:cNvSpPr>
              <p:nvPr/>
            </p:nvSpPr>
            <p:spPr bwMode="auto">
              <a:xfrm flipV="1">
                <a:off x="3450" y="2693"/>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102" name="AutoShape 78"/>
              <p:cNvSpPr>
                <a:spLocks noChangeAspect="1" noChangeArrowheads="1"/>
              </p:cNvSpPr>
              <p:nvPr/>
            </p:nvSpPr>
            <p:spPr bwMode="auto">
              <a:xfrm flipV="1">
                <a:off x="3248" y="2603"/>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103" name="AutoShape 79"/>
              <p:cNvSpPr>
                <a:spLocks noChangeAspect="1" noChangeArrowheads="1"/>
              </p:cNvSpPr>
              <p:nvPr/>
            </p:nvSpPr>
            <p:spPr bwMode="auto">
              <a:xfrm flipV="1">
                <a:off x="3371" y="2592"/>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104" name="AutoShape 80"/>
              <p:cNvSpPr>
                <a:spLocks noChangeAspect="1" noChangeArrowheads="1"/>
              </p:cNvSpPr>
              <p:nvPr/>
            </p:nvSpPr>
            <p:spPr bwMode="auto">
              <a:xfrm flipV="1">
                <a:off x="3327" y="2682"/>
                <a:ext cx="68"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105" name="AutoShape 81"/>
              <p:cNvSpPr>
                <a:spLocks noChangeAspect="1" noChangeArrowheads="1"/>
              </p:cNvSpPr>
              <p:nvPr/>
            </p:nvSpPr>
            <p:spPr bwMode="auto">
              <a:xfrm flipV="1">
                <a:off x="3259" y="2895"/>
                <a:ext cx="69" cy="69"/>
              </a:xfrm>
              <a:prstGeom prst="flowChartExtract">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106" name="AutoShape 82"/>
              <p:cNvSpPr>
                <a:spLocks noChangeAspect="1" noChangeArrowheads="1"/>
              </p:cNvSpPr>
              <p:nvPr/>
            </p:nvSpPr>
            <p:spPr bwMode="auto">
              <a:xfrm flipV="1">
                <a:off x="3125" y="2940"/>
                <a:ext cx="69" cy="69"/>
              </a:xfrm>
              <a:prstGeom prst="flowChartExtract">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107" name="AutoShape 83"/>
              <p:cNvSpPr>
                <a:spLocks noChangeAspect="1" noChangeArrowheads="1"/>
              </p:cNvSpPr>
              <p:nvPr/>
            </p:nvSpPr>
            <p:spPr bwMode="auto">
              <a:xfrm flipV="1">
                <a:off x="3192" y="3041"/>
                <a:ext cx="69" cy="69"/>
              </a:xfrm>
              <a:prstGeom prst="flowChartExtract">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108" name="AutoShape 84"/>
              <p:cNvSpPr>
                <a:spLocks noChangeAspect="1" noChangeArrowheads="1"/>
              </p:cNvSpPr>
              <p:nvPr/>
            </p:nvSpPr>
            <p:spPr bwMode="auto">
              <a:xfrm flipV="1">
                <a:off x="3629" y="2704"/>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109" name="AutoShape 85"/>
              <p:cNvSpPr>
                <a:spLocks noChangeAspect="1" noChangeArrowheads="1"/>
              </p:cNvSpPr>
              <p:nvPr/>
            </p:nvSpPr>
            <p:spPr bwMode="auto">
              <a:xfrm flipV="1">
                <a:off x="3808" y="2783"/>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110" name="AutoShape 86"/>
              <p:cNvSpPr>
                <a:spLocks noChangeAspect="1" noChangeArrowheads="1"/>
              </p:cNvSpPr>
              <p:nvPr/>
            </p:nvSpPr>
            <p:spPr bwMode="auto">
              <a:xfrm flipV="1">
                <a:off x="3629" y="2850"/>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1537112" name="Rectangle 88"/>
            <p:cNvSpPr>
              <a:spLocks noChangeArrowheads="1"/>
            </p:cNvSpPr>
            <p:nvPr/>
          </p:nvSpPr>
          <p:spPr bwMode="auto">
            <a:xfrm>
              <a:off x="3413" y="3244"/>
              <a:ext cx="14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0">
                  <a:latin typeface="Times New Roman" pitchFamily="18" charset="0"/>
                  <a:cs typeface="Times New Roman" pitchFamily="18" charset="0"/>
                </a:rPr>
                <a:t>Four Clusters</a:t>
              </a:r>
              <a:r>
                <a:rPr lang="en-US" sz="1600" b="0">
                  <a:latin typeface="Times New Roman" pitchFamily="18" charset="0"/>
                </a:rPr>
                <a:t> </a:t>
              </a:r>
            </a:p>
          </p:txBody>
        </p:sp>
      </p:grpSp>
      <p:grpSp>
        <p:nvGrpSpPr>
          <p:cNvPr id="1537117" name="Group 93"/>
          <p:cNvGrpSpPr>
            <a:grpSpLocks/>
          </p:cNvGrpSpPr>
          <p:nvPr/>
        </p:nvGrpSpPr>
        <p:grpSpPr bwMode="auto">
          <a:xfrm>
            <a:off x="685800" y="4114800"/>
            <a:ext cx="3344863" cy="1371600"/>
            <a:chOff x="432" y="2592"/>
            <a:chExt cx="2107" cy="864"/>
          </a:xfrm>
        </p:grpSpPr>
        <p:grpSp>
          <p:nvGrpSpPr>
            <p:cNvPr id="1537069" name="Group 45"/>
            <p:cNvGrpSpPr>
              <a:grpSpLocks/>
            </p:cNvGrpSpPr>
            <p:nvPr/>
          </p:nvGrpSpPr>
          <p:grpSpPr bwMode="auto">
            <a:xfrm>
              <a:off x="432" y="2592"/>
              <a:ext cx="2107" cy="516"/>
              <a:chOff x="432" y="2592"/>
              <a:chExt cx="2107" cy="516"/>
            </a:xfrm>
          </p:grpSpPr>
          <p:sp>
            <p:nvSpPr>
              <p:cNvPr id="1537070" name="AutoShape 46"/>
              <p:cNvSpPr>
                <a:spLocks noChangeAspect="1" noChangeArrowheads="1"/>
              </p:cNvSpPr>
              <p:nvPr/>
            </p:nvSpPr>
            <p:spPr bwMode="auto">
              <a:xfrm>
                <a:off x="2112" y="2939"/>
                <a:ext cx="69" cy="68"/>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71" name="AutoShape 47"/>
              <p:cNvSpPr>
                <a:spLocks noChangeAspect="1" noChangeArrowheads="1"/>
              </p:cNvSpPr>
              <p:nvPr/>
            </p:nvSpPr>
            <p:spPr bwMode="auto">
              <a:xfrm>
                <a:off x="1910" y="3028"/>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72" name="AutoShape 48"/>
              <p:cNvSpPr>
                <a:spLocks noChangeAspect="1" noChangeArrowheads="1"/>
              </p:cNvSpPr>
              <p:nvPr/>
            </p:nvSpPr>
            <p:spPr bwMode="auto">
              <a:xfrm>
                <a:off x="2033" y="3039"/>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73" name="AutoShape 49"/>
              <p:cNvSpPr>
                <a:spLocks noChangeAspect="1" noChangeArrowheads="1"/>
              </p:cNvSpPr>
              <p:nvPr/>
            </p:nvSpPr>
            <p:spPr bwMode="auto">
              <a:xfrm>
                <a:off x="1989" y="2950"/>
                <a:ext cx="68"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74" name="AutoShape 50"/>
              <p:cNvSpPr>
                <a:spLocks noChangeAspect="1" noChangeArrowheads="1"/>
              </p:cNvSpPr>
              <p:nvPr/>
            </p:nvSpPr>
            <p:spPr bwMode="auto">
              <a:xfrm>
                <a:off x="1921" y="2737"/>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75" name="AutoShape 51"/>
              <p:cNvSpPr>
                <a:spLocks noChangeAspect="1" noChangeArrowheads="1"/>
              </p:cNvSpPr>
              <p:nvPr/>
            </p:nvSpPr>
            <p:spPr bwMode="auto">
              <a:xfrm>
                <a:off x="1787" y="2693"/>
                <a:ext cx="69" cy="68"/>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76" name="AutoShape 52"/>
              <p:cNvSpPr>
                <a:spLocks noChangeAspect="1" noChangeArrowheads="1"/>
              </p:cNvSpPr>
              <p:nvPr/>
            </p:nvSpPr>
            <p:spPr bwMode="auto">
              <a:xfrm>
                <a:off x="1854" y="2592"/>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77" name="AutoShape 53"/>
              <p:cNvSpPr>
                <a:spLocks noChangeAspect="1" noChangeArrowheads="1"/>
              </p:cNvSpPr>
              <p:nvPr/>
            </p:nvSpPr>
            <p:spPr bwMode="auto">
              <a:xfrm>
                <a:off x="2291" y="2927"/>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78" name="AutoShape 54"/>
              <p:cNvSpPr>
                <a:spLocks noChangeAspect="1" noChangeArrowheads="1"/>
              </p:cNvSpPr>
              <p:nvPr/>
            </p:nvSpPr>
            <p:spPr bwMode="auto">
              <a:xfrm>
                <a:off x="2470" y="2849"/>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79" name="AutoShape 55"/>
              <p:cNvSpPr>
                <a:spLocks noChangeAspect="1" noChangeArrowheads="1"/>
              </p:cNvSpPr>
              <p:nvPr/>
            </p:nvSpPr>
            <p:spPr bwMode="auto">
              <a:xfrm>
                <a:off x="2291" y="2782"/>
                <a:ext cx="69" cy="69"/>
              </a:xfrm>
              <a:prstGeom prst="triangle">
                <a:avLst>
                  <a:gd name="adj" fmla="val 50000"/>
                </a:avLst>
              </a:prstGeom>
              <a:solidFill>
                <a:srgbClr val="3366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80" name="Rectangle 56"/>
              <p:cNvSpPr>
                <a:spLocks noChangeAspect="1" noChangeArrowheads="1"/>
              </p:cNvSpPr>
              <p:nvPr/>
            </p:nvSpPr>
            <p:spPr bwMode="auto">
              <a:xfrm flipV="1">
                <a:off x="757" y="2693"/>
                <a:ext cx="69" cy="6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81" name="Rectangle 57"/>
              <p:cNvSpPr>
                <a:spLocks noChangeAspect="1" noChangeArrowheads="1"/>
              </p:cNvSpPr>
              <p:nvPr/>
            </p:nvSpPr>
            <p:spPr bwMode="auto">
              <a:xfrm flipV="1">
                <a:off x="555" y="2603"/>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82" name="Rectangle 58"/>
              <p:cNvSpPr>
                <a:spLocks noChangeAspect="1" noChangeArrowheads="1"/>
              </p:cNvSpPr>
              <p:nvPr/>
            </p:nvSpPr>
            <p:spPr bwMode="auto">
              <a:xfrm flipV="1">
                <a:off x="678" y="2592"/>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83" name="Rectangle 59"/>
              <p:cNvSpPr>
                <a:spLocks noChangeAspect="1" noChangeArrowheads="1"/>
              </p:cNvSpPr>
              <p:nvPr/>
            </p:nvSpPr>
            <p:spPr bwMode="auto">
              <a:xfrm flipV="1">
                <a:off x="634" y="2681"/>
                <a:ext cx="68"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84" name="Rectangle 60"/>
              <p:cNvSpPr>
                <a:spLocks noChangeAspect="1" noChangeArrowheads="1"/>
              </p:cNvSpPr>
              <p:nvPr/>
            </p:nvSpPr>
            <p:spPr bwMode="auto">
              <a:xfrm flipV="1">
                <a:off x="566" y="2894"/>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85" name="Rectangle 61"/>
              <p:cNvSpPr>
                <a:spLocks noChangeAspect="1" noChangeArrowheads="1"/>
              </p:cNvSpPr>
              <p:nvPr/>
            </p:nvSpPr>
            <p:spPr bwMode="auto">
              <a:xfrm flipV="1">
                <a:off x="432" y="2939"/>
                <a:ext cx="69" cy="68"/>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86" name="Rectangle 62"/>
              <p:cNvSpPr>
                <a:spLocks noChangeAspect="1" noChangeArrowheads="1"/>
              </p:cNvSpPr>
              <p:nvPr/>
            </p:nvSpPr>
            <p:spPr bwMode="auto">
              <a:xfrm flipV="1">
                <a:off x="499" y="3039"/>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87" name="Rectangle 63"/>
              <p:cNvSpPr>
                <a:spLocks noChangeAspect="1" noChangeArrowheads="1"/>
              </p:cNvSpPr>
              <p:nvPr/>
            </p:nvSpPr>
            <p:spPr bwMode="auto">
              <a:xfrm flipV="1">
                <a:off x="936" y="2704"/>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88" name="Rectangle 64"/>
              <p:cNvSpPr>
                <a:spLocks noChangeAspect="1" noChangeArrowheads="1"/>
              </p:cNvSpPr>
              <p:nvPr/>
            </p:nvSpPr>
            <p:spPr bwMode="auto">
              <a:xfrm flipV="1">
                <a:off x="1115" y="2782"/>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89" name="Rectangle 65"/>
              <p:cNvSpPr>
                <a:spLocks noChangeAspect="1" noChangeArrowheads="1"/>
              </p:cNvSpPr>
              <p:nvPr/>
            </p:nvSpPr>
            <p:spPr bwMode="auto">
              <a:xfrm flipV="1">
                <a:off x="936" y="2849"/>
                <a:ext cx="69" cy="69"/>
              </a:xfrm>
              <a:prstGeom prst="rect">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1537113" name="Rectangle 89"/>
            <p:cNvSpPr>
              <a:spLocks noChangeArrowheads="1"/>
            </p:cNvSpPr>
            <p:nvPr/>
          </p:nvSpPr>
          <p:spPr bwMode="auto">
            <a:xfrm>
              <a:off x="624" y="3244"/>
              <a:ext cx="14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0">
                  <a:latin typeface="Times New Roman" pitchFamily="18" charset="0"/>
                  <a:cs typeface="Times New Roman" pitchFamily="18" charset="0"/>
                </a:rPr>
                <a:t>Two Clusters</a:t>
              </a:r>
              <a:r>
                <a:rPr lang="en-US" sz="1600" b="0">
                  <a:latin typeface="Times New Roman" pitchFamily="18" charset="0"/>
                </a:rPr>
                <a:t> </a:t>
              </a:r>
            </a:p>
          </p:txBody>
        </p:sp>
      </p:grpSp>
      <p:grpSp>
        <p:nvGrpSpPr>
          <p:cNvPr id="1537116" name="Group 92"/>
          <p:cNvGrpSpPr>
            <a:grpSpLocks/>
          </p:cNvGrpSpPr>
          <p:nvPr/>
        </p:nvGrpSpPr>
        <p:grpSpPr bwMode="auto">
          <a:xfrm>
            <a:off x="4960938" y="1905000"/>
            <a:ext cx="3344862" cy="1479550"/>
            <a:chOff x="3125" y="1200"/>
            <a:chExt cx="2107" cy="932"/>
          </a:xfrm>
        </p:grpSpPr>
        <p:grpSp>
          <p:nvGrpSpPr>
            <p:cNvPr id="1537048" name="Group 24"/>
            <p:cNvGrpSpPr>
              <a:grpSpLocks/>
            </p:cNvGrpSpPr>
            <p:nvPr/>
          </p:nvGrpSpPr>
          <p:grpSpPr bwMode="auto">
            <a:xfrm>
              <a:off x="3125" y="1200"/>
              <a:ext cx="2107" cy="518"/>
              <a:chOff x="3125" y="1200"/>
              <a:chExt cx="2107" cy="518"/>
            </a:xfrm>
          </p:grpSpPr>
          <p:sp>
            <p:nvSpPr>
              <p:cNvPr id="1537049" name="AutoShape 25"/>
              <p:cNvSpPr>
                <a:spLocks noChangeAspect="1" noChangeArrowheads="1"/>
              </p:cNvSpPr>
              <p:nvPr/>
            </p:nvSpPr>
            <p:spPr bwMode="auto">
              <a:xfrm>
                <a:off x="4805" y="1548"/>
                <a:ext cx="69"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50" name="AutoShape 26"/>
              <p:cNvSpPr>
                <a:spLocks noChangeAspect="1" noChangeArrowheads="1"/>
              </p:cNvSpPr>
              <p:nvPr/>
            </p:nvSpPr>
            <p:spPr bwMode="auto">
              <a:xfrm>
                <a:off x="4603" y="1638"/>
                <a:ext cx="69"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51" name="AutoShape 27"/>
              <p:cNvSpPr>
                <a:spLocks noChangeAspect="1" noChangeArrowheads="1"/>
              </p:cNvSpPr>
              <p:nvPr/>
            </p:nvSpPr>
            <p:spPr bwMode="auto">
              <a:xfrm>
                <a:off x="4726" y="1649"/>
                <a:ext cx="69"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52" name="AutoShape 28"/>
              <p:cNvSpPr>
                <a:spLocks noChangeAspect="1" noChangeArrowheads="1"/>
              </p:cNvSpPr>
              <p:nvPr/>
            </p:nvSpPr>
            <p:spPr bwMode="auto">
              <a:xfrm>
                <a:off x="4682" y="1559"/>
                <a:ext cx="68" cy="69"/>
              </a:xfrm>
              <a:prstGeom prst="diamond">
                <a:avLst/>
              </a:prstGeom>
              <a:solidFill>
                <a:srgbClr val="FF99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53" name="AutoShape 29"/>
              <p:cNvSpPr>
                <a:spLocks noChangeAspect="1" noChangeArrowheads="1"/>
              </p:cNvSpPr>
              <p:nvPr/>
            </p:nvSpPr>
            <p:spPr bwMode="auto">
              <a:xfrm>
                <a:off x="4614" y="1346"/>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54" name="AutoShape 30"/>
              <p:cNvSpPr>
                <a:spLocks noChangeAspect="1" noChangeArrowheads="1"/>
              </p:cNvSpPr>
              <p:nvPr/>
            </p:nvSpPr>
            <p:spPr bwMode="auto">
              <a:xfrm>
                <a:off x="4480" y="1301"/>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55" name="AutoShape 31"/>
              <p:cNvSpPr>
                <a:spLocks noChangeAspect="1" noChangeArrowheads="1"/>
              </p:cNvSpPr>
              <p:nvPr/>
            </p:nvSpPr>
            <p:spPr bwMode="auto">
              <a:xfrm>
                <a:off x="4547" y="1200"/>
                <a:ext cx="69" cy="69"/>
              </a:xfrm>
              <a:prstGeom prst="star5">
                <a:avLst/>
              </a:prstGeom>
              <a:solidFill>
                <a:schemeClr val="accent1"/>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56" name="Rectangle 32"/>
              <p:cNvSpPr>
                <a:spLocks noChangeAspect="1" noChangeArrowheads="1"/>
              </p:cNvSpPr>
              <p:nvPr/>
            </p:nvSpPr>
            <p:spPr bwMode="auto">
              <a:xfrm>
                <a:off x="4984" y="1537"/>
                <a:ext cx="69" cy="6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57" name="Rectangle 33"/>
              <p:cNvSpPr>
                <a:spLocks noChangeAspect="1" noChangeArrowheads="1"/>
              </p:cNvSpPr>
              <p:nvPr/>
            </p:nvSpPr>
            <p:spPr bwMode="auto">
              <a:xfrm>
                <a:off x="5163" y="1458"/>
                <a:ext cx="69" cy="6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58" name="Rectangle 34"/>
              <p:cNvSpPr>
                <a:spLocks noChangeAspect="1" noChangeArrowheads="1"/>
              </p:cNvSpPr>
              <p:nvPr/>
            </p:nvSpPr>
            <p:spPr bwMode="auto">
              <a:xfrm>
                <a:off x="4984" y="1391"/>
                <a:ext cx="69" cy="69"/>
              </a:xfrm>
              <a:prstGeom prst="rect">
                <a:avLst/>
              </a:prstGeom>
              <a:solidFill>
                <a:srgbClr val="FF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59" name="AutoShape 35"/>
              <p:cNvSpPr>
                <a:spLocks noChangeAspect="1" noChangeArrowheads="1"/>
              </p:cNvSpPr>
              <p:nvPr/>
            </p:nvSpPr>
            <p:spPr bwMode="auto">
              <a:xfrm flipV="1">
                <a:off x="3450" y="1301"/>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60" name="AutoShape 36"/>
              <p:cNvSpPr>
                <a:spLocks noChangeAspect="1" noChangeArrowheads="1"/>
              </p:cNvSpPr>
              <p:nvPr/>
            </p:nvSpPr>
            <p:spPr bwMode="auto">
              <a:xfrm flipV="1">
                <a:off x="3248" y="1211"/>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61" name="AutoShape 37"/>
              <p:cNvSpPr>
                <a:spLocks noChangeAspect="1" noChangeArrowheads="1"/>
              </p:cNvSpPr>
              <p:nvPr/>
            </p:nvSpPr>
            <p:spPr bwMode="auto">
              <a:xfrm flipV="1">
                <a:off x="3371" y="1200"/>
                <a:ext cx="69"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62" name="AutoShape 38"/>
              <p:cNvSpPr>
                <a:spLocks noChangeAspect="1" noChangeArrowheads="1"/>
              </p:cNvSpPr>
              <p:nvPr/>
            </p:nvSpPr>
            <p:spPr bwMode="auto">
              <a:xfrm flipV="1">
                <a:off x="3327" y="1290"/>
                <a:ext cx="68" cy="69"/>
              </a:xfrm>
              <a:prstGeom prst="star4">
                <a:avLst>
                  <a:gd name="adj" fmla="val 12500"/>
                </a:avLst>
              </a:prstGeom>
              <a:solidFill>
                <a:srgbClr val="FF00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63" name="AutoShape 39"/>
              <p:cNvSpPr>
                <a:spLocks noChangeAspect="1" noChangeArrowheads="1"/>
              </p:cNvSpPr>
              <p:nvPr/>
            </p:nvSpPr>
            <p:spPr bwMode="auto">
              <a:xfrm flipV="1">
                <a:off x="3259" y="1503"/>
                <a:ext cx="69" cy="69"/>
              </a:xfrm>
              <a:prstGeom prst="triangle">
                <a:avLst>
                  <a:gd name="adj" fmla="val 5000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64" name="AutoShape 40"/>
              <p:cNvSpPr>
                <a:spLocks noChangeAspect="1" noChangeArrowheads="1"/>
              </p:cNvSpPr>
              <p:nvPr/>
            </p:nvSpPr>
            <p:spPr bwMode="auto">
              <a:xfrm flipV="1">
                <a:off x="3125" y="1548"/>
                <a:ext cx="69" cy="69"/>
              </a:xfrm>
              <a:prstGeom prst="triangle">
                <a:avLst>
                  <a:gd name="adj" fmla="val 5000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65" name="AutoShape 41"/>
              <p:cNvSpPr>
                <a:spLocks noChangeAspect="1" noChangeArrowheads="1"/>
              </p:cNvSpPr>
              <p:nvPr/>
            </p:nvSpPr>
            <p:spPr bwMode="auto">
              <a:xfrm flipV="1">
                <a:off x="3192" y="1649"/>
                <a:ext cx="69" cy="69"/>
              </a:xfrm>
              <a:prstGeom prst="triangle">
                <a:avLst>
                  <a:gd name="adj" fmla="val 50000"/>
                </a:avLst>
              </a:prstGeom>
              <a:solidFill>
                <a:srgbClr val="00FF00"/>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66" name="Oval 42"/>
              <p:cNvSpPr>
                <a:spLocks noChangeAspect="1" noChangeArrowheads="1"/>
              </p:cNvSpPr>
              <p:nvPr/>
            </p:nvSpPr>
            <p:spPr bwMode="auto">
              <a:xfrm flipV="1">
                <a:off x="3629" y="1312"/>
                <a:ext cx="69" cy="69"/>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67" name="Oval 43"/>
              <p:cNvSpPr>
                <a:spLocks noChangeAspect="1" noChangeArrowheads="1"/>
              </p:cNvSpPr>
              <p:nvPr/>
            </p:nvSpPr>
            <p:spPr bwMode="auto">
              <a:xfrm flipV="1">
                <a:off x="3808" y="1391"/>
                <a:ext cx="69" cy="69"/>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sp>
            <p:nvSpPr>
              <p:cNvPr id="1537068" name="Oval 44"/>
              <p:cNvSpPr>
                <a:spLocks noChangeAspect="1" noChangeArrowheads="1"/>
              </p:cNvSpPr>
              <p:nvPr/>
            </p:nvSpPr>
            <p:spPr bwMode="auto">
              <a:xfrm flipV="1">
                <a:off x="3629" y="1458"/>
                <a:ext cx="69" cy="69"/>
              </a:xfrm>
              <a:prstGeom prst="ellipse">
                <a:avLst/>
              </a:prstGeom>
              <a:solidFill>
                <a:srgbClr val="00FFFF"/>
              </a:solidFill>
              <a:ln w="9525">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it-IT"/>
              </a:p>
            </p:txBody>
          </p:sp>
        </p:grpSp>
        <p:sp>
          <p:nvSpPr>
            <p:cNvPr id="1537114" name="Rectangle 90"/>
            <p:cNvSpPr>
              <a:spLocks noChangeArrowheads="1"/>
            </p:cNvSpPr>
            <p:nvPr/>
          </p:nvSpPr>
          <p:spPr bwMode="auto">
            <a:xfrm>
              <a:off x="3413" y="1920"/>
              <a:ext cx="14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0">
                  <a:latin typeface="Times New Roman" pitchFamily="18" charset="0"/>
                  <a:cs typeface="Times New Roman" pitchFamily="18" charset="0"/>
                </a:rPr>
                <a:t>Six Clusters</a:t>
              </a:r>
              <a:r>
                <a:rPr lang="en-US" sz="1600" b="0">
                  <a:latin typeface="Times New Roman" pitchFamily="18" charset="0"/>
                </a:rPr>
                <a:t> </a:t>
              </a:r>
            </a:p>
          </p:txBody>
        </p:sp>
      </p:grpSp>
    </p:spTree>
    <p:extLst>
      <p:ext uri="{BB962C8B-B14F-4D97-AF65-F5344CB8AC3E}">
        <p14:creationId xmlns:p14="http://schemas.microsoft.com/office/powerpoint/2010/main" val="34779870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5371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3711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537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9186" name="Rectangle 2"/>
          <p:cNvSpPr>
            <a:spLocks noGrp="1" noChangeArrowheads="1"/>
          </p:cNvSpPr>
          <p:nvPr>
            <p:ph type="title"/>
          </p:nvPr>
        </p:nvSpPr>
        <p:spPr>
          <a:xfrm>
            <a:off x="381000" y="152400"/>
            <a:ext cx="8280400" cy="552450"/>
          </a:xfrm>
        </p:spPr>
        <p:txBody>
          <a:bodyPr/>
          <a:lstStyle/>
          <a:p>
            <a:r>
              <a:rPr lang="en-US" sz="2800"/>
              <a:t>How to Define Inter-Cluster Similarity</a:t>
            </a:r>
          </a:p>
        </p:txBody>
      </p:sp>
      <p:sp>
        <p:nvSpPr>
          <p:cNvPr id="1629187"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sz="1000"/>
              <a:t> </a:t>
            </a:r>
          </a:p>
        </p:txBody>
      </p:sp>
      <p:grpSp>
        <p:nvGrpSpPr>
          <p:cNvPr id="1629188" name="Group 4"/>
          <p:cNvGrpSpPr>
            <a:grpSpLocks/>
          </p:cNvGrpSpPr>
          <p:nvPr/>
        </p:nvGrpSpPr>
        <p:grpSpPr bwMode="auto">
          <a:xfrm>
            <a:off x="5486400" y="1066800"/>
            <a:ext cx="3429000" cy="3508375"/>
            <a:chOff x="3456" y="1440"/>
            <a:chExt cx="2160" cy="2210"/>
          </a:xfrm>
        </p:grpSpPr>
        <p:sp>
          <p:nvSpPr>
            <p:cNvPr id="1629189"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190"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191"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192"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193"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194"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195"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196"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197"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198"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199"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200"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201"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p1</a:t>
              </a:r>
            </a:p>
          </p:txBody>
        </p:sp>
        <p:sp>
          <p:nvSpPr>
            <p:cNvPr id="1629202"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p3</a:t>
              </a:r>
            </a:p>
          </p:txBody>
        </p:sp>
        <p:sp>
          <p:nvSpPr>
            <p:cNvPr id="1629203"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p5</a:t>
              </a:r>
            </a:p>
          </p:txBody>
        </p:sp>
        <p:sp>
          <p:nvSpPr>
            <p:cNvPr id="1629204"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p4</a:t>
              </a:r>
            </a:p>
          </p:txBody>
        </p:sp>
        <p:sp>
          <p:nvSpPr>
            <p:cNvPr id="1629205"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p2</a:t>
              </a:r>
            </a:p>
          </p:txBody>
        </p:sp>
        <p:sp>
          <p:nvSpPr>
            <p:cNvPr id="1629206"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p1</a:t>
              </a:r>
            </a:p>
          </p:txBody>
        </p:sp>
        <p:sp>
          <p:nvSpPr>
            <p:cNvPr id="1629207"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p2</a:t>
              </a:r>
            </a:p>
          </p:txBody>
        </p:sp>
        <p:sp>
          <p:nvSpPr>
            <p:cNvPr id="1629208"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p3</a:t>
              </a:r>
            </a:p>
          </p:txBody>
        </p:sp>
        <p:sp>
          <p:nvSpPr>
            <p:cNvPr id="1629209"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p4</a:t>
              </a:r>
            </a:p>
          </p:txBody>
        </p:sp>
        <p:sp>
          <p:nvSpPr>
            <p:cNvPr id="1629210"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p5</a:t>
              </a:r>
            </a:p>
          </p:txBody>
        </p:sp>
        <p:sp>
          <p:nvSpPr>
            <p:cNvPr id="1629211"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 . .</a:t>
              </a:r>
            </a:p>
          </p:txBody>
        </p:sp>
        <p:sp>
          <p:nvSpPr>
            <p:cNvPr id="1629212"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a:t>
              </a:r>
            </a:p>
            <a:p>
              <a:pPr>
                <a:spcBef>
                  <a:spcPct val="50000"/>
                </a:spcBef>
              </a:pPr>
              <a:r>
                <a:rPr lang="en-US" sz="1600"/>
                <a:t>.</a:t>
              </a:r>
            </a:p>
            <a:p>
              <a:pPr>
                <a:spcBef>
                  <a:spcPct val="50000"/>
                </a:spcBef>
              </a:pPr>
              <a:r>
                <a:rPr lang="en-US" sz="1600"/>
                <a:t>.</a:t>
              </a:r>
            </a:p>
          </p:txBody>
        </p:sp>
      </p:grpSp>
      <p:sp>
        <p:nvSpPr>
          <p:cNvPr id="1629213"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214"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9215"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9216"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9217"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9218"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219"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9220" name="Oval 36"/>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9221"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9222"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29223" name="Line 39"/>
          <p:cNvSpPr>
            <a:spLocks noChangeShapeType="1"/>
          </p:cNvSpPr>
          <p:nvPr/>
        </p:nvSpPr>
        <p:spPr bwMode="auto">
          <a:xfrm flipV="1">
            <a:off x="914400" y="1676400"/>
            <a:ext cx="3962400" cy="22860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29224"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Proximity Matrix</a:t>
            </a:r>
          </a:p>
        </p:txBody>
      </p:sp>
      <p:sp>
        <p:nvSpPr>
          <p:cNvPr id="1629225" name="Rectangle 41"/>
          <p:cNvSpPr>
            <a:spLocks noChangeArrowheads="1"/>
          </p:cNvSpPr>
          <p:nvPr/>
        </p:nvSpPr>
        <p:spPr bwMode="auto">
          <a:xfrm>
            <a:off x="381000" y="3200400"/>
            <a:ext cx="5791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ts val="200"/>
              </a:spcBef>
              <a:spcAft>
                <a:spcPts val="200"/>
              </a:spcAft>
              <a:buClr>
                <a:srgbClr val="0C7B9C"/>
              </a:buClr>
              <a:buSzPct val="75000"/>
              <a:buFont typeface="Monotype Sorts" pitchFamily="2" charset="2"/>
              <a:buChar char="l"/>
            </a:pPr>
            <a:r>
              <a:rPr lang="en-US" sz="2400" b="0"/>
              <a:t>MIN</a:t>
            </a:r>
          </a:p>
          <a:p>
            <a:pPr marL="342900" indent="-342900">
              <a:spcBef>
                <a:spcPts val="200"/>
              </a:spcBef>
              <a:spcAft>
                <a:spcPts val="200"/>
              </a:spcAft>
              <a:buClr>
                <a:srgbClr val="0C7B9C"/>
              </a:buClr>
              <a:buSzPct val="75000"/>
              <a:buFont typeface="Monotype Sorts" pitchFamily="2" charset="2"/>
              <a:buChar char="l"/>
            </a:pPr>
            <a:r>
              <a:rPr lang="en-US" sz="2400" b="0">
                <a:solidFill>
                  <a:srgbClr val="FF0000"/>
                </a:solidFill>
              </a:rPr>
              <a:t>MAX</a:t>
            </a:r>
          </a:p>
          <a:p>
            <a:pPr marL="342900" indent="-342900">
              <a:spcBef>
                <a:spcPts val="200"/>
              </a:spcBef>
              <a:spcAft>
                <a:spcPts val="200"/>
              </a:spcAft>
              <a:buClr>
                <a:srgbClr val="0C7B9C"/>
              </a:buClr>
              <a:buSzPct val="75000"/>
              <a:buFont typeface="Monotype Sorts" pitchFamily="2" charset="2"/>
              <a:buChar char="l"/>
            </a:pPr>
            <a:r>
              <a:rPr lang="en-US" sz="2400" b="0"/>
              <a:t>Group Average</a:t>
            </a:r>
          </a:p>
          <a:p>
            <a:pPr marL="342900" indent="-342900">
              <a:spcBef>
                <a:spcPts val="200"/>
              </a:spcBef>
              <a:spcAft>
                <a:spcPts val="200"/>
              </a:spcAft>
              <a:buClr>
                <a:srgbClr val="0C7B9C"/>
              </a:buClr>
              <a:buSzPct val="75000"/>
              <a:buFont typeface="Monotype Sorts" pitchFamily="2" charset="2"/>
              <a:buChar char="l"/>
            </a:pPr>
            <a:r>
              <a:rPr lang="en-US" sz="2400" b="0"/>
              <a:t>Distance Between Centroids</a:t>
            </a:r>
          </a:p>
          <a:p>
            <a:pPr marL="342900" indent="-342900">
              <a:spcBef>
                <a:spcPts val="200"/>
              </a:spcBef>
              <a:spcAft>
                <a:spcPts val="200"/>
              </a:spcAft>
              <a:buClr>
                <a:srgbClr val="0C7B9C"/>
              </a:buClr>
              <a:buSzPct val="75000"/>
              <a:buFont typeface="Monotype Sorts" pitchFamily="2" charset="2"/>
              <a:buChar char="l"/>
            </a:pPr>
            <a:r>
              <a:rPr lang="en-US" sz="2400" b="0"/>
              <a:t>Other methods driven by an objective function</a:t>
            </a:r>
          </a:p>
          <a:p>
            <a:pPr marL="742950" lvl="1" indent="-285750">
              <a:spcBef>
                <a:spcPts val="200"/>
              </a:spcBef>
              <a:spcAft>
                <a:spcPts val="200"/>
              </a:spcAft>
              <a:buClr>
                <a:srgbClr val="0C7B9C"/>
              </a:buClr>
              <a:buSzPct val="100000"/>
              <a:buFont typeface="Arial" charset="0"/>
              <a:buChar char="–"/>
            </a:pPr>
            <a:r>
              <a:rPr lang="en-US" sz="2000" b="0"/>
              <a:t>Ward’s Method uses squared error</a:t>
            </a:r>
            <a:endParaRPr lang="en-US" sz="2400" b="0"/>
          </a:p>
        </p:txBody>
      </p:sp>
    </p:spTree>
    <p:extLst>
      <p:ext uri="{BB962C8B-B14F-4D97-AF65-F5344CB8AC3E}">
        <p14:creationId xmlns:p14="http://schemas.microsoft.com/office/powerpoint/2010/main" val="1307486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0210" name="Rectangle 2"/>
          <p:cNvSpPr>
            <a:spLocks noGrp="1" noChangeArrowheads="1"/>
          </p:cNvSpPr>
          <p:nvPr>
            <p:ph type="title"/>
          </p:nvPr>
        </p:nvSpPr>
        <p:spPr>
          <a:xfrm>
            <a:off x="381000" y="152400"/>
            <a:ext cx="8280400" cy="552450"/>
          </a:xfrm>
        </p:spPr>
        <p:txBody>
          <a:bodyPr/>
          <a:lstStyle/>
          <a:p>
            <a:r>
              <a:rPr lang="en-US" sz="2800"/>
              <a:t>How to Define Inter-Cluster Similarity</a:t>
            </a:r>
          </a:p>
        </p:txBody>
      </p:sp>
      <p:sp>
        <p:nvSpPr>
          <p:cNvPr id="1630211" name="Rectangle 3"/>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sz="1000"/>
              <a:t> </a:t>
            </a:r>
          </a:p>
        </p:txBody>
      </p:sp>
      <p:grpSp>
        <p:nvGrpSpPr>
          <p:cNvPr id="1630212" name="Group 4"/>
          <p:cNvGrpSpPr>
            <a:grpSpLocks/>
          </p:cNvGrpSpPr>
          <p:nvPr/>
        </p:nvGrpSpPr>
        <p:grpSpPr bwMode="auto">
          <a:xfrm>
            <a:off x="5486400" y="1066800"/>
            <a:ext cx="3429000" cy="3508375"/>
            <a:chOff x="3456" y="1440"/>
            <a:chExt cx="2160" cy="2210"/>
          </a:xfrm>
        </p:grpSpPr>
        <p:sp>
          <p:nvSpPr>
            <p:cNvPr id="1630213" name="Line 5"/>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14" name="Line 6"/>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15" name="Line 7"/>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16" name="Line 8"/>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17" name="Line 9"/>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18" name="Line 10"/>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19" name="Line 11"/>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20" name="Line 12"/>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21" name="Line 13"/>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22" name="Line 14"/>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23" name="Line 15"/>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24" name="Line 16"/>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25" name="Text Box 17"/>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p1</a:t>
              </a:r>
            </a:p>
          </p:txBody>
        </p:sp>
        <p:sp>
          <p:nvSpPr>
            <p:cNvPr id="1630226" name="Text Box 18"/>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p3</a:t>
              </a:r>
            </a:p>
          </p:txBody>
        </p:sp>
        <p:sp>
          <p:nvSpPr>
            <p:cNvPr id="1630227" name="Text Box 19"/>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p5</a:t>
              </a:r>
            </a:p>
          </p:txBody>
        </p:sp>
        <p:sp>
          <p:nvSpPr>
            <p:cNvPr id="1630228" name="Text Box 20"/>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p4</a:t>
              </a:r>
            </a:p>
          </p:txBody>
        </p:sp>
        <p:sp>
          <p:nvSpPr>
            <p:cNvPr id="1630229" name="Text Box 21"/>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p2</a:t>
              </a:r>
            </a:p>
          </p:txBody>
        </p:sp>
        <p:sp>
          <p:nvSpPr>
            <p:cNvPr id="1630230" name="Text Box 22"/>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p1</a:t>
              </a:r>
            </a:p>
          </p:txBody>
        </p:sp>
        <p:sp>
          <p:nvSpPr>
            <p:cNvPr id="1630231" name="Text Box 23"/>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p2</a:t>
              </a:r>
            </a:p>
          </p:txBody>
        </p:sp>
        <p:sp>
          <p:nvSpPr>
            <p:cNvPr id="1630232" name="Text Box 24"/>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p3</a:t>
              </a:r>
            </a:p>
          </p:txBody>
        </p:sp>
        <p:sp>
          <p:nvSpPr>
            <p:cNvPr id="1630233" name="Text Box 25"/>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p4</a:t>
              </a:r>
            </a:p>
          </p:txBody>
        </p:sp>
        <p:sp>
          <p:nvSpPr>
            <p:cNvPr id="1630234" name="Text Box 26"/>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p5</a:t>
              </a:r>
            </a:p>
          </p:txBody>
        </p:sp>
        <p:sp>
          <p:nvSpPr>
            <p:cNvPr id="1630235" name="Text Box 27"/>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 . .</a:t>
              </a:r>
            </a:p>
          </p:txBody>
        </p:sp>
        <p:sp>
          <p:nvSpPr>
            <p:cNvPr id="1630236" name="Text Box 28"/>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a:t>
              </a:r>
            </a:p>
            <a:p>
              <a:pPr>
                <a:spcBef>
                  <a:spcPct val="50000"/>
                </a:spcBef>
              </a:pPr>
              <a:r>
                <a:rPr lang="en-US" sz="1600"/>
                <a:t>.</a:t>
              </a:r>
            </a:p>
            <a:p>
              <a:pPr>
                <a:spcBef>
                  <a:spcPct val="50000"/>
                </a:spcBef>
              </a:pPr>
              <a:r>
                <a:rPr lang="en-US" sz="1600"/>
                <a:t>.</a:t>
              </a:r>
            </a:p>
          </p:txBody>
        </p:sp>
      </p:grpSp>
      <p:sp>
        <p:nvSpPr>
          <p:cNvPr id="1630237" name="Freeform 29"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38" name="Oval 30"/>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0239" name="Oval 31"/>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0240" name="Oval 32"/>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0241" name="Oval 33"/>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0242" name="Freeform 34"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43" name="Oval 35"/>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0244" name="Oval 36"/>
          <p:cNvSpPr>
            <a:spLocks noChangeArrowheads="1"/>
          </p:cNvSpPr>
          <p:nvPr/>
        </p:nvSpPr>
        <p:spPr bwMode="auto">
          <a:xfrm rot="5400000" flipV="1">
            <a:off x="3516313"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0245" name="Oval 37"/>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0246" name="Oval 38"/>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0247" name="Line 39"/>
          <p:cNvSpPr>
            <a:spLocks noChangeShapeType="1"/>
          </p:cNvSpPr>
          <p:nvPr/>
        </p:nvSpPr>
        <p:spPr bwMode="auto">
          <a:xfrm>
            <a:off x="1828800" y="2209800"/>
            <a:ext cx="2209800" cy="76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48" name="Line 40"/>
          <p:cNvSpPr>
            <a:spLocks noChangeShapeType="1"/>
          </p:cNvSpPr>
          <p:nvPr/>
        </p:nvSpPr>
        <p:spPr bwMode="auto">
          <a:xfrm flipV="1">
            <a:off x="1828800" y="1676400"/>
            <a:ext cx="1676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49" name="Line 41"/>
          <p:cNvSpPr>
            <a:spLocks noChangeShapeType="1"/>
          </p:cNvSpPr>
          <p:nvPr/>
        </p:nvSpPr>
        <p:spPr bwMode="auto">
          <a:xfrm flipV="1">
            <a:off x="1828800" y="1295400"/>
            <a:ext cx="2209800" cy="914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50" name="Line 42"/>
          <p:cNvSpPr>
            <a:spLocks noChangeShapeType="1"/>
          </p:cNvSpPr>
          <p:nvPr/>
        </p:nvSpPr>
        <p:spPr bwMode="auto">
          <a:xfrm flipV="1">
            <a:off x="1828800" y="1676400"/>
            <a:ext cx="30480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51" name="Line 43"/>
          <p:cNvSpPr>
            <a:spLocks noChangeShapeType="1"/>
          </p:cNvSpPr>
          <p:nvPr/>
        </p:nvSpPr>
        <p:spPr bwMode="auto">
          <a:xfrm>
            <a:off x="1981200" y="1828800"/>
            <a:ext cx="2057400" cy="457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52" name="Line 44"/>
          <p:cNvSpPr>
            <a:spLocks noChangeShapeType="1"/>
          </p:cNvSpPr>
          <p:nvPr/>
        </p:nvSpPr>
        <p:spPr bwMode="auto">
          <a:xfrm flipV="1">
            <a:off x="1981200" y="1676400"/>
            <a:ext cx="1524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53" name="Line 45"/>
          <p:cNvSpPr>
            <a:spLocks noChangeShapeType="1"/>
          </p:cNvSpPr>
          <p:nvPr/>
        </p:nvSpPr>
        <p:spPr bwMode="auto">
          <a:xfrm flipV="1">
            <a:off x="1981200" y="1295400"/>
            <a:ext cx="2057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54" name="Line 46"/>
          <p:cNvSpPr>
            <a:spLocks noChangeShapeType="1"/>
          </p:cNvSpPr>
          <p:nvPr/>
        </p:nvSpPr>
        <p:spPr bwMode="auto">
          <a:xfrm flipV="1">
            <a:off x="1981200" y="1676400"/>
            <a:ext cx="28956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55" name="Line 47"/>
          <p:cNvSpPr>
            <a:spLocks noChangeShapeType="1"/>
          </p:cNvSpPr>
          <p:nvPr/>
        </p:nvSpPr>
        <p:spPr bwMode="auto">
          <a:xfrm>
            <a:off x="914400" y="1905000"/>
            <a:ext cx="31242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56" name="Line 48"/>
          <p:cNvSpPr>
            <a:spLocks noChangeShapeType="1"/>
          </p:cNvSpPr>
          <p:nvPr/>
        </p:nvSpPr>
        <p:spPr bwMode="auto">
          <a:xfrm flipV="1">
            <a:off x="914400" y="1676400"/>
            <a:ext cx="39624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57" name="Line 49"/>
          <p:cNvSpPr>
            <a:spLocks noChangeShapeType="1"/>
          </p:cNvSpPr>
          <p:nvPr/>
        </p:nvSpPr>
        <p:spPr bwMode="auto">
          <a:xfrm flipV="1">
            <a:off x="914400" y="1295400"/>
            <a:ext cx="3124200" cy="609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58" name="Line 50"/>
          <p:cNvSpPr>
            <a:spLocks noChangeShapeType="1"/>
          </p:cNvSpPr>
          <p:nvPr/>
        </p:nvSpPr>
        <p:spPr bwMode="auto">
          <a:xfrm flipV="1">
            <a:off x="914400" y="1676400"/>
            <a:ext cx="25908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59" name="Line 51"/>
          <p:cNvSpPr>
            <a:spLocks noChangeShapeType="1"/>
          </p:cNvSpPr>
          <p:nvPr/>
        </p:nvSpPr>
        <p:spPr bwMode="auto">
          <a:xfrm>
            <a:off x="1752600" y="1447800"/>
            <a:ext cx="2286000" cy="838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60" name="Line 52"/>
          <p:cNvSpPr>
            <a:spLocks noChangeShapeType="1"/>
          </p:cNvSpPr>
          <p:nvPr/>
        </p:nvSpPr>
        <p:spPr bwMode="auto">
          <a:xfrm>
            <a:off x="1752600" y="1447800"/>
            <a:ext cx="17526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61" name="Line 53"/>
          <p:cNvSpPr>
            <a:spLocks noChangeShapeType="1"/>
          </p:cNvSpPr>
          <p:nvPr/>
        </p:nvSpPr>
        <p:spPr bwMode="auto">
          <a:xfrm flipV="1">
            <a:off x="1752600" y="1295400"/>
            <a:ext cx="2286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62" name="Line 54"/>
          <p:cNvSpPr>
            <a:spLocks noChangeShapeType="1"/>
          </p:cNvSpPr>
          <p:nvPr/>
        </p:nvSpPr>
        <p:spPr bwMode="auto">
          <a:xfrm>
            <a:off x="1752600" y="1447800"/>
            <a:ext cx="31242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0263" name="Text Box 55"/>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Proximity Matrix</a:t>
            </a:r>
          </a:p>
        </p:txBody>
      </p:sp>
      <p:sp>
        <p:nvSpPr>
          <p:cNvPr id="1630264" name="Rectangle 56"/>
          <p:cNvSpPr>
            <a:spLocks noChangeArrowheads="1"/>
          </p:cNvSpPr>
          <p:nvPr/>
        </p:nvSpPr>
        <p:spPr bwMode="auto">
          <a:xfrm>
            <a:off x="381000" y="3200400"/>
            <a:ext cx="5791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ts val="200"/>
              </a:spcBef>
              <a:spcAft>
                <a:spcPts val="200"/>
              </a:spcAft>
              <a:buClr>
                <a:srgbClr val="0C7B9C"/>
              </a:buClr>
              <a:buSzPct val="75000"/>
              <a:buFont typeface="Monotype Sorts" pitchFamily="2" charset="2"/>
              <a:buChar char="l"/>
            </a:pPr>
            <a:r>
              <a:rPr lang="en-US" sz="2400" b="0"/>
              <a:t>MIN</a:t>
            </a:r>
          </a:p>
          <a:p>
            <a:pPr marL="342900" indent="-342900">
              <a:spcBef>
                <a:spcPts val="200"/>
              </a:spcBef>
              <a:spcAft>
                <a:spcPts val="200"/>
              </a:spcAft>
              <a:buClr>
                <a:srgbClr val="0C7B9C"/>
              </a:buClr>
              <a:buSzPct val="75000"/>
              <a:buFont typeface="Monotype Sorts" pitchFamily="2" charset="2"/>
              <a:buChar char="l"/>
            </a:pPr>
            <a:r>
              <a:rPr lang="en-US" sz="2400" b="0"/>
              <a:t>MAX</a:t>
            </a:r>
          </a:p>
          <a:p>
            <a:pPr marL="342900" indent="-342900">
              <a:spcBef>
                <a:spcPts val="200"/>
              </a:spcBef>
              <a:spcAft>
                <a:spcPts val="200"/>
              </a:spcAft>
              <a:buClr>
                <a:srgbClr val="0C7B9C"/>
              </a:buClr>
              <a:buSzPct val="75000"/>
              <a:buFont typeface="Monotype Sorts" pitchFamily="2" charset="2"/>
              <a:buChar char="l"/>
            </a:pPr>
            <a:r>
              <a:rPr lang="en-US" sz="2400" b="0">
                <a:solidFill>
                  <a:srgbClr val="FF0000"/>
                </a:solidFill>
              </a:rPr>
              <a:t>Group Average</a:t>
            </a:r>
          </a:p>
          <a:p>
            <a:pPr marL="342900" indent="-342900">
              <a:spcBef>
                <a:spcPts val="200"/>
              </a:spcBef>
              <a:spcAft>
                <a:spcPts val="200"/>
              </a:spcAft>
              <a:buClr>
                <a:srgbClr val="0C7B9C"/>
              </a:buClr>
              <a:buSzPct val="75000"/>
              <a:buFont typeface="Monotype Sorts" pitchFamily="2" charset="2"/>
              <a:buChar char="l"/>
            </a:pPr>
            <a:r>
              <a:rPr lang="en-US" sz="2400" b="0"/>
              <a:t>Distance Between Centroids</a:t>
            </a:r>
          </a:p>
          <a:p>
            <a:pPr marL="342900" indent="-342900">
              <a:spcBef>
                <a:spcPts val="200"/>
              </a:spcBef>
              <a:spcAft>
                <a:spcPts val="200"/>
              </a:spcAft>
              <a:buClr>
                <a:srgbClr val="0C7B9C"/>
              </a:buClr>
              <a:buSzPct val="75000"/>
              <a:buFont typeface="Monotype Sorts" pitchFamily="2" charset="2"/>
              <a:buChar char="l"/>
            </a:pPr>
            <a:r>
              <a:rPr lang="en-US" sz="2400" b="0"/>
              <a:t>Other methods driven by an objective function</a:t>
            </a:r>
          </a:p>
          <a:p>
            <a:pPr marL="742950" lvl="1" indent="-285750">
              <a:spcBef>
                <a:spcPts val="200"/>
              </a:spcBef>
              <a:spcAft>
                <a:spcPts val="200"/>
              </a:spcAft>
              <a:buClr>
                <a:srgbClr val="0C7B9C"/>
              </a:buClr>
              <a:buSzPct val="100000"/>
              <a:buFont typeface="Arial" charset="0"/>
              <a:buChar char="–"/>
            </a:pPr>
            <a:r>
              <a:rPr lang="en-US" sz="2000" b="0"/>
              <a:t>Ward’s Method uses squared error</a:t>
            </a:r>
            <a:endParaRPr lang="en-US" sz="2400" b="0"/>
          </a:p>
        </p:txBody>
      </p:sp>
    </p:spTree>
    <p:extLst>
      <p:ext uri="{BB962C8B-B14F-4D97-AF65-F5344CB8AC3E}">
        <p14:creationId xmlns:p14="http://schemas.microsoft.com/office/powerpoint/2010/main" val="354419483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1234" name="Line 2"/>
          <p:cNvSpPr>
            <a:spLocks noChangeShapeType="1"/>
          </p:cNvSpPr>
          <p:nvPr/>
        </p:nvSpPr>
        <p:spPr bwMode="auto">
          <a:xfrm flipV="1">
            <a:off x="1371600" y="1981200"/>
            <a:ext cx="2895600" cy="0"/>
          </a:xfrm>
          <a:prstGeom prst="line">
            <a:avLst/>
          </a:prstGeom>
          <a:noFill/>
          <a:ln w="25400">
            <a:solidFill>
              <a:srgbClr val="FFCC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35" name="Freeform 3" descr="5%"/>
          <p:cNvSpPr>
            <a:spLocks/>
          </p:cNvSpPr>
          <p:nvPr/>
        </p:nvSpPr>
        <p:spPr bwMode="auto">
          <a:xfrm rot="-5400000">
            <a:off x="462757" y="1289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36" name="Rectangle 4"/>
          <p:cNvSpPr>
            <a:spLocks noGrp="1" noChangeArrowheads="1"/>
          </p:cNvSpPr>
          <p:nvPr>
            <p:ph type="title"/>
          </p:nvPr>
        </p:nvSpPr>
        <p:spPr>
          <a:xfrm>
            <a:off x="381000" y="152400"/>
            <a:ext cx="8280400" cy="552450"/>
          </a:xfrm>
        </p:spPr>
        <p:txBody>
          <a:bodyPr/>
          <a:lstStyle/>
          <a:p>
            <a:r>
              <a:rPr lang="en-US" sz="2800"/>
              <a:t>How to Define Inter-Cluster Similarity</a:t>
            </a:r>
          </a:p>
        </p:txBody>
      </p:sp>
      <p:sp>
        <p:nvSpPr>
          <p:cNvPr id="1631237" name="Rectangle 5"/>
          <p:cNvSpPr>
            <a:spLocks noGrp="1" noChangeArrowheads="1"/>
          </p:cNvSpPr>
          <p:nvPr>
            <p:ph type="body" idx="1"/>
          </p:nvPr>
        </p:nvSpPr>
        <p:spPr>
          <a:xfrm>
            <a:off x="639763" y="2344738"/>
            <a:ext cx="4800600" cy="3303587"/>
          </a:xfrm>
        </p:spPr>
        <p:txBody>
          <a:bodyPr/>
          <a:lstStyle/>
          <a:p>
            <a:pPr marL="990600" lvl="1" indent="-533400">
              <a:lnSpc>
                <a:spcPct val="90000"/>
              </a:lnSpc>
              <a:spcBef>
                <a:spcPct val="20000"/>
              </a:spcBef>
              <a:buFont typeface="Arial" charset="0"/>
              <a:buNone/>
            </a:pPr>
            <a:r>
              <a:rPr lang="en-US" sz="1000"/>
              <a:t> </a:t>
            </a:r>
          </a:p>
        </p:txBody>
      </p:sp>
      <p:grpSp>
        <p:nvGrpSpPr>
          <p:cNvPr id="1631238" name="Group 6"/>
          <p:cNvGrpSpPr>
            <a:grpSpLocks/>
          </p:cNvGrpSpPr>
          <p:nvPr/>
        </p:nvGrpSpPr>
        <p:grpSpPr bwMode="auto">
          <a:xfrm>
            <a:off x="5486400" y="1066800"/>
            <a:ext cx="3429000" cy="3508375"/>
            <a:chOff x="3456" y="1440"/>
            <a:chExt cx="2160" cy="2210"/>
          </a:xfrm>
        </p:grpSpPr>
        <p:sp>
          <p:nvSpPr>
            <p:cNvPr id="1631239" name="Line 7"/>
            <p:cNvSpPr>
              <a:spLocks noChangeShapeType="1"/>
            </p:cNvSpPr>
            <p:nvPr/>
          </p:nvSpPr>
          <p:spPr bwMode="auto">
            <a:xfrm>
              <a:off x="369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40" name="Line 8"/>
            <p:cNvSpPr>
              <a:spLocks noChangeShapeType="1"/>
            </p:cNvSpPr>
            <p:nvPr/>
          </p:nvSpPr>
          <p:spPr bwMode="auto">
            <a:xfrm>
              <a:off x="3504" y="1632"/>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41" name="Line 9"/>
            <p:cNvSpPr>
              <a:spLocks noChangeShapeType="1"/>
            </p:cNvSpPr>
            <p:nvPr/>
          </p:nvSpPr>
          <p:spPr bwMode="auto">
            <a:xfrm>
              <a:off x="4012"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42" name="Line 10"/>
            <p:cNvSpPr>
              <a:spLocks noChangeShapeType="1"/>
            </p:cNvSpPr>
            <p:nvPr/>
          </p:nvSpPr>
          <p:spPr bwMode="auto">
            <a:xfrm>
              <a:off x="4329"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43" name="Line 11"/>
            <p:cNvSpPr>
              <a:spLocks noChangeShapeType="1"/>
            </p:cNvSpPr>
            <p:nvPr/>
          </p:nvSpPr>
          <p:spPr bwMode="auto">
            <a:xfrm>
              <a:off x="4646"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44" name="Line 12"/>
            <p:cNvSpPr>
              <a:spLocks noChangeShapeType="1"/>
            </p:cNvSpPr>
            <p:nvPr/>
          </p:nvSpPr>
          <p:spPr bwMode="auto">
            <a:xfrm>
              <a:off x="4963"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45" name="Line 13"/>
            <p:cNvSpPr>
              <a:spLocks noChangeShapeType="1"/>
            </p:cNvSpPr>
            <p:nvPr/>
          </p:nvSpPr>
          <p:spPr bwMode="auto">
            <a:xfrm>
              <a:off x="5280" y="1440"/>
              <a:ext cx="0" cy="168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46" name="Line 14"/>
            <p:cNvSpPr>
              <a:spLocks noChangeShapeType="1"/>
            </p:cNvSpPr>
            <p:nvPr/>
          </p:nvSpPr>
          <p:spPr bwMode="auto">
            <a:xfrm>
              <a:off x="3504" y="1891"/>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47" name="Line 15"/>
            <p:cNvSpPr>
              <a:spLocks noChangeShapeType="1"/>
            </p:cNvSpPr>
            <p:nvPr/>
          </p:nvSpPr>
          <p:spPr bwMode="auto">
            <a:xfrm>
              <a:off x="3504" y="2150"/>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48" name="Line 16"/>
            <p:cNvSpPr>
              <a:spLocks noChangeShapeType="1"/>
            </p:cNvSpPr>
            <p:nvPr/>
          </p:nvSpPr>
          <p:spPr bwMode="auto">
            <a:xfrm>
              <a:off x="3504" y="2409"/>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49" name="Line 17"/>
            <p:cNvSpPr>
              <a:spLocks noChangeShapeType="1"/>
            </p:cNvSpPr>
            <p:nvPr/>
          </p:nvSpPr>
          <p:spPr bwMode="auto">
            <a:xfrm>
              <a:off x="3504" y="266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50" name="Line 18"/>
            <p:cNvSpPr>
              <a:spLocks noChangeShapeType="1"/>
            </p:cNvSpPr>
            <p:nvPr/>
          </p:nvSpPr>
          <p:spPr bwMode="auto">
            <a:xfrm>
              <a:off x="3504" y="2928"/>
              <a:ext cx="187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51" name="Text Box 19"/>
            <p:cNvSpPr txBox="1">
              <a:spLocks noChangeArrowheads="1"/>
            </p:cNvSpPr>
            <p:nvPr/>
          </p:nvSpPr>
          <p:spPr bwMode="auto">
            <a:xfrm>
              <a:off x="3456" y="168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p1</a:t>
              </a:r>
            </a:p>
          </p:txBody>
        </p:sp>
        <p:sp>
          <p:nvSpPr>
            <p:cNvPr id="1631252" name="Text Box 20"/>
            <p:cNvSpPr txBox="1">
              <a:spLocks noChangeArrowheads="1"/>
            </p:cNvSpPr>
            <p:nvPr/>
          </p:nvSpPr>
          <p:spPr bwMode="auto">
            <a:xfrm>
              <a:off x="3456" y="220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p3</a:t>
              </a:r>
            </a:p>
          </p:txBody>
        </p:sp>
        <p:sp>
          <p:nvSpPr>
            <p:cNvPr id="1631253" name="Text Box 21"/>
            <p:cNvSpPr txBox="1">
              <a:spLocks noChangeArrowheads="1"/>
            </p:cNvSpPr>
            <p:nvPr/>
          </p:nvSpPr>
          <p:spPr bwMode="auto">
            <a:xfrm>
              <a:off x="3456" y="273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p5</a:t>
              </a:r>
            </a:p>
          </p:txBody>
        </p:sp>
        <p:sp>
          <p:nvSpPr>
            <p:cNvPr id="1631254" name="Text Box 22"/>
            <p:cNvSpPr txBox="1">
              <a:spLocks noChangeArrowheads="1"/>
            </p:cNvSpPr>
            <p:nvPr/>
          </p:nvSpPr>
          <p:spPr bwMode="auto">
            <a:xfrm>
              <a:off x="3456" y="2496"/>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p4</a:t>
              </a:r>
            </a:p>
          </p:txBody>
        </p:sp>
        <p:sp>
          <p:nvSpPr>
            <p:cNvPr id="1631255" name="Text Box 23"/>
            <p:cNvSpPr txBox="1">
              <a:spLocks noChangeArrowheads="1"/>
            </p:cNvSpPr>
            <p:nvPr/>
          </p:nvSpPr>
          <p:spPr bwMode="auto">
            <a:xfrm>
              <a:off x="3456" y="1968"/>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p2</a:t>
              </a:r>
            </a:p>
          </p:txBody>
        </p:sp>
        <p:sp>
          <p:nvSpPr>
            <p:cNvPr id="1631256" name="Text Box 24"/>
            <p:cNvSpPr txBox="1">
              <a:spLocks noChangeArrowheads="1"/>
            </p:cNvSpPr>
            <p:nvPr/>
          </p:nvSpPr>
          <p:spPr bwMode="auto">
            <a:xfrm>
              <a:off x="37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p1</a:t>
              </a:r>
            </a:p>
          </p:txBody>
        </p:sp>
        <p:sp>
          <p:nvSpPr>
            <p:cNvPr id="1631257" name="Text Box 25"/>
            <p:cNvSpPr txBox="1">
              <a:spLocks noChangeArrowheads="1"/>
            </p:cNvSpPr>
            <p:nvPr/>
          </p:nvSpPr>
          <p:spPr bwMode="auto">
            <a:xfrm>
              <a:off x="4032"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p2</a:t>
              </a:r>
            </a:p>
          </p:txBody>
        </p:sp>
        <p:sp>
          <p:nvSpPr>
            <p:cNvPr id="1631258" name="Text Box 26"/>
            <p:cNvSpPr txBox="1">
              <a:spLocks noChangeArrowheads="1"/>
            </p:cNvSpPr>
            <p:nvPr/>
          </p:nvSpPr>
          <p:spPr bwMode="auto">
            <a:xfrm>
              <a:off x="4368"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p3</a:t>
              </a:r>
            </a:p>
          </p:txBody>
        </p:sp>
        <p:sp>
          <p:nvSpPr>
            <p:cNvPr id="1631259" name="Text Box 27"/>
            <p:cNvSpPr txBox="1">
              <a:spLocks noChangeArrowheads="1"/>
            </p:cNvSpPr>
            <p:nvPr/>
          </p:nvSpPr>
          <p:spPr bwMode="auto">
            <a:xfrm>
              <a:off x="470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p4</a:t>
              </a:r>
            </a:p>
          </p:txBody>
        </p:sp>
        <p:sp>
          <p:nvSpPr>
            <p:cNvPr id="1631260" name="Text Box 28"/>
            <p:cNvSpPr txBox="1">
              <a:spLocks noChangeArrowheads="1"/>
            </p:cNvSpPr>
            <p:nvPr/>
          </p:nvSpPr>
          <p:spPr bwMode="auto">
            <a:xfrm>
              <a:off x="4944" y="1440"/>
              <a:ext cx="336"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p5</a:t>
              </a:r>
            </a:p>
          </p:txBody>
        </p:sp>
        <p:sp>
          <p:nvSpPr>
            <p:cNvPr id="1631261" name="Text Box 29"/>
            <p:cNvSpPr txBox="1">
              <a:spLocks noChangeArrowheads="1"/>
            </p:cNvSpPr>
            <p:nvPr/>
          </p:nvSpPr>
          <p:spPr bwMode="auto">
            <a:xfrm>
              <a:off x="5280" y="1440"/>
              <a:ext cx="33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 . .</a:t>
              </a:r>
            </a:p>
          </p:txBody>
        </p:sp>
        <p:sp>
          <p:nvSpPr>
            <p:cNvPr id="1631262" name="Text Box 30"/>
            <p:cNvSpPr txBox="1">
              <a:spLocks noChangeArrowheads="1"/>
            </p:cNvSpPr>
            <p:nvPr/>
          </p:nvSpPr>
          <p:spPr bwMode="auto">
            <a:xfrm>
              <a:off x="3552" y="2976"/>
              <a:ext cx="336" cy="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a:t>
              </a:r>
            </a:p>
            <a:p>
              <a:pPr>
                <a:spcBef>
                  <a:spcPct val="50000"/>
                </a:spcBef>
              </a:pPr>
              <a:r>
                <a:rPr lang="en-US" sz="1600"/>
                <a:t>.</a:t>
              </a:r>
            </a:p>
            <a:p>
              <a:pPr>
                <a:spcBef>
                  <a:spcPct val="50000"/>
                </a:spcBef>
              </a:pPr>
              <a:r>
                <a:rPr lang="en-US" sz="1600"/>
                <a:t>.</a:t>
              </a:r>
            </a:p>
          </p:txBody>
        </p:sp>
      </p:grpSp>
      <p:sp>
        <p:nvSpPr>
          <p:cNvPr id="1631263" name="Oval 31"/>
          <p:cNvSpPr>
            <a:spLocks noChangeArrowheads="1"/>
          </p:cNvSpPr>
          <p:nvPr/>
        </p:nvSpPr>
        <p:spPr bwMode="auto">
          <a:xfrm rot="-5400000">
            <a:off x="1752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1264" name="Oval 32"/>
          <p:cNvSpPr>
            <a:spLocks noChangeArrowheads="1"/>
          </p:cNvSpPr>
          <p:nvPr/>
        </p:nvSpPr>
        <p:spPr bwMode="auto">
          <a:xfrm rot="-5400000">
            <a:off x="1676400" y="1447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1265" name="Oval 33"/>
          <p:cNvSpPr>
            <a:spLocks noChangeArrowheads="1"/>
          </p:cNvSpPr>
          <p:nvPr/>
        </p:nvSpPr>
        <p:spPr bwMode="auto">
          <a:xfrm rot="-5400000">
            <a:off x="838200" y="1905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1266" name="Oval 34"/>
          <p:cNvSpPr>
            <a:spLocks noChangeArrowheads="1"/>
          </p:cNvSpPr>
          <p:nvPr/>
        </p:nvSpPr>
        <p:spPr bwMode="auto">
          <a:xfrm rot="-5400000">
            <a:off x="1903413" y="1751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1267" name="Freeform 35" descr="5%"/>
          <p:cNvSpPr>
            <a:spLocks/>
          </p:cNvSpPr>
          <p:nvPr/>
        </p:nvSpPr>
        <p:spPr bwMode="auto">
          <a:xfrm rot="5400000" flipV="1">
            <a:off x="3352800" y="1143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31268" name="Oval 36"/>
          <p:cNvSpPr>
            <a:spLocks noChangeArrowheads="1"/>
          </p:cNvSpPr>
          <p:nvPr/>
        </p:nvSpPr>
        <p:spPr bwMode="auto">
          <a:xfrm rot="5400000" flipV="1">
            <a:off x="4876800" y="1600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1269" name="Oval 37"/>
          <p:cNvSpPr>
            <a:spLocks noChangeArrowheads="1"/>
          </p:cNvSpPr>
          <p:nvPr/>
        </p:nvSpPr>
        <p:spPr bwMode="auto">
          <a:xfrm rot="5400000" flipV="1">
            <a:off x="3516313" y="15986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1270" name="Oval 38"/>
          <p:cNvSpPr>
            <a:spLocks noChangeArrowheads="1"/>
          </p:cNvSpPr>
          <p:nvPr/>
        </p:nvSpPr>
        <p:spPr bwMode="auto">
          <a:xfrm rot="5400000" flipV="1">
            <a:off x="4038600" y="2209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1271" name="Oval 39"/>
          <p:cNvSpPr>
            <a:spLocks noChangeArrowheads="1"/>
          </p:cNvSpPr>
          <p:nvPr/>
        </p:nvSpPr>
        <p:spPr bwMode="auto">
          <a:xfrm rot="5400000" flipV="1">
            <a:off x="4038600" y="1219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1272" name="Text Box 40"/>
          <p:cNvSpPr txBox="1">
            <a:spLocks noChangeArrowheads="1"/>
          </p:cNvSpPr>
          <p:nvPr/>
        </p:nvSpPr>
        <p:spPr bwMode="auto">
          <a:xfrm>
            <a:off x="5943600" y="4343400"/>
            <a:ext cx="2514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000"/>
              <a:t>Proximity Matrix</a:t>
            </a:r>
          </a:p>
        </p:txBody>
      </p:sp>
      <p:sp>
        <p:nvSpPr>
          <p:cNvPr id="1631273" name="Rectangle 41"/>
          <p:cNvSpPr>
            <a:spLocks noChangeArrowheads="1"/>
          </p:cNvSpPr>
          <p:nvPr/>
        </p:nvSpPr>
        <p:spPr bwMode="auto">
          <a:xfrm>
            <a:off x="381000" y="3200400"/>
            <a:ext cx="57912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p>
            <a:pPr marL="342900" indent="-342900">
              <a:spcBef>
                <a:spcPts val="200"/>
              </a:spcBef>
              <a:spcAft>
                <a:spcPts val="200"/>
              </a:spcAft>
              <a:buClr>
                <a:srgbClr val="0C7B9C"/>
              </a:buClr>
              <a:buSzPct val="75000"/>
              <a:buFont typeface="Monotype Sorts" pitchFamily="2" charset="2"/>
              <a:buChar char="l"/>
            </a:pPr>
            <a:r>
              <a:rPr lang="en-US" sz="2400" b="0"/>
              <a:t>MIN</a:t>
            </a:r>
          </a:p>
          <a:p>
            <a:pPr marL="342900" indent="-342900">
              <a:spcBef>
                <a:spcPts val="200"/>
              </a:spcBef>
              <a:spcAft>
                <a:spcPts val="200"/>
              </a:spcAft>
              <a:buClr>
                <a:srgbClr val="0C7B9C"/>
              </a:buClr>
              <a:buSzPct val="75000"/>
              <a:buFont typeface="Monotype Sorts" pitchFamily="2" charset="2"/>
              <a:buChar char="l"/>
            </a:pPr>
            <a:r>
              <a:rPr lang="en-US" sz="2400" b="0"/>
              <a:t>MAX</a:t>
            </a:r>
          </a:p>
          <a:p>
            <a:pPr marL="342900" indent="-342900">
              <a:spcBef>
                <a:spcPts val="200"/>
              </a:spcBef>
              <a:spcAft>
                <a:spcPts val="200"/>
              </a:spcAft>
              <a:buClr>
                <a:srgbClr val="0C7B9C"/>
              </a:buClr>
              <a:buSzPct val="75000"/>
              <a:buFont typeface="Monotype Sorts" pitchFamily="2" charset="2"/>
              <a:buChar char="l"/>
            </a:pPr>
            <a:r>
              <a:rPr lang="en-US" sz="2400" b="0"/>
              <a:t>Group Average</a:t>
            </a:r>
          </a:p>
          <a:p>
            <a:pPr marL="342900" indent="-342900">
              <a:spcBef>
                <a:spcPts val="200"/>
              </a:spcBef>
              <a:spcAft>
                <a:spcPts val="200"/>
              </a:spcAft>
              <a:buClr>
                <a:srgbClr val="0C7B9C"/>
              </a:buClr>
              <a:buSzPct val="75000"/>
              <a:buFont typeface="Monotype Sorts" pitchFamily="2" charset="2"/>
              <a:buChar char="l"/>
            </a:pPr>
            <a:r>
              <a:rPr lang="en-US" sz="2400" b="0">
                <a:solidFill>
                  <a:srgbClr val="FF0000"/>
                </a:solidFill>
              </a:rPr>
              <a:t>Distance Between Centroids</a:t>
            </a:r>
          </a:p>
          <a:p>
            <a:pPr marL="342900" indent="-342900">
              <a:spcBef>
                <a:spcPts val="200"/>
              </a:spcBef>
              <a:spcAft>
                <a:spcPts val="200"/>
              </a:spcAft>
              <a:buClr>
                <a:srgbClr val="0C7B9C"/>
              </a:buClr>
              <a:buSzPct val="75000"/>
              <a:buFont typeface="Monotype Sorts" pitchFamily="2" charset="2"/>
              <a:buChar char="l"/>
            </a:pPr>
            <a:r>
              <a:rPr lang="en-US" sz="2400" b="0"/>
              <a:t>Other methods driven by an objective function</a:t>
            </a:r>
          </a:p>
          <a:p>
            <a:pPr marL="742950" lvl="1" indent="-285750">
              <a:spcBef>
                <a:spcPts val="200"/>
              </a:spcBef>
              <a:spcAft>
                <a:spcPts val="200"/>
              </a:spcAft>
              <a:buClr>
                <a:srgbClr val="0C7B9C"/>
              </a:buClr>
              <a:buSzPct val="100000"/>
              <a:buFont typeface="Arial" charset="0"/>
              <a:buChar char="–"/>
            </a:pPr>
            <a:r>
              <a:rPr lang="en-US" sz="2000" b="0"/>
              <a:t>Ward’s Method uses squared error</a:t>
            </a:r>
            <a:endParaRPr lang="en-US" sz="2400" b="0"/>
          </a:p>
        </p:txBody>
      </p:sp>
      <p:sp>
        <p:nvSpPr>
          <p:cNvPr id="1631274" name="Text Box 42"/>
          <p:cNvSpPr txBox="1">
            <a:spLocks noChangeArrowheads="1"/>
          </p:cNvSpPr>
          <p:nvPr/>
        </p:nvSpPr>
        <p:spPr bwMode="auto">
          <a:xfrm>
            <a:off x="1219200" y="18288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sym typeface="Symbol" pitchFamily="18" charset="2"/>
              </a:rPr>
              <a:t></a:t>
            </a:r>
          </a:p>
        </p:txBody>
      </p:sp>
      <p:sp>
        <p:nvSpPr>
          <p:cNvPr id="1631275" name="Text Box 43"/>
          <p:cNvSpPr txBox="1">
            <a:spLocks noChangeArrowheads="1"/>
          </p:cNvSpPr>
          <p:nvPr/>
        </p:nvSpPr>
        <p:spPr bwMode="auto">
          <a:xfrm>
            <a:off x="4114800" y="1828800"/>
            <a:ext cx="228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solidFill>
                  <a:srgbClr val="FF0000"/>
                </a:solidFill>
                <a:sym typeface="Symbol" pitchFamily="18" charset="2"/>
              </a:rPr>
              <a:t></a:t>
            </a:r>
          </a:p>
        </p:txBody>
      </p:sp>
    </p:spTree>
    <p:extLst>
      <p:ext uri="{BB962C8B-B14F-4D97-AF65-F5344CB8AC3E}">
        <p14:creationId xmlns:p14="http://schemas.microsoft.com/office/powerpoint/2010/main" val="188032490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2258" name="Rectangle 2"/>
          <p:cNvSpPr>
            <a:spLocks noGrp="1" noChangeArrowheads="1"/>
          </p:cNvSpPr>
          <p:nvPr>
            <p:ph type="title"/>
          </p:nvPr>
        </p:nvSpPr>
        <p:spPr/>
        <p:txBody>
          <a:bodyPr>
            <a:normAutofit fontScale="90000"/>
          </a:bodyPr>
          <a:lstStyle/>
          <a:p>
            <a:r>
              <a:rPr lang="en-US"/>
              <a:t>Cluster Similarity: MIN or Single Link </a:t>
            </a:r>
          </a:p>
        </p:txBody>
      </p:sp>
      <p:sp>
        <p:nvSpPr>
          <p:cNvPr id="1632259" name="Rectangle 3"/>
          <p:cNvSpPr>
            <a:spLocks noGrp="1" noChangeArrowheads="1"/>
          </p:cNvSpPr>
          <p:nvPr>
            <p:ph type="body" idx="1"/>
          </p:nvPr>
        </p:nvSpPr>
        <p:spPr>
          <a:xfrm>
            <a:off x="467544" y="1217425"/>
            <a:ext cx="8229600" cy="4525963"/>
          </a:xfrm>
        </p:spPr>
        <p:txBody>
          <a:bodyPr/>
          <a:lstStyle/>
          <a:p>
            <a:r>
              <a:rPr lang="en-US" dirty="0"/>
              <a:t>Similarity of two clusters is based on the two most similar (closest) points in the different clusters</a:t>
            </a:r>
          </a:p>
          <a:p>
            <a:pPr lvl="1"/>
            <a:r>
              <a:rPr lang="en-US" dirty="0"/>
              <a:t>Determined by one pair of points, i.e., by one link in the proximity graph.</a:t>
            </a:r>
          </a:p>
        </p:txBody>
      </p:sp>
      <p:graphicFrame>
        <p:nvGraphicFramePr>
          <p:cNvPr id="1632260" name="Object 4"/>
          <p:cNvGraphicFramePr>
            <a:graphicFrameLocks noChangeAspect="1"/>
          </p:cNvGraphicFramePr>
          <p:nvPr/>
        </p:nvGraphicFramePr>
        <p:xfrm>
          <a:off x="304800" y="3886200"/>
          <a:ext cx="4087813" cy="2133600"/>
        </p:xfrm>
        <a:graphic>
          <a:graphicData uri="http://schemas.openxmlformats.org/presentationml/2006/ole">
            <mc:AlternateContent xmlns:mc="http://schemas.openxmlformats.org/markup-compatibility/2006">
              <mc:Choice xmlns:v="urn:schemas-microsoft-com:vml" Requires="v">
                <p:oleObj spid="_x0000_s161800" name="Worksheet" r:id="rId3" imgW="2294001" imgH="1013841" progId="Excel.Sheet.8">
                  <p:embed/>
                </p:oleObj>
              </mc:Choice>
              <mc:Fallback>
                <p:oleObj name="Worksheet" r:id="rId3" imgW="2294001" imgH="101384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3886200"/>
                        <a:ext cx="4087813"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32261" name="Group 5"/>
          <p:cNvGrpSpPr>
            <a:grpSpLocks/>
          </p:cNvGrpSpPr>
          <p:nvPr/>
        </p:nvGrpSpPr>
        <p:grpSpPr bwMode="auto">
          <a:xfrm>
            <a:off x="5561013" y="3581400"/>
            <a:ext cx="2820987" cy="2562225"/>
            <a:chOff x="3616" y="2256"/>
            <a:chExt cx="1777" cy="1614"/>
          </a:xfrm>
        </p:grpSpPr>
        <p:sp>
          <p:nvSpPr>
            <p:cNvPr id="1632262" name="Line 6"/>
            <p:cNvSpPr>
              <a:spLocks noChangeShapeType="1"/>
            </p:cNvSpPr>
            <p:nvPr/>
          </p:nvSpPr>
          <p:spPr bwMode="auto">
            <a:xfrm flipV="1">
              <a:off x="3696" y="3221"/>
              <a:ext cx="0" cy="40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63" name="Line 7"/>
            <p:cNvSpPr>
              <a:spLocks noChangeShapeType="1"/>
            </p:cNvSpPr>
            <p:nvPr/>
          </p:nvSpPr>
          <p:spPr bwMode="auto">
            <a:xfrm>
              <a:off x="3696" y="3221"/>
              <a:ext cx="46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64" name="Line 8"/>
            <p:cNvSpPr>
              <a:spLocks noChangeShapeType="1"/>
            </p:cNvSpPr>
            <p:nvPr/>
          </p:nvSpPr>
          <p:spPr bwMode="auto">
            <a:xfrm>
              <a:off x="4163" y="3221"/>
              <a:ext cx="0" cy="40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65" name="Line 9"/>
            <p:cNvSpPr>
              <a:spLocks noChangeShapeType="1"/>
            </p:cNvSpPr>
            <p:nvPr/>
          </p:nvSpPr>
          <p:spPr bwMode="auto">
            <a:xfrm flipV="1">
              <a:off x="3976" y="2979"/>
              <a:ext cx="0" cy="24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66" name="Line 10"/>
            <p:cNvSpPr>
              <a:spLocks noChangeShapeType="1"/>
            </p:cNvSpPr>
            <p:nvPr/>
          </p:nvSpPr>
          <p:spPr bwMode="auto">
            <a:xfrm flipV="1">
              <a:off x="3976" y="2899"/>
              <a:ext cx="0" cy="8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67" name="Line 11"/>
            <p:cNvSpPr>
              <a:spLocks noChangeShapeType="1"/>
            </p:cNvSpPr>
            <p:nvPr/>
          </p:nvSpPr>
          <p:spPr bwMode="auto">
            <a:xfrm flipV="1">
              <a:off x="4818" y="3060"/>
              <a:ext cx="0" cy="5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68" name="Line 12"/>
            <p:cNvSpPr>
              <a:spLocks noChangeShapeType="1"/>
            </p:cNvSpPr>
            <p:nvPr/>
          </p:nvSpPr>
          <p:spPr bwMode="auto">
            <a:xfrm>
              <a:off x="4818" y="3060"/>
              <a:ext cx="46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69" name="Line 13"/>
            <p:cNvSpPr>
              <a:spLocks noChangeShapeType="1"/>
            </p:cNvSpPr>
            <p:nvPr/>
          </p:nvSpPr>
          <p:spPr bwMode="auto">
            <a:xfrm>
              <a:off x="5285" y="3060"/>
              <a:ext cx="0" cy="56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70" name="Line 14"/>
            <p:cNvSpPr>
              <a:spLocks noChangeShapeType="1"/>
            </p:cNvSpPr>
            <p:nvPr/>
          </p:nvSpPr>
          <p:spPr bwMode="auto">
            <a:xfrm flipV="1">
              <a:off x="5098" y="2819"/>
              <a:ext cx="0" cy="2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71" name="Line 15"/>
            <p:cNvSpPr>
              <a:spLocks noChangeShapeType="1"/>
            </p:cNvSpPr>
            <p:nvPr/>
          </p:nvSpPr>
          <p:spPr bwMode="auto">
            <a:xfrm flipV="1">
              <a:off x="5098" y="2738"/>
              <a:ext cx="0" cy="8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72" name="Line 16"/>
            <p:cNvSpPr>
              <a:spLocks noChangeShapeType="1"/>
            </p:cNvSpPr>
            <p:nvPr/>
          </p:nvSpPr>
          <p:spPr bwMode="auto">
            <a:xfrm flipV="1">
              <a:off x="4444" y="2899"/>
              <a:ext cx="0" cy="72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73" name="Line 17"/>
            <p:cNvSpPr>
              <a:spLocks noChangeShapeType="1"/>
            </p:cNvSpPr>
            <p:nvPr/>
          </p:nvSpPr>
          <p:spPr bwMode="auto">
            <a:xfrm>
              <a:off x="3976" y="2899"/>
              <a:ext cx="468"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74" name="Line 18"/>
            <p:cNvSpPr>
              <a:spLocks noChangeShapeType="1"/>
            </p:cNvSpPr>
            <p:nvPr/>
          </p:nvSpPr>
          <p:spPr bwMode="auto">
            <a:xfrm flipV="1">
              <a:off x="4163" y="2578"/>
              <a:ext cx="0" cy="32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75" name="Line 19"/>
            <p:cNvSpPr>
              <a:spLocks noChangeShapeType="1"/>
            </p:cNvSpPr>
            <p:nvPr/>
          </p:nvSpPr>
          <p:spPr bwMode="auto">
            <a:xfrm>
              <a:off x="4163" y="2578"/>
              <a:ext cx="93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76" name="Line 20"/>
            <p:cNvSpPr>
              <a:spLocks noChangeShapeType="1"/>
            </p:cNvSpPr>
            <p:nvPr/>
          </p:nvSpPr>
          <p:spPr bwMode="auto">
            <a:xfrm>
              <a:off x="5098" y="2578"/>
              <a:ext cx="0" cy="24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77" name="Line 21"/>
            <p:cNvSpPr>
              <a:spLocks noChangeShapeType="1"/>
            </p:cNvSpPr>
            <p:nvPr/>
          </p:nvSpPr>
          <p:spPr bwMode="auto">
            <a:xfrm flipV="1">
              <a:off x="4631" y="2256"/>
              <a:ext cx="0" cy="32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2278" name="Text Box 22"/>
            <p:cNvSpPr txBox="1">
              <a:spLocks noChangeArrowheads="1"/>
            </p:cNvSpPr>
            <p:nvPr/>
          </p:nvSpPr>
          <p:spPr bwMode="auto">
            <a:xfrm>
              <a:off x="3616" y="3639"/>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1</a:t>
              </a:r>
            </a:p>
          </p:txBody>
        </p:sp>
        <p:sp>
          <p:nvSpPr>
            <p:cNvPr id="1632279" name="Text Box 23"/>
            <p:cNvSpPr txBox="1">
              <a:spLocks noChangeArrowheads="1"/>
            </p:cNvSpPr>
            <p:nvPr/>
          </p:nvSpPr>
          <p:spPr bwMode="auto">
            <a:xfrm>
              <a:off x="4083" y="3639"/>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2</a:t>
              </a:r>
            </a:p>
          </p:txBody>
        </p:sp>
        <p:sp>
          <p:nvSpPr>
            <p:cNvPr id="1632280" name="Text Box 24"/>
            <p:cNvSpPr txBox="1">
              <a:spLocks noChangeArrowheads="1"/>
            </p:cNvSpPr>
            <p:nvPr/>
          </p:nvSpPr>
          <p:spPr bwMode="auto">
            <a:xfrm>
              <a:off x="4364" y="3639"/>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3</a:t>
              </a:r>
            </a:p>
          </p:txBody>
        </p:sp>
        <p:sp>
          <p:nvSpPr>
            <p:cNvPr id="1632281" name="Text Box 25"/>
            <p:cNvSpPr txBox="1">
              <a:spLocks noChangeArrowheads="1"/>
            </p:cNvSpPr>
            <p:nvPr/>
          </p:nvSpPr>
          <p:spPr bwMode="auto">
            <a:xfrm>
              <a:off x="4738" y="3639"/>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4</a:t>
              </a:r>
            </a:p>
          </p:txBody>
        </p:sp>
        <p:sp>
          <p:nvSpPr>
            <p:cNvPr id="1632282" name="Text Box 26"/>
            <p:cNvSpPr txBox="1">
              <a:spLocks noChangeArrowheads="1"/>
            </p:cNvSpPr>
            <p:nvPr/>
          </p:nvSpPr>
          <p:spPr bwMode="auto">
            <a:xfrm>
              <a:off x="5205" y="3639"/>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5</a:t>
              </a:r>
            </a:p>
          </p:txBody>
        </p:sp>
      </p:grpSp>
    </p:spTree>
    <p:extLst>
      <p:ext uri="{BB962C8B-B14F-4D97-AF65-F5344CB8AC3E}">
        <p14:creationId xmlns:p14="http://schemas.microsoft.com/office/powerpoint/2010/main" val="33829575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22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32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3282" name="Rectangle 2"/>
          <p:cNvSpPr>
            <a:spLocks noGrp="1" noChangeArrowheads="1"/>
          </p:cNvSpPr>
          <p:nvPr>
            <p:ph type="title"/>
          </p:nvPr>
        </p:nvSpPr>
        <p:spPr>
          <a:xfrm>
            <a:off x="381000" y="152400"/>
            <a:ext cx="8280400" cy="552450"/>
          </a:xfrm>
        </p:spPr>
        <p:txBody>
          <a:bodyPr>
            <a:normAutofit fontScale="90000"/>
          </a:bodyPr>
          <a:lstStyle/>
          <a:p>
            <a:r>
              <a:rPr lang="en-US"/>
              <a:t>Hierarchical Clustering: MIN</a:t>
            </a:r>
          </a:p>
        </p:txBody>
      </p:sp>
      <p:sp>
        <p:nvSpPr>
          <p:cNvPr id="1633283" name="Text Box 3"/>
          <p:cNvSpPr txBox="1">
            <a:spLocks noChangeArrowheads="1"/>
          </p:cNvSpPr>
          <p:nvPr/>
        </p:nvSpPr>
        <p:spPr bwMode="auto">
          <a:xfrm>
            <a:off x="914400" y="57150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Nested Clusters</a:t>
            </a:r>
          </a:p>
        </p:txBody>
      </p:sp>
      <p:sp>
        <p:nvSpPr>
          <p:cNvPr id="1633284" name="Text Box 4"/>
          <p:cNvSpPr txBox="1">
            <a:spLocks noChangeArrowheads="1"/>
          </p:cNvSpPr>
          <p:nvPr/>
        </p:nvSpPr>
        <p:spPr bwMode="auto">
          <a:xfrm>
            <a:off x="5791200" y="5715000"/>
            <a:ext cx="2286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Dendrogram</a:t>
            </a:r>
          </a:p>
        </p:txBody>
      </p:sp>
      <p:grpSp>
        <p:nvGrpSpPr>
          <p:cNvPr id="1633285" name="Group 5"/>
          <p:cNvGrpSpPr>
            <a:grpSpLocks/>
          </p:cNvGrpSpPr>
          <p:nvPr/>
        </p:nvGrpSpPr>
        <p:grpSpPr bwMode="auto">
          <a:xfrm>
            <a:off x="747713" y="1773238"/>
            <a:ext cx="3175000" cy="2790825"/>
            <a:chOff x="471" y="1117"/>
            <a:chExt cx="2000" cy="1758"/>
          </a:xfrm>
        </p:grpSpPr>
        <p:sp>
          <p:nvSpPr>
            <p:cNvPr id="1633286" name="Freeform 6"/>
            <p:cNvSpPr>
              <a:spLocks/>
            </p:cNvSpPr>
            <p:nvPr/>
          </p:nvSpPr>
          <p:spPr bwMode="auto">
            <a:xfrm>
              <a:off x="1072" y="1810"/>
              <a:ext cx="89" cy="87"/>
            </a:xfrm>
            <a:custGeom>
              <a:avLst/>
              <a:gdLst>
                <a:gd name="T0" fmla="*/ 0 w 89"/>
                <a:gd name="T1" fmla="*/ 43 h 87"/>
                <a:gd name="T2" fmla="*/ 4 w 89"/>
                <a:gd name="T3" fmla="*/ 26 h 87"/>
                <a:gd name="T4" fmla="*/ 13 w 89"/>
                <a:gd name="T5" fmla="*/ 11 h 87"/>
                <a:gd name="T6" fmla="*/ 28 w 89"/>
                <a:gd name="T7" fmla="*/ 2 h 87"/>
                <a:gd name="T8" fmla="*/ 43 w 89"/>
                <a:gd name="T9" fmla="*/ 0 h 87"/>
                <a:gd name="T10" fmla="*/ 61 w 89"/>
                <a:gd name="T11" fmla="*/ 2 h 87"/>
                <a:gd name="T12" fmla="*/ 76 w 89"/>
                <a:gd name="T13" fmla="*/ 11 h 87"/>
                <a:gd name="T14" fmla="*/ 84 w 89"/>
                <a:gd name="T15" fmla="*/ 26 h 87"/>
                <a:gd name="T16" fmla="*/ 89 w 89"/>
                <a:gd name="T17" fmla="*/ 43 h 87"/>
                <a:gd name="T18" fmla="*/ 84 w 89"/>
                <a:gd name="T19" fmla="*/ 61 h 87"/>
                <a:gd name="T20" fmla="*/ 76 w 89"/>
                <a:gd name="T21" fmla="*/ 74 h 87"/>
                <a:gd name="T22" fmla="*/ 61 w 89"/>
                <a:gd name="T23" fmla="*/ 84 h 87"/>
                <a:gd name="T24" fmla="*/ 43 w 89"/>
                <a:gd name="T25" fmla="*/ 87 h 87"/>
                <a:gd name="T26" fmla="*/ 28 w 89"/>
                <a:gd name="T27" fmla="*/ 84 h 87"/>
                <a:gd name="T28" fmla="*/ 13 w 89"/>
                <a:gd name="T29" fmla="*/ 74 h 87"/>
                <a:gd name="T30" fmla="*/ 4 w 89"/>
                <a:gd name="T31" fmla="*/ 61 h 87"/>
                <a:gd name="T32" fmla="*/ 0 w 89"/>
                <a:gd name="T33"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7">
                  <a:moveTo>
                    <a:pt x="0" y="43"/>
                  </a:moveTo>
                  <a:lnTo>
                    <a:pt x="4" y="26"/>
                  </a:lnTo>
                  <a:lnTo>
                    <a:pt x="13" y="11"/>
                  </a:lnTo>
                  <a:lnTo>
                    <a:pt x="28" y="2"/>
                  </a:lnTo>
                  <a:lnTo>
                    <a:pt x="43" y="0"/>
                  </a:lnTo>
                  <a:lnTo>
                    <a:pt x="61" y="2"/>
                  </a:lnTo>
                  <a:lnTo>
                    <a:pt x="76" y="11"/>
                  </a:lnTo>
                  <a:lnTo>
                    <a:pt x="84" y="26"/>
                  </a:lnTo>
                  <a:lnTo>
                    <a:pt x="89" y="43"/>
                  </a:lnTo>
                  <a:lnTo>
                    <a:pt x="84" y="61"/>
                  </a:lnTo>
                  <a:lnTo>
                    <a:pt x="76" y="74"/>
                  </a:lnTo>
                  <a:lnTo>
                    <a:pt x="61" y="84"/>
                  </a:lnTo>
                  <a:lnTo>
                    <a:pt x="43" y="87"/>
                  </a:lnTo>
                  <a:lnTo>
                    <a:pt x="28" y="84"/>
                  </a:lnTo>
                  <a:lnTo>
                    <a:pt x="13" y="74"/>
                  </a:lnTo>
                  <a:lnTo>
                    <a:pt x="4" y="61"/>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33287" name="Freeform 7"/>
            <p:cNvSpPr>
              <a:spLocks/>
            </p:cNvSpPr>
            <p:nvPr/>
          </p:nvSpPr>
          <p:spPr bwMode="auto">
            <a:xfrm>
              <a:off x="1894" y="1169"/>
              <a:ext cx="89" cy="86"/>
            </a:xfrm>
            <a:custGeom>
              <a:avLst/>
              <a:gdLst>
                <a:gd name="T0" fmla="*/ 0 w 89"/>
                <a:gd name="T1" fmla="*/ 43 h 86"/>
                <a:gd name="T2" fmla="*/ 4 w 89"/>
                <a:gd name="T3" fmla="*/ 26 h 86"/>
                <a:gd name="T4" fmla="*/ 13 w 89"/>
                <a:gd name="T5" fmla="*/ 13 h 86"/>
                <a:gd name="T6" fmla="*/ 28 w 89"/>
                <a:gd name="T7" fmla="*/ 2 h 86"/>
                <a:gd name="T8" fmla="*/ 45 w 89"/>
                <a:gd name="T9" fmla="*/ 0 h 86"/>
                <a:gd name="T10" fmla="*/ 61 w 89"/>
                <a:gd name="T11" fmla="*/ 2 h 86"/>
                <a:gd name="T12" fmla="*/ 76 w 89"/>
                <a:gd name="T13" fmla="*/ 13 h 86"/>
                <a:gd name="T14" fmla="*/ 84 w 89"/>
                <a:gd name="T15" fmla="*/ 26 h 86"/>
                <a:gd name="T16" fmla="*/ 89 w 89"/>
                <a:gd name="T17" fmla="*/ 43 h 86"/>
                <a:gd name="T18" fmla="*/ 84 w 89"/>
                <a:gd name="T19" fmla="*/ 60 h 86"/>
                <a:gd name="T20" fmla="*/ 76 w 89"/>
                <a:gd name="T21" fmla="*/ 73 h 86"/>
                <a:gd name="T22" fmla="*/ 61 w 89"/>
                <a:gd name="T23" fmla="*/ 84 h 86"/>
                <a:gd name="T24" fmla="*/ 45 w 89"/>
                <a:gd name="T25" fmla="*/ 86 h 86"/>
                <a:gd name="T26" fmla="*/ 28 w 89"/>
                <a:gd name="T27" fmla="*/ 84 h 86"/>
                <a:gd name="T28" fmla="*/ 13 w 89"/>
                <a:gd name="T29" fmla="*/ 73 h 86"/>
                <a:gd name="T30" fmla="*/ 4 w 89"/>
                <a:gd name="T31" fmla="*/ 60 h 86"/>
                <a:gd name="T32" fmla="*/ 0 w 89"/>
                <a:gd name="T33"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6">
                  <a:moveTo>
                    <a:pt x="0" y="43"/>
                  </a:moveTo>
                  <a:lnTo>
                    <a:pt x="4" y="26"/>
                  </a:lnTo>
                  <a:lnTo>
                    <a:pt x="13" y="13"/>
                  </a:lnTo>
                  <a:lnTo>
                    <a:pt x="28" y="2"/>
                  </a:lnTo>
                  <a:lnTo>
                    <a:pt x="45" y="0"/>
                  </a:lnTo>
                  <a:lnTo>
                    <a:pt x="61" y="2"/>
                  </a:lnTo>
                  <a:lnTo>
                    <a:pt x="76" y="13"/>
                  </a:lnTo>
                  <a:lnTo>
                    <a:pt x="84" y="26"/>
                  </a:lnTo>
                  <a:lnTo>
                    <a:pt x="89" y="43"/>
                  </a:lnTo>
                  <a:lnTo>
                    <a:pt x="84" y="60"/>
                  </a:lnTo>
                  <a:lnTo>
                    <a:pt x="76" y="73"/>
                  </a:lnTo>
                  <a:lnTo>
                    <a:pt x="61" y="84"/>
                  </a:lnTo>
                  <a:lnTo>
                    <a:pt x="45" y="86"/>
                  </a:lnTo>
                  <a:lnTo>
                    <a:pt x="28" y="84"/>
                  </a:lnTo>
                  <a:lnTo>
                    <a:pt x="13" y="73"/>
                  </a:lnTo>
                  <a:lnTo>
                    <a:pt x="4" y="60"/>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33288" name="Freeform 8"/>
            <p:cNvSpPr>
              <a:spLocks/>
            </p:cNvSpPr>
            <p:nvPr/>
          </p:nvSpPr>
          <p:spPr bwMode="auto">
            <a:xfrm>
              <a:off x="1295" y="2683"/>
              <a:ext cx="89" cy="88"/>
            </a:xfrm>
            <a:custGeom>
              <a:avLst/>
              <a:gdLst>
                <a:gd name="T0" fmla="*/ 0 w 89"/>
                <a:gd name="T1" fmla="*/ 45 h 88"/>
                <a:gd name="T2" fmla="*/ 4 w 89"/>
                <a:gd name="T3" fmla="*/ 28 h 88"/>
                <a:gd name="T4" fmla="*/ 13 w 89"/>
                <a:gd name="T5" fmla="*/ 12 h 88"/>
                <a:gd name="T6" fmla="*/ 28 w 89"/>
                <a:gd name="T7" fmla="*/ 4 h 88"/>
                <a:gd name="T8" fmla="*/ 45 w 89"/>
                <a:gd name="T9" fmla="*/ 0 h 88"/>
                <a:gd name="T10" fmla="*/ 60 w 89"/>
                <a:gd name="T11" fmla="*/ 4 h 88"/>
                <a:gd name="T12" fmla="*/ 76 w 89"/>
                <a:gd name="T13" fmla="*/ 12 h 88"/>
                <a:gd name="T14" fmla="*/ 86 w 89"/>
                <a:gd name="T15" fmla="*/ 28 h 88"/>
                <a:gd name="T16" fmla="*/ 89 w 89"/>
                <a:gd name="T17" fmla="*/ 45 h 88"/>
                <a:gd name="T18" fmla="*/ 86 w 89"/>
                <a:gd name="T19" fmla="*/ 62 h 88"/>
                <a:gd name="T20" fmla="*/ 76 w 89"/>
                <a:gd name="T21" fmla="*/ 75 h 88"/>
                <a:gd name="T22" fmla="*/ 60 w 89"/>
                <a:gd name="T23" fmla="*/ 86 h 88"/>
                <a:gd name="T24" fmla="*/ 45 w 89"/>
                <a:gd name="T25" fmla="*/ 88 h 88"/>
                <a:gd name="T26" fmla="*/ 28 w 89"/>
                <a:gd name="T27" fmla="*/ 86 h 88"/>
                <a:gd name="T28" fmla="*/ 13 w 89"/>
                <a:gd name="T29" fmla="*/ 75 h 88"/>
                <a:gd name="T30" fmla="*/ 4 w 89"/>
                <a:gd name="T31" fmla="*/ 62 h 88"/>
                <a:gd name="T32" fmla="*/ 0 w 89"/>
                <a:gd name="T33"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8">
                  <a:moveTo>
                    <a:pt x="0" y="45"/>
                  </a:moveTo>
                  <a:lnTo>
                    <a:pt x="4" y="28"/>
                  </a:lnTo>
                  <a:lnTo>
                    <a:pt x="13" y="12"/>
                  </a:lnTo>
                  <a:lnTo>
                    <a:pt x="28" y="4"/>
                  </a:lnTo>
                  <a:lnTo>
                    <a:pt x="45" y="0"/>
                  </a:lnTo>
                  <a:lnTo>
                    <a:pt x="60" y="4"/>
                  </a:lnTo>
                  <a:lnTo>
                    <a:pt x="76" y="12"/>
                  </a:lnTo>
                  <a:lnTo>
                    <a:pt x="86" y="28"/>
                  </a:lnTo>
                  <a:lnTo>
                    <a:pt x="89" y="45"/>
                  </a:lnTo>
                  <a:lnTo>
                    <a:pt x="86" y="62"/>
                  </a:lnTo>
                  <a:lnTo>
                    <a:pt x="76" y="75"/>
                  </a:lnTo>
                  <a:lnTo>
                    <a:pt x="60" y="86"/>
                  </a:lnTo>
                  <a:lnTo>
                    <a:pt x="45" y="88"/>
                  </a:lnTo>
                  <a:lnTo>
                    <a:pt x="28" y="86"/>
                  </a:lnTo>
                  <a:lnTo>
                    <a:pt x="13" y="75"/>
                  </a:lnTo>
                  <a:lnTo>
                    <a:pt x="4"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33289" name="Freeform 9"/>
            <p:cNvSpPr>
              <a:spLocks/>
            </p:cNvSpPr>
            <p:nvPr/>
          </p:nvSpPr>
          <p:spPr bwMode="auto">
            <a:xfrm>
              <a:off x="471" y="1683"/>
              <a:ext cx="88" cy="88"/>
            </a:xfrm>
            <a:custGeom>
              <a:avLst/>
              <a:gdLst>
                <a:gd name="T0" fmla="*/ 0 w 88"/>
                <a:gd name="T1" fmla="*/ 45 h 88"/>
                <a:gd name="T2" fmla="*/ 4 w 88"/>
                <a:gd name="T3" fmla="*/ 28 h 88"/>
                <a:gd name="T4" fmla="*/ 13 w 88"/>
                <a:gd name="T5" fmla="*/ 13 h 88"/>
                <a:gd name="T6" fmla="*/ 28 w 88"/>
                <a:gd name="T7" fmla="*/ 4 h 88"/>
                <a:gd name="T8" fmla="*/ 45 w 88"/>
                <a:gd name="T9" fmla="*/ 0 h 88"/>
                <a:gd name="T10" fmla="*/ 60 w 88"/>
                <a:gd name="T11" fmla="*/ 4 h 88"/>
                <a:gd name="T12" fmla="*/ 75 w 88"/>
                <a:gd name="T13" fmla="*/ 13 h 88"/>
                <a:gd name="T14" fmla="*/ 84 w 88"/>
                <a:gd name="T15" fmla="*/ 28 h 88"/>
                <a:gd name="T16" fmla="*/ 88 w 88"/>
                <a:gd name="T17" fmla="*/ 45 h 88"/>
                <a:gd name="T18" fmla="*/ 84 w 88"/>
                <a:gd name="T19" fmla="*/ 60 h 88"/>
                <a:gd name="T20" fmla="*/ 75 w 88"/>
                <a:gd name="T21" fmla="*/ 75 h 88"/>
                <a:gd name="T22" fmla="*/ 60 w 88"/>
                <a:gd name="T23" fmla="*/ 86 h 88"/>
                <a:gd name="T24" fmla="*/ 45 w 88"/>
                <a:gd name="T25" fmla="*/ 88 h 88"/>
                <a:gd name="T26" fmla="*/ 28 w 88"/>
                <a:gd name="T27" fmla="*/ 86 h 88"/>
                <a:gd name="T28" fmla="*/ 13 w 88"/>
                <a:gd name="T29" fmla="*/ 75 h 88"/>
                <a:gd name="T30" fmla="*/ 4 w 88"/>
                <a:gd name="T31" fmla="*/ 60 h 88"/>
                <a:gd name="T32" fmla="*/ 0 w 88"/>
                <a:gd name="T33"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8">
                  <a:moveTo>
                    <a:pt x="0" y="45"/>
                  </a:moveTo>
                  <a:lnTo>
                    <a:pt x="4" y="28"/>
                  </a:lnTo>
                  <a:lnTo>
                    <a:pt x="13" y="13"/>
                  </a:lnTo>
                  <a:lnTo>
                    <a:pt x="28" y="4"/>
                  </a:lnTo>
                  <a:lnTo>
                    <a:pt x="45" y="0"/>
                  </a:lnTo>
                  <a:lnTo>
                    <a:pt x="60" y="4"/>
                  </a:lnTo>
                  <a:lnTo>
                    <a:pt x="75" y="13"/>
                  </a:lnTo>
                  <a:lnTo>
                    <a:pt x="84" y="28"/>
                  </a:lnTo>
                  <a:lnTo>
                    <a:pt x="88" y="45"/>
                  </a:lnTo>
                  <a:lnTo>
                    <a:pt x="84" y="60"/>
                  </a:lnTo>
                  <a:lnTo>
                    <a:pt x="75" y="75"/>
                  </a:lnTo>
                  <a:lnTo>
                    <a:pt x="60" y="86"/>
                  </a:lnTo>
                  <a:lnTo>
                    <a:pt x="45" y="88"/>
                  </a:lnTo>
                  <a:lnTo>
                    <a:pt x="28" y="86"/>
                  </a:lnTo>
                  <a:lnTo>
                    <a:pt x="13" y="75"/>
                  </a:lnTo>
                  <a:lnTo>
                    <a:pt x="4" y="60"/>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33290" name="Freeform 10"/>
            <p:cNvSpPr>
              <a:spLocks/>
            </p:cNvSpPr>
            <p:nvPr/>
          </p:nvSpPr>
          <p:spPr bwMode="auto">
            <a:xfrm>
              <a:off x="1652" y="2117"/>
              <a:ext cx="88" cy="88"/>
            </a:xfrm>
            <a:custGeom>
              <a:avLst/>
              <a:gdLst>
                <a:gd name="T0" fmla="*/ 0 w 88"/>
                <a:gd name="T1" fmla="*/ 45 h 88"/>
                <a:gd name="T2" fmla="*/ 2 w 88"/>
                <a:gd name="T3" fmla="*/ 28 h 88"/>
                <a:gd name="T4" fmla="*/ 13 w 88"/>
                <a:gd name="T5" fmla="*/ 13 h 88"/>
                <a:gd name="T6" fmla="*/ 26 w 88"/>
                <a:gd name="T7" fmla="*/ 4 h 88"/>
                <a:gd name="T8" fmla="*/ 43 w 88"/>
                <a:gd name="T9" fmla="*/ 0 h 88"/>
                <a:gd name="T10" fmla="*/ 60 w 88"/>
                <a:gd name="T11" fmla="*/ 4 h 88"/>
                <a:gd name="T12" fmla="*/ 75 w 88"/>
                <a:gd name="T13" fmla="*/ 13 h 88"/>
                <a:gd name="T14" fmla="*/ 84 w 88"/>
                <a:gd name="T15" fmla="*/ 28 h 88"/>
                <a:gd name="T16" fmla="*/ 88 w 88"/>
                <a:gd name="T17" fmla="*/ 45 h 88"/>
                <a:gd name="T18" fmla="*/ 84 w 88"/>
                <a:gd name="T19" fmla="*/ 62 h 88"/>
                <a:gd name="T20" fmla="*/ 75 w 88"/>
                <a:gd name="T21" fmla="*/ 75 h 88"/>
                <a:gd name="T22" fmla="*/ 60 w 88"/>
                <a:gd name="T23" fmla="*/ 86 h 88"/>
                <a:gd name="T24" fmla="*/ 43 w 88"/>
                <a:gd name="T25" fmla="*/ 88 h 88"/>
                <a:gd name="T26" fmla="*/ 26 w 88"/>
                <a:gd name="T27" fmla="*/ 86 h 88"/>
                <a:gd name="T28" fmla="*/ 13 w 88"/>
                <a:gd name="T29" fmla="*/ 75 h 88"/>
                <a:gd name="T30" fmla="*/ 2 w 88"/>
                <a:gd name="T31" fmla="*/ 62 h 88"/>
                <a:gd name="T32" fmla="*/ 0 w 88"/>
                <a:gd name="T33"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8">
                  <a:moveTo>
                    <a:pt x="0" y="45"/>
                  </a:moveTo>
                  <a:lnTo>
                    <a:pt x="2" y="28"/>
                  </a:lnTo>
                  <a:lnTo>
                    <a:pt x="13" y="13"/>
                  </a:lnTo>
                  <a:lnTo>
                    <a:pt x="26" y="4"/>
                  </a:lnTo>
                  <a:lnTo>
                    <a:pt x="43" y="0"/>
                  </a:lnTo>
                  <a:lnTo>
                    <a:pt x="60" y="4"/>
                  </a:lnTo>
                  <a:lnTo>
                    <a:pt x="75" y="13"/>
                  </a:lnTo>
                  <a:lnTo>
                    <a:pt x="84" y="28"/>
                  </a:lnTo>
                  <a:lnTo>
                    <a:pt x="88" y="45"/>
                  </a:lnTo>
                  <a:lnTo>
                    <a:pt x="84" y="62"/>
                  </a:lnTo>
                  <a:lnTo>
                    <a:pt x="75" y="75"/>
                  </a:lnTo>
                  <a:lnTo>
                    <a:pt x="60" y="86"/>
                  </a:lnTo>
                  <a:lnTo>
                    <a:pt x="43" y="88"/>
                  </a:lnTo>
                  <a:lnTo>
                    <a:pt x="26" y="86"/>
                  </a:lnTo>
                  <a:lnTo>
                    <a:pt x="13" y="75"/>
                  </a:lnTo>
                  <a:lnTo>
                    <a:pt x="2"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33291" name="Freeform 11"/>
            <p:cNvSpPr>
              <a:spLocks/>
            </p:cNvSpPr>
            <p:nvPr/>
          </p:nvSpPr>
          <p:spPr bwMode="auto">
            <a:xfrm>
              <a:off x="2134" y="2177"/>
              <a:ext cx="89" cy="89"/>
            </a:xfrm>
            <a:custGeom>
              <a:avLst/>
              <a:gdLst>
                <a:gd name="T0" fmla="*/ 0 w 89"/>
                <a:gd name="T1" fmla="*/ 43 h 89"/>
                <a:gd name="T2" fmla="*/ 4 w 89"/>
                <a:gd name="T3" fmla="*/ 26 h 89"/>
                <a:gd name="T4" fmla="*/ 13 w 89"/>
                <a:gd name="T5" fmla="*/ 13 h 89"/>
                <a:gd name="T6" fmla="*/ 28 w 89"/>
                <a:gd name="T7" fmla="*/ 2 h 89"/>
                <a:gd name="T8" fmla="*/ 46 w 89"/>
                <a:gd name="T9" fmla="*/ 0 h 89"/>
                <a:gd name="T10" fmla="*/ 63 w 89"/>
                <a:gd name="T11" fmla="*/ 2 h 89"/>
                <a:gd name="T12" fmla="*/ 76 w 89"/>
                <a:gd name="T13" fmla="*/ 13 h 89"/>
                <a:gd name="T14" fmla="*/ 87 w 89"/>
                <a:gd name="T15" fmla="*/ 26 h 89"/>
                <a:gd name="T16" fmla="*/ 89 w 89"/>
                <a:gd name="T17" fmla="*/ 43 h 89"/>
                <a:gd name="T18" fmla="*/ 87 w 89"/>
                <a:gd name="T19" fmla="*/ 61 h 89"/>
                <a:gd name="T20" fmla="*/ 76 w 89"/>
                <a:gd name="T21" fmla="*/ 76 h 89"/>
                <a:gd name="T22" fmla="*/ 63 w 89"/>
                <a:gd name="T23" fmla="*/ 84 h 89"/>
                <a:gd name="T24" fmla="*/ 46 w 89"/>
                <a:gd name="T25" fmla="*/ 89 h 89"/>
                <a:gd name="T26" fmla="*/ 28 w 89"/>
                <a:gd name="T27" fmla="*/ 84 h 89"/>
                <a:gd name="T28" fmla="*/ 13 w 89"/>
                <a:gd name="T29" fmla="*/ 76 h 89"/>
                <a:gd name="T30" fmla="*/ 4 w 89"/>
                <a:gd name="T31" fmla="*/ 61 h 89"/>
                <a:gd name="T32" fmla="*/ 0 w 89"/>
                <a:gd name="T3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9">
                  <a:moveTo>
                    <a:pt x="0" y="43"/>
                  </a:moveTo>
                  <a:lnTo>
                    <a:pt x="4" y="26"/>
                  </a:lnTo>
                  <a:lnTo>
                    <a:pt x="13" y="13"/>
                  </a:lnTo>
                  <a:lnTo>
                    <a:pt x="28" y="2"/>
                  </a:lnTo>
                  <a:lnTo>
                    <a:pt x="46" y="0"/>
                  </a:lnTo>
                  <a:lnTo>
                    <a:pt x="63" y="2"/>
                  </a:lnTo>
                  <a:lnTo>
                    <a:pt x="76" y="13"/>
                  </a:lnTo>
                  <a:lnTo>
                    <a:pt x="87" y="26"/>
                  </a:lnTo>
                  <a:lnTo>
                    <a:pt x="89" y="43"/>
                  </a:lnTo>
                  <a:lnTo>
                    <a:pt x="87" y="61"/>
                  </a:lnTo>
                  <a:lnTo>
                    <a:pt x="76" y="76"/>
                  </a:lnTo>
                  <a:lnTo>
                    <a:pt x="63" y="84"/>
                  </a:lnTo>
                  <a:lnTo>
                    <a:pt x="46" y="89"/>
                  </a:lnTo>
                  <a:lnTo>
                    <a:pt x="28" y="84"/>
                  </a:lnTo>
                  <a:lnTo>
                    <a:pt x="13" y="76"/>
                  </a:lnTo>
                  <a:lnTo>
                    <a:pt x="4" y="61"/>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33292" name="Rectangle 12"/>
            <p:cNvSpPr>
              <a:spLocks noChangeArrowheads="1"/>
            </p:cNvSpPr>
            <p:nvPr/>
          </p:nvSpPr>
          <p:spPr bwMode="auto">
            <a:xfrm>
              <a:off x="2032" y="1117"/>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Times New Roman" pitchFamily="18" charset="0"/>
                </a:rPr>
                <a:t>1</a:t>
              </a:r>
              <a:endParaRPr lang="en-US"/>
            </a:p>
          </p:txBody>
        </p:sp>
        <p:sp>
          <p:nvSpPr>
            <p:cNvPr id="1633293" name="Rectangle 13"/>
            <p:cNvSpPr>
              <a:spLocks noChangeArrowheads="1"/>
            </p:cNvSpPr>
            <p:nvPr/>
          </p:nvSpPr>
          <p:spPr bwMode="auto">
            <a:xfrm>
              <a:off x="1256" y="1764"/>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Times New Roman" pitchFamily="18" charset="0"/>
                </a:rPr>
                <a:t>2</a:t>
              </a:r>
              <a:endParaRPr lang="en-US"/>
            </a:p>
          </p:txBody>
        </p:sp>
        <p:sp>
          <p:nvSpPr>
            <p:cNvPr id="1633294" name="Rectangle 14"/>
            <p:cNvSpPr>
              <a:spLocks noChangeArrowheads="1"/>
            </p:cNvSpPr>
            <p:nvPr/>
          </p:nvSpPr>
          <p:spPr bwMode="auto">
            <a:xfrm>
              <a:off x="1810" y="2069"/>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Times New Roman" pitchFamily="18" charset="0"/>
                </a:rPr>
                <a:t>3</a:t>
              </a:r>
              <a:endParaRPr lang="en-US"/>
            </a:p>
          </p:txBody>
        </p:sp>
        <p:sp>
          <p:nvSpPr>
            <p:cNvPr id="1633295" name="Rectangle 15"/>
            <p:cNvSpPr>
              <a:spLocks noChangeArrowheads="1"/>
            </p:cNvSpPr>
            <p:nvPr/>
          </p:nvSpPr>
          <p:spPr bwMode="auto">
            <a:xfrm>
              <a:off x="1422" y="2635"/>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Times New Roman" pitchFamily="18" charset="0"/>
                </a:rPr>
                <a:t>4</a:t>
              </a:r>
              <a:endParaRPr lang="en-US"/>
            </a:p>
          </p:txBody>
        </p:sp>
        <p:sp>
          <p:nvSpPr>
            <p:cNvPr id="1633296" name="Rectangle 16"/>
            <p:cNvSpPr>
              <a:spLocks noChangeArrowheads="1"/>
            </p:cNvSpPr>
            <p:nvPr/>
          </p:nvSpPr>
          <p:spPr bwMode="auto">
            <a:xfrm>
              <a:off x="648" y="1626"/>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Times New Roman" pitchFamily="18" charset="0"/>
                </a:rPr>
                <a:t>5</a:t>
              </a:r>
              <a:endParaRPr lang="en-US"/>
            </a:p>
          </p:txBody>
        </p:sp>
        <p:sp>
          <p:nvSpPr>
            <p:cNvPr id="1633297" name="Rectangle 17"/>
            <p:cNvSpPr>
              <a:spLocks noChangeArrowheads="1"/>
            </p:cNvSpPr>
            <p:nvPr/>
          </p:nvSpPr>
          <p:spPr bwMode="auto">
            <a:xfrm>
              <a:off x="2307" y="2125"/>
              <a:ext cx="164"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000000"/>
                  </a:solidFill>
                  <a:latin typeface="Times New Roman" pitchFamily="18" charset="0"/>
                </a:rPr>
                <a:t>6</a:t>
              </a:r>
              <a:endParaRPr lang="en-US"/>
            </a:p>
          </p:txBody>
        </p:sp>
      </p:grpSp>
      <p:grpSp>
        <p:nvGrpSpPr>
          <p:cNvPr id="1633298" name="Group 18"/>
          <p:cNvGrpSpPr>
            <a:grpSpLocks/>
          </p:cNvGrpSpPr>
          <p:nvPr/>
        </p:nvGrpSpPr>
        <p:grpSpPr bwMode="auto">
          <a:xfrm>
            <a:off x="2495550" y="2863850"/>
            <a:ext cx="1423988" cy="914400"/>
            <a:chOff x="1572" y="1804"/>
            <a:chExt cx="897" cy="576"/>
          </a:xfrm>
        </p:grpSpPr>
        <p:sp>
          <p:nvSpPr>
            <p:cNvPr id="1633299" name="Freeform 19"/>
            <p:cNvSpPr>
              <a:spLocks/>
            </p:cNvSpPr>
            <p:nvPr/>
          </p:nvSpPr>
          <p:spPr bwMode="auto">
            <a:xfrm>
              <a:off x="1572" y="2005"/>
              <a:ext cx="897" cy="375"/>
            </a:xfrm>
            <a:custGeom>
              <a:avLst/>
              <a:gdLst>
                <a:gd name="T0" fmla="*/ 450 w 897"/>
                <a:gd name="T1" fmla="*/ 0 h 375"/>
                <a:gd name="T2" fmla="*/ 510 w 897"/>
                <a:gd name="T3" fmla="*/ 2 h 375"/>
                <a:gd name="T4" fmla="*/ 571 w 897"/>
                <a:gd name="T5" fmla="*/ 6 h 375"/>
                <a:gd name="T6" fmla="*/ 629 w 897"/>
                <a:gd name="T7" fmla="*/ 15 h 375"/>
                <a:gd name="T8" fmla="*/ 683 w 897"/>
                <a:gd name="T9" fmla="*/ 28 h 375"/>
                <a:gd name="T10" fmla="*/ 733 w 897"/>
                <a:gd name="T11" fmla="*/ 43 h 375"/>
                <a:gd name="T12" fmla="*/ 778 w 897"/>
                <a:gd name="T13" fmla="*/ 60 h 375"/>
                <a:gd name="T14" fmla="*/ 817 w 897"/>
                <a:gd name="T15" fmla="*/ 79 h 375"/>
                <a:gd name="T16" fmla="*/ 850 w 897"/>
                <a:gd name="T17" fmla="*/ 101 h 375"/>
                <a:gd name="T18" fmla="*/ 874 w 897"/>
                <a:gd name="T19" fmla="*/ 125 h 375"/>
                <a:gd name="T20" fmla="*/ 891 w 897"/>
                <a:gd name="T21" fmla="*/ 149 h 375"/>
                <a:gd name="T22" fmla="*/ 897 w 897"/>
                <a:gd name="T23" fmla="*/ 174 h 375"/>
                <a:gd name="T24" fmla="*/ 897 w 897"/>
                <a:gd name="T25" fmla="*/ 200 h 375"/>
                <a:gd name="T26" fmla="*/ 891 w 897"/>
                <a:gd name="T27" fmla="*/ 226 h 375"/>
                <a:gd name="T28" fmla="*/ 874 w 897"/>
                <a:gd name="T29" fmla="*/ 250 h 375"/>
                <a:gd name="T30" fmla="*/ 850 w 897"/>
                <a:gd name="T31" fmla="*/ 274 h 375"/>
                <a:gd name="T32" fmla="*/ 817 w 897"/>
                <a:gd name="T33" fmla="*/ 295 h 375"/>
                <a:gd name="T34" fmla="*/ 778 w 897"/>
                <a:gd name="T35" fmla="*/ 315 h 375"/>
                <a:gd name="T36" fmla="*/ 733 w 897"/>
                <a:gd name="T37" fmla="*/ 332 h 375"/>
                <a:gd name="T38" fmla="*/ 683 w 897"/>
                <a:gd name="T39" fmla="*/ 347 h 375"/>
                <a:gd name="T40" fmla="*/ 629 w 897"/>
                <a:gd name="T41" fmla="*/ 360 h 375"/>
                <a:gd name="T42" fmla="*/ 571 w 897"/>
                <a:gd name="T43" fmla="*/ 369 h 375"/>
                <a:gd name="T44" fmla="*/ 510 w 897"/>
                <a:gd name="T45" fmla="*/ 373 h 375"/>
                <a:gd name="T46" fmla="*/ 450 w 897"/>
                <a:gd name="T47" fmla="*/ 375 h 375"/>
                <a:gd name="T48" fmla="*/ 387 w 897"/>
                <a:gd name="T49" fmla="*/ 373 h 375"/>
                <a:gd name="T50" fmla="*/ 329 w 897"/>
                <a:gd name="T51" fmla="*/ 369 h 375"/>
                <a:gd name="T52" fmla="*/ 270 w 897"/>
                <a:gd name="T53" fmla="*/ 360 h 375"/>
                <a:gd name="T54" fmla="*/ 216 w 897"/>
                <a:gd name="T55" fmla="*/ 347 h 375"/>
                <a:gd name="T56" fmla="*/ 164 w 897"/>
                <a:gd name="T57" fmla="*/ 332 h 375"/>
                <a:gd name="T58" fmla="*/ 121 w 897"/>
                <a:gd name="T59" fmla="*/ 315 h 375"/>
                <a:gd name="T60" fmla="*/ 82 w 897"/>
                <a:gd name="T61" fmla="*/ 295 h 375"/>
                <a:gd name="T62" fmla="*/ 49 w 897"/>
                <a:gd name="T63" fmla="*/ 274 h 375"/>
                <a:gd name="T64" fmla="*/ 26 w 897"/>
                <a:gd name="T65" fmla="*/ 250 h 375"/>
                <a:gd name="T66" fmla="*/ 8 w 897"/>
                <a:gd name="T67" fmla="*/ 226 h 375"/>
                <a:gd name="T68" fmla="*/ 0 w 897"/>
                <a:gd name="T69" fmla="*/ 200 h 375"/>
                <a:gd name="T70" fmla="*/ 0 w 897"/>
                <a:gd name="T71" fmla="*/ 174 h 375"/>
                <a:gd name="T72" fmla="*/ 8 w 897"/>
                <a:gd name="T73" fmla="*/ 149 h 375"/>
                <a:gd name="T74" fmla="*/ 26 w 897"/>
                <a:gd name="T75" fmla="*/ 125 h 375"/>
                <a:gd name="T76" fmla="*/ 49 w 897"/>
                <a:gd name="T77" fmla="*/ 101 h 375"/>
                <a:gd name="T78" fmla="*/ 82 w 897"/>
                <a:gd name="T79" fmla="*/ 79 h 375"/>
                <a:gd name="T80" fmla="*/ 121 w 897"/>
                <a:gd name="T81" fmla="*/ 60 h 375"/>
                <a:gd name="T82" fmla="*/ 164 w 897"/>
                <a:gd name="T83" fmla="*/ 43 h 375"/>
                <a:gd name="T84" fmla="*/ 216 w 897"/>
                <a:gd name="T85" fmla="*/ 28 h 375"/>
                <a:gd name="T86" fmla="*/ 270 w 897"/>
                <a:gd name="T87" fmla="*/ 15 h 375"/>
                <a:gd name="T88" fmla="*/ 329 w 897"/>
                <a:gd name="T89" fmla="*/ 6 h 375"/>
                <a:gd name="T90" fmla="*/ 387 w 897"/>
                <a:gd name="T91" fmla="*/ 2 h 375"/>
                <a:gd name="T92" fmla="*/ 450 w 897"/>
                <a:gd name="T93"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7" h="375">
                  <a:moveTo>
                    <a:pt x="450" y="0"/>
                  </a:moveTo>
                  <a:lnTo>
                    <a:pt x="510" y="2"/>
                  </a:lnTo>
                  <a:lnTo>
                    <a:pt x="571" y="6"/>
                  </a:lnTo>
                  <a:lnTo>
                    <a:pt x="629" y="15"/>
                  </a:lnTo>
                  <a:lnTo>
                    <a:pt x="683" y="28"/>
                  </a:lnTo>
                  <a:lnTo>
                    <a:pt x="733" y="43"/>
                  </a:lnTo>
                  <a:lnTo>
                    <a:pt x="778" y="60"/>
                  </a:lnTo>
                  <a:lnTo>
                    <a:pt x="817" y="79"/>
                  </a:lnTo>
                  <a:lnTo>
                    <a:pt x="850" y="101"/>
                  </a:lnTo>
                  <a:lnTo>
                    <a:pt x="874" y="125"/>
                  </a:lnTo>
                  <a:lnTo>
                    <a:pt x="891" y="149"/>
                  </a:lnTo>
                  <a:lnTo>
                    <a:pt x="897" y="174"/>
                  </a:lnTo>
                  <a:lnTo>
                    <a:pt x="897" y="200"/>
                  </a:lnTo>
                  <a:lnTo>
                    <a:pt x="891" y="226"/>
                  </a:lnTo>
                  <a:lnTo>
                    <a:pt x="874" y="250"/>
                  </a:lnTo>
                  <a:lnTo>
                    <a:pt x="850" y="274"/>
                  </a:lnTo>
                  <a:lnTo>
                    <a:pt x="817" y="295"/>
                  </a:lnTo>
                  <a:lnTo>
                    <a:pt x="778" y="315"/>
                  </a:lnTo>
                  <a:lnTo>
                    <a:pt x="733" y="332"/>
                  </a:lnTo>
                  <a:lnTo>
                    <a:pt x="683" y="347"/>
                  </a:lnTo>
                  <a:lnTo>
                    <a:pt x="629" y="360"/>
                  </a:lnTo>
                  <a:lnTo>
                    <a:pt x="571" y="369"/>
                  </a:lnTo>
                  <a:lnTo>
                    <a:pt x="510" y="373"/>
                  </a:lnTo>
                  <a:lnTo>
                    <a:pt x="450" y="375"/>
                  </a:lnTo>
                  <a:lnTo>
                    <a:pt x="387" y="373"/>
                  </a:lnTo>
                  <a:lnTo>
                    <a:pt x="329" y="369"/>
                  </a:lnTo>
                  <a:lnTo>
                    <a:pt x="270" y="360"/>
                  </a:lnTo>
                  <a:lnTo>
                    <a:pt x="216" y="347"/>
                  </a:lnTo>
                  <a:lnTo>
                    <a:pt x="164" y="332"/>
                  </a:lnTo>
                  <a:lnTo>
                    <a:pt x="121" y="315"/>
                  </a:lnTo>
                  <a:lnTo>
                    <a:pt x="82" y="295"/>
                  </a:lnTo>
                  <a:lnTo>
                    <a:pt x="49" y="274"/>
                  </a:lnTo>
                  <a:lnTo>
                    <a:pt x="26" y="250"/>
                  </a:lnTo>
                  <a:lnTo>
                    <a:pt x="8" y="226"/>
                  </a:lnTo>
                  <a:lnTo>
                    <a:pt x="0" y="200"/>
                  </a:lnTo>
                  <a:lnTo>
                    <a:pt x="0" y="174"/>
                  </a:lnTo>
                  <a:lnTo>
                    <a:pt x="8" y="149"/>
                  </a:lnTo>
                  <a:lnTo>
                    <a:pt x="26" y="125"/>
                  </a:lnTo>
                  <a:lnTo>
                    <a:pt x="49" y="101"/>
                  </a:lnTo>
                  <a:lnTo>
                    <a:pt x="82" y="79"/>
                  </a:lnTo>
                  <a:lnTo>
                    <a:pt x="121" y="60"/>
                  </a:lnTo>
                  <a:lnTo>
                    <a:pt x="164" y="43"/>
                  </a:lnTo>
                  <a:lnTo>
                    <a:pt x="216" y="28"/>
                  </a:lnTo>
                  <a:lnTo>
                    <a:pt x="270" y="15"/>
                  </a:lnTo>
                  <a:lnTo>
                    <a:pt x="329" y="6"/>
                  </a:lnTo>
                  <a:lnTo>
                    <a:pt x="387" y="2"/>
                  </a:lnTo>
                  <a:lnTo>
                    <a:pt x="45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33300" name="Rectangle 20"/>
            <p:cNvSpPr>
              <a:spLocks noChangeArrowheads="1"/>
            </p:cNvSpPr>
            <p:nvPr/>
          </p:nvSpPr>
          <p:spPr bwMode="auto">
            <a:xfrm>
              <a:off x="1944" y="1804"/>
              <a:ext cx="18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FF0000"/>
                  </a:solidFill>
                </a:rPr>
                <a:t>1</a:t>
              </a:r>
              <a:endParaRPr lang="en-US"/>
            </a:p>
          </p:txBody>
        </p:sp>
      </p:grpSp>
      <p:grpSp>
        <p:nvGrpSpPr>
          <p:cNvPr id="1633301" name="Group 21"/>
          <p:cNvGrpSpPr>
            <a:grpSpLocks/>
          </p:cNvGrpSpPr>
          <p:nvPr/>
        </p:nvGrpSpPr>
        <p:grpSpPr bwMode="auto">
          <a:xfrm>
            <a:off x="527050" y="2489200"/>
            <a:ext cx="1735138" cy="1158875"/>
            <a:chOff x="332" y="1568"/>
            <a:chExt cx="1093" cy="730"/>
          </a:xfrm>
        </p:grpSpPr>
        <p:sp>
          <p:nvSpPr>
            <p:cNvPr id="1633302" name="Freeform 22"/>
            <p:cNvSpPr>
              <a:spLocks/>
            </p:cNvSpPr>
            <p:nvPr/>
          </p:nvSpPr>
          <p:spPr bwMode="auto">
            <a:xfrm>
              <a:off x="332" y="1568"/>
              <a:ext cx="1093" cy="497"/>
            </a:xfrm>
            <a:custGeom>
              <a:avLst/>
              <a:gdLst>
                <a:gd name="T0" fmla="*/ 547 w 1093"/>
                <a:gd name="T1" fmla="*/ 0 h 497"/>
                <a:gd name="T2" fmla="*/ 615 w 1093"/>
                <a:gd name="T3" fmla="*/ 3 h 497"/>
                <a:gd name="T4" fmla="*/ 684 w 1093"/>
                <a:gd name="T5" fmla="*/ 7 h 497"/>
                <a:gd name="T6" fmla="*/ 749 w 1093"/>
                <a:gd name="T7" fmla="*/ 18 h 497"/>
                <a:gd name="T8" fmla="*/ 811 w 1093"/>
                <a:gd name="T9" fmla="*/ 31 h 497"/>
                <a:gd name="T10" fmla="*/ 868 w 1093"/>
                <a:gd name="T11" fmla="*/ 48 h 497"/>
                <a:gd name="T12" fmla="*/ 922 w 1093"/>
                <a:gd name="T13" fmla="*/ 67 h 497"/>
                <a:gd name="T14" fmla="*/ 969 w 1093"/>
                <a:gd name="T15" fmla="*/ 91 h 497"/>
                <a:gd name="T16" fmla="*/ 1008 w 1093"/>
                <a:gd name="T17" fmla="*/ 115 h 497"/>
                <a:gd name="T18" fmla="*/ 1043 w 1093"/>
                <a:gd name="T19" fmla="*/ 143 h 497"/>
                <a:gd name="T20" fmla="*/ 1067 w 1093"/>
                <a:gd name="T21" fmla="*/ 171 h 497"/>
                <a:gd name="T22" fmla="*/ 1084 w 1093"/>
                <a:gd name="T23" fmla="*/ 201 h 497"/>
                <a:gd name="T24" fmla="*/ 1093 w 1093"/>
                <a:gd name="T25" fmla="*/ 234 h 497"/>
                <a:gd name="T26" fmla="*/ 1093 w 1093"/>
                <a:gd name="T27" fmla="*/ 264 h 497"/>
                <a:gd name="T28" fmla="*/ 1084 w 1093"/>
                <a:gd name="T29" fmla="*/ 294 h 497"/>
                <a:gd name="T30" fmla="*/ 1067 w 1093"/>
                <a:gd name="T31" fmla="*/ 324 h 497"/>
                <a:gd name="T32" fmla="*/ 1043 w 1093"/>
                <a:gd name="T33" fmla="*/ 354 h 497"/>
                <a:gd name="T34" fmla="*/ 1008 w 1093"/>
                <a:gd name="T35" fmla="*/ 383 h 497"/>
                <a:gd name="T36" fmla="*/ 969 w 1093"/>
                <a:gd name="T37" fmla="*/ 406 h 497"/>
                <a:gd name="T38" fmla="*/ 922 w 1093"/>
                <a:gd name="T39" fmla="*/ 430 h 497"/>
                <a:gd name="T40" fmla="*/ 868 w 1093"/>
                <a:gd name="T41" fmla="*/ 449 h 497"/>
                <a:gd name="T42" fmla="*/ 811 w 1093"/>
                <a:gd name="T43" fmla="*/ 467 h 497"/>
                <a:gd name="T44" fmla="*/ 749 w 1093"/>
                <a:gd name="T45" fmla="*/ 480 h 497"/>
                <a:gd name="T46" fmla="*/ 684 w 1093"/>
                <a:gd name="T47" fmla="*/ 488 h 497"/>
                <a:gd name="T48" fmla="*/ 615 w 1093"/>
                <a:gd name="T49" fmla="*/ 495 h 497"/>
                <a:gd name="T50" fmla="*/ 547 w 1093"/>
                <a:gd name="T51" fmla="*/ 497 h 497"/>
                <a:gd name="T52" fmla="*/ 478 w 1093"/>
                <a:gd name="T53" fmla="*/ 495 h 497"/>
                <a:gd name="T54" fmla="*/ 411 w 1093"/>
                <a:gd name="T55" fmla="*/ 488 h 497"/>
                <a:gd name="T56" fmla="*/ 346 w 1093"/>
                <a:gd name="T57" fmla="*/ 480 h 497"/>
                <a:gd name="T58" fmla="*/ 284 w 1093"/>
                <a:gd name="T59" fmla="*/ 467 h 497"/>
                <a:gd name="T60" fmla="*/ 225 w 1093"/>
                <a:gd name="T61" fmla="*/ 449 h 497"/>
                <a:gd name="T62" fmla="*/ 173 w 1093"/>
                <a:gd name="T63" fmla="*/ 430 h 497"/>
                <a:gd name="T64" fmla="*/ 126 w 1093"/>
                <a:gd name="T65" fmla="*/ 406 h 497"/>
                <a:gd name="T66" fmla="*/ 85 w 1093"/>
                <a:gd name="T67" fmla="*/ 383 h 497"/>
                <a:gd name="T68" fmla="*/ 52 w 1093"/>
                <a:gd name="T69" fmla="*/ 354 h 497"/>
                <a:gd name="T70" fmla="*/ 26 w 1093"/>
                <a:gd name="T71" fmla="*/ 324 h 497"/>
                <a:gd name="T72" fmla="*/ 9 w 1093"/>
                <a:gd name="T73" fmla="*/ 294 h 497"/>
                <a:gd name="T74" fmla="*/ 0 w 1093"/>
                <a:gd name="T75" fmla="*/ 264 h 497"/>
                <a:gd name="T76" fmla="*/ 0 w 1093"/>
                <a:gd name="T77" fmla="*/ 234 h 497"/>
                <a:gd name="T78" fmla="*/ 9 w 1093"/>
                <a:gd name="T79" fmla="*/ 201 h 497"/>
                <a:gd name="T80" fmla="*/ 26 w 1093"/>
                <a:gd name="T81" fmla="*/ 171 h 497"/>
                <a:gd name="T82" fmla="*/ 52 w 1093"/>
                <a:gd name="T83" fmla="*/ 143 h 497"/>
                <a:gd name="T84" fmla="*/ 85 w 1093"/>
                <a:gd name="T85" fmla="*/ 115 h 497"/>
                <a:gd name="T86" fmla="*/ 126 w 1093"/>
                <a:gd name="T87" fmla="*/ 91 h 497"/>
                <a:gd name="T88" fmla="*/ 173 w 1093"/>
                <a:gd name="T89" fmla="*/ 67 h 497"/>
                <a:gd name="T90" fmla="*/ 225 w 1093"/>
                <a:gd name="T91" fmla="*/ 48 h 497"/>
                <a:gd name="T92" fmla="*/ 284 w 1093"/>
                <a:gd name="T93" fmla="*/ 31 h 497"/>
                <a:gd name="T94" fmla="*/ 346 w 1093"/>
                <a:gd name="T95" fmla="*/ 18 h 497"/>
                <a:gd name="T96" fmla="*/ 411 w 1093"/>
                <a:gd name="T97" fmla="*/ 7 h 497"/>
                <a:gd name="T98" fmla="*/ 478 w 1093"/>
                <a:gd name="T99" fmla="*/ 3 h 497"/>
                <a:gd name="T100" fmla="*/ 547 w 1093"/>
                <a:gd name="T10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3" h="497">
                  <a:moveTo>
                    <a:pt x="547" y="0"/>
                  </a:moveTo>
                  <a:lnTo>
                    <a:pt x="615" y="3"/>
                  </a:lnTo>
                  <a:lnTo>
                    <a:pt x="684" y="7"/>
                  </a:lnTo>
                  <a:lnTo>
                    <a:pt x="749" y="18"/>
                  </a:lnTo>
                  <a:lnTo>
                    <a:pt x="811" y="31"/>
                  </a:lnTo>
                  <a:lnTo>
                    <a:pt x="868" y="48"/>
                  </a:lnTo>
                  <a:lnTo>
                    <a:pt x="922" y="67"/>
                  </a:lnTo>
                  <a:lnTo>
                    <a:pt x="969" y="91"/>
                  </a:lnTo>
                  <a:lnTo>
                    <a:pt x="1008" y="115"/>
                  </a:lnTo>
                  <a:lnTo>
                    <a:pt x="1043" y="143"/>
                  </a:lnTo>
                  <a:lnTo>
                    <a:pt x="1067" y="171"/>
                  </a:lnTo>
                  <a:lnTo>
                    <a:pt x="1084" y="201"/>
                  </a:lnTo>
                  <a:lnTo>
                    <a:pt x="1093" y="234"/>
                  </a:lnTo>
                  <a:lnTo>
                    <a:pt x="1093" y="264"/>
                  </a:lnTo>
                  <a:lnTo>
                    <a:pt x="1084" y="294"/>
                  </a:lnTo>
                  <a:lnTo>
                    <a:pt x="1067" y="324"/>
                  </a:lnTo>
                  <a:lnTo>
                    <a:pt x="1043" y="354"/>
                  </a:lnTo>
                  <a:lnTo>
                    <a:pt x="1008" y="383"/>
                  </a:lnTo>
                  <a:lnTo>
                    <a:pt x="969" y="406"/>
                  </a:lnTo>
                  <a:lnTo>
                    <a:pt x="922" y="430"/>
                  </a:lnTo>
                  <a:lnTo>
                    <a:pt x="868" y="449"/>
                  </a:lnTo>
                  <a:lnTo>
                    <a:pt x="811" y="467"/>
                  </a:lnTo>
                  <a:lnTo>
                    <a:pt x="749" y="480"/>
                  </a:lnTo>
                  <a:lnTo>
                    <a:pt x="684" y="488"/>
                  </a:lnTo>
                  <a:lnTo>
                    <a:pt x="615" y="495"/>
                  </a:lnTo>
                  <a:lnTo>
                    <a:pt x="547" y="497"/>
                  </a:lnTo>
                  <a:lnTo>
                    <a:pt x="478" y="495"/>
                  </a:lnTo>
                  <a:lnTo>
                    <a:pt x="411" y="488"/>
                  </a:lnTo>
                  <a:lnTo>
                    <a:pt x="346" y="480"/>
                  </a:lnTo>
                  <a:lnTo>
                    <a:pt x="284" y="467"/>
                  </a:lnTo>
                  <a:lnTo>
                    <a:pt x="225" y="449"/>
                  </a:lnTo>
                  <a:lnTo>
                    <a:pt x="173" y="430"/>
                  </a:lnTo>
                  <a:lnTo>
                    <a:pt x="126" y="406"/>
                  </a:lnTo>
                  <a:lnTo>
                    <a:pt x="85" y="383"/>
                  </a:lnTo>
                  <a:lnTo>
                    <a:pt x="52" y="354"/>
                  </a:lnTo>
                  <a:lnTo>
                    <a:pt x="26" y="324"/>
                  </a:lnTo>
                  <a:lnTo>
                    <a:pt x="9" y="294"/>
                  </a:lnTo>
                  <a:lnTo>
                    <a:pt x="0" y="264"/>
                  </a:lnTo>
                  <a:lnTo>
                    <a:pt x="0" y="234"/>
                  </a:lnTo>
                  <a:lnTo>
                    <a:pt x="9" y="201"/>
                  </a:lnTo>
                  <a:lnTo>
                    <a:pt x="26" y="171"/>
                  </a:lnTo>
                  <a:lnTo>
                    <a:pt x="52" y="143"/>
                  </a:lnTo>
                  <a:lnTo>
                    <a:pt x="85" y="115"/>
                  </a:lnTo>
                  <a:lnTo>
                    <a:pt x="126" y="91"/>
                  </a:lnTo>
                  <a:lnTo>
                    <a:pt x="173" y="67"/>
                  </a:lnTo>
                  <a:lnTo>
                    <a:pt x="225" y="48"/>
                  </a:lnTo>
                  <a:lnTo>
                    <a:pt x="284" y="31"/>
                  </a:lnTo>
                  <a:lnTo>
                    <a:pt x="346" y="18"/>
                  </a:lnTo>
                  <a:lnTo>
                    <a:pt x="411" y="7"/>
                  </a:lnTo>
                  <a:lnTo>
                    <a:pt x="478" y="3"/>
                  </a:lnTo>
                  <a:lnTo>
                    <a:pt x="54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33303" name="Rectangle 23"/>
            <p:cNvSpPr>
              <a:spLocks noChangeArrowheads="1"/>
            </p:cNvSpPr>
            <p:nvPr/>
          </p:nvSpPr>
          <p:spPr bwMode="auto">
            <a:xfrm>
              <a:off x="949" y="2052"/>
              <a:ext cx="18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FF0000"/>
                  </a:solidFill>
                </a:rPr>
                <a:t>2</a:t>
              </a:r>
              <a:endParaRPr lang="en-US"/>
            </a:p>
          </p:txBody>
        </p:sp>
      </p:grpSp>
      <p:grpSp>
        <p:nvGrpSpPr>
          <p:cNvPr id="1633304" name="Group 24"/>
          <p:cNvGrpSpPr>
            <a:grpSpLocks/>
          </p:cNvGrpSpPr>
          <p:nvPr/>
        </p:nvGrpSpPr>
        <p:grpSpPr bwMode="auto">
          <a:xfrm>
            <a:off x="444500" y="2071688"/>
            <a:ext cx="3675063" cy="2097087"/>
            <a:chOff x="280" y="1305"/>
            <a:chExt cx="2315" cy="1321"/>
          </a:xfrm>
        </p:grpSpPr>
        <p:sp>
          <p:nvSpPr>
            <p:cNvPr id="1633305" name="Freeform 25"/>
            <p:cNvSpPr>
              <a:spLocks/>
            </p:cNvSpPr>
            <p:nvPr/>
          </p:nvSpPr>
          <p:spPr bwMode="auto">
            <a:xfrm>
              <a:off x="280" y="1314"/>
              <a:ext cx="2315" cy="1312"/>
            </a:xfrm>
            <a:custGeom>
              <a:avLst/>
              <a:gdLst>
                <a:gd name="T0" fmla="*/ 1326 w 2315"/>
                <a:gd name="T1" fmla="*/ 23 h 1312"/>
                <a:gd name="T2" fmla="*/ 1519 w 2315"/>
                <a:gd name="T3" fmla="*/ 64 h 1312"/>
                <a:gd name="T4" fmla="*/ 1698 w 2315"/>
                <a:gd name="T5" fmla="*/ 121 h 1312"/>
                <a:gd name="T6" fmla="*/ 1865 w 2315"/>
                <a:gd name="T7" fmla="*/ 194 h 1312"/>
                <a:gd name="T8" fmla="*/ 2008 w 2315"/>
                <a:gd name="T9" fmla="*/ 278 h 1312"/>
                <a:gd name="T10" fmla="*/ 2129 w 2315"/>
                <a:gd name="T11" fmla="*/ 375 h 1312"/>
                <a:gd name="T12" fmla="*/ 2222 w 2315"/>
                <a:gd name="T13" fmla="*/ 479 h 1312"/>
                <a:gd name="T14" fmla="*/ 2282 w 2315"/>
                <a:gd name="T15" fmla="*/ 589 h 1312"/>
                <a:gd name="T16" fmla="*/ 2313 w 2315"/>
                <a:gd name="T17" fmla="*/ 699 h 1312"/>
                <a:gd name="T18" fmla="*/ 2308 w 2315"/>
                <a:gd name="T19" fmla="*/ 809 h 1312"/>
                <a:gd name="T20" fmla="*/ 2272 w 2315"/>
                <a:gd name="T21" fmla="*/ 915 h 1312"/>
                <a:gd name="T22" fmla="*/ 2202 w 2315"/>
                <a:gd name="T23" fmla="*/ 1014 h 1312"/>
                <a:gd name="T24" fmla="*/ 2105 w 2315"/>
                <a:gd name="T25" fmla="*/ 1101 h 1312"/>
                <a:gd name="T26" fmla="*/ 1977 w 2315"/>
                <a:gd name="T27" fmla="*/ 1176 h 1312"/>
                <a:gd name="T28" fmla="*/ 1828 w 2315"/>
                <a:gd name="T29" fmla="*/ 1237 h 1312"/>
                <a:gd name="T30" fmla="*/ 1659 w 2315"/>
                <a:gd name="T31" fmla="*/ 1280 h 1312"/>
                <a:gd name="T32" fmla="*/ 1476 w 2315"/>
                <a:gd name="T33" fmla="*/ 1306 h 1312"/>
                <a:gd name="T34" fmla="*/ 1283 w 2315"/>
                <a:gd name="T35" fmla="*/ 1312 h 1312"/>
                <a:gd name="T36" fmla="*/ 1086 w 2315"/>
                <a:gd name="T37" fmla="*/ 1299 h 1312"/>
                <a:gd name="T38" fmla="*/ 894 w 2315"/>
                <a:gd name="T39" fmla="*/ 1269 h 1312"/>
                <a:gd name="T40" fmla="*/ 705 w 2315"/>
                <a:gd name="T41" fmla="*/ 1220 h 1312"/>
                <a:gd name="T42" fmla="*/ 532 w 2315"/>
                <a:gd name="T43" fmla="*/ 1155 h 1312"/>
                <a:gd name="T44" fmla="*/ 377 w 2315"/>
                <a:gd name="T45" fmla="*/ 1077 h 1312"/>
                <a:gd name="T46" fmla="*/ 245 w 2315"/>
                <a:gd name="T47" fmla="*/ 984 h 1312"/>
                <a:gd name="T48" fmla="*/ 137 w 2315"/>
                <a:gd name="T49" fmla="*/ 885 h 1312"/>
                <a:gd name="T50" fmla="*/ 61 w 2315"/>
                <a:gd name="T51" fmla="*/ 777 h 1312"/>
                <a:gd name="T52" fmla="*/ 13 w 2315"/>
                <a:gd name="T53" fmla="*/ 667 h 1312"/>
                <a:gd name="T54" fmla="*/ 0 w 2315"/>
                <a:gd name="T55" fmla="*/ 555 h 1312"/>
                <a:gd name="T56" fmla="*/ 22 w 2315"/>
                <a:gd name="T57" fmla="*/ 447 h 1312"/>
                <a:gd name="T58" fmla="*/ 74 w 2315"/>
                <a:gd name="T59" fmla="*/ 345 h 1312"/>
                <a:gd name="T60" fmla="*/ 158 w 2315"/>
                <a:gd name="T61" fmla="*/ 252 h 1312"/>
                <a:gd name="T62" fmla="*/ 273 w 2315"/>
                <a:gd name="T63" fmla="*/ 170 h 1312"/>
                <a:gd name="T64" fmla="*/ 411 w 2315"/>
                <a:gd name="T65" fmla="*/ 103 h 1312"/>
                <a:gd name="T66" fmla="*/ 571 w 2315"/>
                <a:gd name="T67" fmla="*/ 49 h 1312"/>
                <a:gd name="T68" fmla="*/ 747 w 2315"/>
                <a:gd name="T69" fmla="*/ 17 h 1312"/>
                <a:gd name="T70" fmla="*/ 937 w 2315"/>
                <a:gd name="T71" fmla="*/ 0 h 1312"/>
                <a:gd name="T72" fmla="*/ 1132 w 2315"/>
                <a:gd name="T73" fmla="*/ 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15" h="1312">
                  <a:moveTo>
                    <a:pt x="1229" y="10"/>
                  </a:moveTo>
                  <a:lnTo>
                    <a:pt x="1326" y="23"/>
                  </a:lnTo>
                  <a:lnTo>
                    <a:pt x="1424" y="43"/>
                  </a:lnTo>
                  <a:lnTo>
                    <a:pt x="1519" y="64"/>
                  </a:lnTo>
                  <a:lnTo>
                    <a:pt x="1610" y="90"/>
                  </a:lnTo>
                  <a:lnTo>
                    <a:pt x="1698" y="121"/>
                  </a:lnTo>
                  <a:lnTo>
                    <a:pt x="1783" y="155"/>
                  </a:lnTo>
                  <a:lnTo>
                    <a:pt x="1865" y="194"/>
                  </a:lnTo>
                  <a:lnTo>
                    <a:pt x="1938" y="235"/>
                  </a:lnTo>
                  <a:lnTo>
                    <a:pt x="2008" y="278"/>
                  </a:lnTo>
                  <a:lnTo>
                    <a:pt x="2073" y="326"/>
                  </a:lnTo>
                  <a:lnTo>
                    <a:pt x="2129" y="375"/>
                  </a:lnTo>
                  <a:lnTo>
                    <a:pt x="2179" y="425"/>
                  </a:lnTo>
                  <a:lnTo>
                    <a:pt x="2222" y="479"/>
                  </a:lnTo>
                  <a:lnTo>
                    <a:pt x="2256" y="533"/>
                  </a:lnTo>
                  <a:lnTo>
                    <a:pt x="2282" y="589"/>
                  </a:lnTo>
                  <a:lnTo>
                    <a:pt x="2302" y="643"/>
                  </a:lnTo>
                  <a:lnTo>
                    <a:pt x="2313" y="699"/>
                  </a:lnTo>
                  <a:lnTo>
                    <a:pt x="2315" y="755"/>
                  </a:lnTo>
                  <a:lnTo>
                    <a:pt x="2308" y="809"/>
                  </a:lnTo>
                  <a:lnTo>
                    <a:pt x="2295" y="863"/>
                  </a:lnTo>
                  <a:lnTo>
                    <a:pt x="2272" y="915"/>
                  </a:lnTo>
                  <a:lnTo>
                    <a:pt x="2241" y="965"/>
                  </a:lnTo>
                  <a:lnTo>
                    <a:pt x="2202" y="1014"/>
                  </a:lnTo>
                  <a:lnTo>
                    <a:pt x="2157" y="1060"/>
                  </a:lnTo>
                  <a:lnTo>
                    <a:pt x="2105" y="1101"/>
                  </a:lnTo>
                  <a:lnTo>
                    <a:pt x="2044" y="1140"/>
                  </a:lnTo>
                  <a:lnTo>
                    <a:pt x="1977" y="1176"/>
                  </a:lnTo>
                  <a:lnTo>
                    <a:pt x="1906" y="1209"/>
                  </a:lnTo>
                  <a:lnTo>
                    <a:pt x="1828" y="1237"/>
                  </a:lnTo>
                  <a:lnTo>
                    <a:pt x="1746" y="1261"/>
                  </a:lnTo>
                  <a:lnTo>
                    <a:pt x="1659" y="1280"/>
                  </a:lnTo>
                  <a:lnTo>
                    <a:pt x="1569" y="1295"/>
                  </a:lnTo>
                  <a:lnTo>
                    <a:pt x="1476" y="1306"/>
                  </a:lnTo>
                  <a:lnTo>
                    <a:pt x="1380" y="1310"/>
                  </a:lnTo>
                  <a:lnTo>
                    <a:pt x="1283" y="1312"/>
                  </a:lnTo>
                  <a:lnTo>
                    <a:pt x="1186" y="1308"/>
                  </a:lnTo>
                  <a:lnTo>
                    <a:pt x="1086" y="1299"/>
                  </a:lnTo>
                  <a:lnTo>
                    <a:pt x="989" y="1286"/>
                  </a:lnTo>
                  <a:lnTo>
                    <a:pt x="894" y="1269"/>
                  </a:lnTo>
                  <a:lnTo>
                    <a:pt x="798" y="1245"/>
                  </a:lnTo>
                  <a:lnTo>
                    <a:pt x="705" y="1220"/>
                  </a:lnTo>
                  <a:lnTo>
                    <a:pt x="617" y="1189"/>
                  </a:lnTo>
                  <a:lnTo>
                    <a:pt x="532" y="1155"/>
                  </a:lnTo>
                  <a:lnTo>
                    <a:pt x="452" y="1118"/>
                  </a:lnTo>
                  <a:lnTo>
                    <a:pt x="377" y="1077"/>
                  </a:lnTo>
                  <a:lnTo>
                    <a:pt x="307" y="1032"/>
                  </a:lnTo>
                  <a:lnTo>
                    <a:pt x="245" y="984"/>
                  </a:lnTo>
                  <a:lnTo>
                    <a:pt x="186" y="937"/>
                  </a:lnTo>
                  <a:lnTo>
                    <a:pt x="137" y="885"/>
                  </a:lnTo>
                  <a:lnTo>
                    <a:pt x="95" y="831"/>
                  </a:lnTo>
                  <a:lnTo>
                    <a:pt x="61" y="777"/>
                  </a:lnTo>
                  <a:lnTo>
                    <a:pt x="33" y="723"/>
                  </a:lnTo>
                  <a:lnTo>
                    <a:pt x="13" y="667"/>
                  </a:lnTo>
                  <a:lnTo>
                    <a:pt x="5" y="611"/>
                  </a:lnTo>
                  <a:lnTo>
                    <a:pt x="0" y="555"/>
                  </a:lnTo>
                  <a:lnTo>
                    <a:pt x="7" y="501"/>
                  </a:lnTo>
                  <a:lnTo>
                    <a:pt x="22" y="447"/>
                  </a:lnTo>
                  <a:lnTo>
                    <a:pt x="44" y="395"/>
                  </a:lnTo>
                  <a:lnTo>
                    <a:pt x="74" y="345"/>
                  </a:lnTo>
                  <a:lnTo>
                    <a:pt x="113" y="298"/>
                  </a:lnTo>
                  <a:lnTo>
                    <a:pt x="158" y="252"/>
                  </a:lnTo>
                  <a:lnTo>
                    <a:pt x="212" y="209"/>
                  </a:lnTo>
                  <a:lnTo>
                    <a:pt x="273" y="170"/>
                  </a:lnTo>
                  <a:lnTo>
                    <a:pt x="338" y="133"/>
                  </a:lnTo>
                  <a:lnTo>
                    <a:pt x="411" y="103"/>
                  </a:lnTo>
                  <a:lnTo>
                    <a:pt x="489" y="75"/>
                  </a:lnTo>
                  <a:lnTo>
                    <a:pt x="571" y="49"/>
                  </a:lnTo>
                  <a:lnTo>
                    <a:pt x="658" y="30"/>
                  </a:lnTo>
                  <a:lnTo>
                    <a:pt x="747" y="17"/>
                  </a:lnTo>
                  <a:lnTo>
                    <a:pt x="840" y="6"/>
                  </a:lnTo>
                  <a:lnTo>
                    <a:pt x="937" y="0"/>
                  </a:lnTo>
                  <a:lnTo>
                    <a:pt x="1034" y="0"/>
                  </a:lnTo>
                  <a:lnTo>
                    <a:pt x="1132" y="2"/>
                  </a:lnTo>
                  <a:lnTo>
                    <a:pt x="1229"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33306" name="Rectangle 26"/>
            <p:cNvSpPr>
              <a:spLocks noChangeArrowheads="1"/>
            </p:cNvSpPr>
            <p:nvPr/>
          </p:nvSpPr>
          <p:spPr bwMode="auto">
            <a:xfrm>
              <a:off x="1390" y="1305"/>
              <a:ext cx="18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FF0000"/>
                  </a:solidFill>
                </a:rPr>
                <a:t>3</a:t>
              </a:r>
              <a:endParaRPr lang="en-US"/>
            </a:p>
          </p:txBody>
        </p:sp>
      </p:grpSp>
      <p:grpSp>
        <p:nvGrpSpPr>
          <p:cNvPr id="1633307" name="Group 27"/>
          <p:cNvGrpSpPr>
            <a:grpSpLocks/>
          </p:cNvGrpSpPr>
          <p:nvPr/>
        </p:nvGrpSpPr>
        <p:grpSpPr bwMode="auto">
          <a:xfrm>
            <a:off x="382588" y="1951038"/>
            <a:ext cx="3795712" cy="2924175"/>
            <a:chOff x="241" y="1229"/>
            <a:chExt cx="2391" cy="1842"/>
          </a:xfrm>
        </p:grpSpPr>
        <p:sp>
          <p:nvSpPr>
            <p:cNvPr id="1633308" name="Freeform 28"/>
            <p:cNvSpPr>
              <a:spLocks/>
            </p:cNvSpPr>
            <p:nvPr/>
          </p:nvSpPr>
          <p:spPr bwMode="auto">
            <a:xfrm>
              <a:off x="241" y="1229"/>
              <a:ext cx="2391" cy="1611"/>
            </a:xfrm>
            <a:custGeom>
              <a:avLst/>
              <a:gdLst>
                <a:gd name="T0" fmla="*/ 1385 w 2391"/>
                <a:gd name="T1" fmla="*/ 24 h 1611"/>
                <a:gd name="T2" fmla="*/ 1582 w 2391"/>
                <a:gd name="T3" fmla="*/ 69 h 1611"/>
                <a:gd name="T4" fmla="*/ 1768 w 2391"/>
                <a:gd name="T5" fmla="*/ 136 h 1611"/>
                <a:gd name="T6" fmla="*/ 1936 w 2391"/>
                <a:gd name="T7" fmla="*/ 221 h 1611"/>
                <a:gd name="T8" fmla="*/ 2083 w 2391"/>
                <a:gd name="T9" fmla="*/ 322 h 1611"/>
                <a:gd name="T10" fmla="*/ 2207 w 2391"/>
                <a:gd name="T11" fmla="*/ 439 h 1611"/>
                <a:gd name="T12" fmla="*/ 2300 w 2391"/>
                <a:gd name="T13" fmla="*/ 566 h 1611"/>
                <a:gd name="T14" fmla="*/ 2360 w 2391"/>
                <a:gd name="T15" fmla="*/ 698 h 1611"/>
                <a:gd name="T16" fmla="*/ 2388 w 2391"/>
                <a:gd name="T17" fmla="*/ 836 h 1611"/>
                <a:gd name="T18" fmla="*/ 2382 w 2391"/>
                <a:gd name="T19" fmla="*/ 970 h 1611"/>
                <a:gd name="T20" fmla="*/ 2343 w 2391"/>
                <a:gd name="T21" fmla="*/ 1102 h 1611"/>
                <a:gd name="T22" fmla="*/ 2270 w 2391"/>
                <a:gd name="T23" fmla="*/ 1225 h 1611"/>
                <a:gd name="T24" fmla="*/ 2166 w 2391"/>
                <a:gd name="T25" fmla="*/ 1335 h 1611"/>
                <a:gd name="T26" fmla="*/ 2032 w 2391"/>
                <a:gd name="T27" fmla="*/ 1430 h 1611"/>
                <a:gd name="T28" fmla="*/ 1876 w 2391"/>
                <a:gd name="T29" fmla="*/ 1508 h 1611"/>
                <a:gd name="T30" fmla="*/ 1701 w 2391"/>
                <a:gd name="T31" fmla="*/ 1564 h 1611"/>
                <a:gd name="T32" fmla="*/ 1510 w 2391"/>
                <a:gd name="T33" fmla="*/ 1598 h 1611"/>
                <a:gd name="T34" fmla="*/ 1311 w 2391"/>
                <a:gd name="T35" fmla="*/ 1611 h 1611"/>
                <a:gd name="T36" fmla="*/ 1108 w 2391"/>
                <a:gd name="T37" fmla="*/ 1600 h 1611"/>
                <a:gd name="T38" fmla="*/ 907 w 2391"/>
                <a:gd name="T39" fmla="*/ 1568 h 1611"/>
                <a:gd name="T40" fmla="*/ 716 w 2391"/>
                <a:gd name="T41" fmla="*/ 1512 h 1611"/>
                <a:gd name="T42" fmla="*/ 537 w 2391"/>
                <a:gd name="T43" fmla="*/ 1436 h 1611"/>
                <a:gd name="T44" fmla="*/ 379 w 2391"/>
                <a:gd name="T45" fmla="*/ 1341 h 1611"/>
                <a:gd name="T46" fmla="*/ 243 w 2391"/>
                <a:gd name="T47" fmla="*/ 1233 h 1611"/>
                <a:gd name="T48" fmla="*/ 134 w 2391"/>
                <a:gd name="T49" fmla="*/ 1110 h 1611"/>
                <a:gd name="T50" fmla="*/ 57 w 2391"/>
                <a:gd name="T51" fmla="*/ 981 h 1611"/>
                <a:gd name="T52" fmla="*/ 11 w 2391"/>
                <a:gd name="T53" fmla="*/ 845 h 1611"/>
                <a:gd name="T54" fmla="*/ 0 w 2391"/>
                <a:gd name="T55" fmla="*/ 709 h 1611"/>
                <a:gd name="T56" fmla="*/ 24 w 2391"/>
                <a:gd name="T57" fmla="*/ 575 h 1611"/>
                <a:gd name="T58" fmla="*/ 83 w 2391"/>
                <a:gd name="T59" fmla="*/ 447 h 1611"/>
                <a:gd name="T60" fmla="*/ 171 w 2391"/>
                <a:gd name="T61" fmla="*/ 331 h 1611"/>
                <a:gd name="T62" fmla="*/ 290 w 2391"/>
                <a:gd name="T63" fmla="*/ 227 h 1611"/>
                <a:gd name="T64" fmla="*/ 435 w 2391"/>
                <a:gd name="T65" fmla="*/ 141 h 1611"/>
                <a:gd name="T66" fmla="*/ 602 w 2391"/>
                <a:gd name="T67" fmla="*/ 74 h 1611"/>
                <a:gd name="T68" fmla="*/ 786 w 2391"/>
                <a:gd name="T69" fmla="*/ 28 h 1611"/>
                <a:gd name="T70" fmla="*/ 980 w 2391"/>
                <a:gd name="T71" fmla="*/ 3 h 1611"/>
                <a:gd name="T72" fmla="*/ 1181 w 2391"/>
                <a:gd name="T73" fmla="*/ 3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1" h="1611">
                  <a:moveTo>
                    <a:pt x="1283" y="11"/>
                  </a:moveTo>
                  <a:lnTo>
                    <a:pt x="1385" y="24"/>
                  </a:lnTo>
                  <a:lnTo>
                    <a:pt x="1484" y="46"/>
                  </a:lnTo>
                  <a:lnTo>
                    <a:pt x="1582" y="69"/>
                  </a:lnTo>
                  <a:lnTo>
                    <a:pt x="1675" y="100"/>
                  </a:lnTo>
                  <a:lnTo>
                    <a:pt x="1768" y="136"/>
                  </a:lnTo>
                  <a:lnTo>
                    <a:pt x="1854" y="175"/>
                  </a:lnTo>
                  <a:lnTo>
                    <a:pt x="1936" y="221"/>
                  </a:lnTo>
                  <a:lnTo>
                    <a:pt x="2012" y="270"/>
                  </a:lnTo>
                  <a:lnTo>
                    <a:pt x="2083" y="322"/>
                  </a:lnTo>
                  <a:lnTo>
                    <a:pt x="2148" y="380"/>
                  </a:lnTo>
                  <a:lnTo>
                    <a:pt x="2207" y="439"/>
                  </a:lnTo>
                  <a:lnTo>
                    <a:pt x="2257" y="501"/>
                  </a:lnTo>
                  <a:lnTo>
                    <a:pt x="2300" y="566"/>
                  </a:lnTo>
                  <a:lnTo>
                    <a:pt x="2334" y="631"/>
                  </a:lnTo>
                  <a:lnTo>
                    <a:pt x="2360" y="698"/>
                  </a:lnTo>
                  <a:lnTo>
                    <a:pt x="2380" y="767"/>
                  </a:lnTo>
                  <a:lnTo>
                    <a:pt x="2388" y="836"/>
                  </a:lnTo>
                  <a:lnTo>
                    <a:pt x="2391" y="903"/>
                  </a:lnTo>
                  <a:lnTo>
                    <a:pt x="2382" y="970"/>
                  </a:lnTo>
                  <a:lnTo>
                    <a:pt x="2367" y="1037"/>
                  </a:lnTo>
                  <a:lnTo>
                    <a:pt x="2343" y="1102"/>
                  </a:lnTo>
                  <a:lnTo>
                    <a:pt x="2311" y="1164"/>
                  </a:lnTo>
                  <a:lnTo>
                    <a:pt x="2270" y="1225"/>
                  </a:lnTo>
                  <a:lnTo>
                    <a:pt x="2220" y="1281"/>
                  </a:lnTo>
                  <a:lnTo>
                    <a:pt x="2166" y="1335"/>
                  </a:lnTo>
                  <a:lnTo>
                    <a:pt x="2101" y="1384"/>
                  </a:lnTo>
                  <a:lnTo>
                    <a:pt x="2032" y="1430"/>
                  </a:lnTo>
                  <a:lnTo>
                    <a:pt x="1958" y="1471"/>
                  </a:lnTo>
                  <a:lnTo>
                    <a:pt x="1876" y="1508"/>
                  </a:lnTo>
                  <a:lnTo>
                    <a:pt x="1789" y="1538"/>
                  </a:lnTo>
                  <a:lnTo>
                    <a:pt x="1701" y="1564"/>
                  </a:lnTo>
                  <a:lnTo>
                    <a:pt x="1608" y="1585"/>
                  </a:lnTo>
                  <a:lnTo>
                    <a:pt x="1510" y="1598"/>
                  </a:lnTo>
                  <a:lnTo>
                    <a:pt x="1411" y="1609"/>
                  </a:lnTo>
                  <a:lnTo>
                    <a:pt x="1311" y="1611"/>
                  </a:lnTo>
                  <a:lnTo>
                    <a:pt x="1210" y="1609"/>
                  </a:lnTo>
                  <a:lnTo>
                    <a:pt x="1108" y="1600"/>
                  </a:lnTo>
                  <a:lnTo>
                    <a:pt x="1006" y="1587"/>
                  </a:lnTo>
                  <a:lnTo>
                    <a:pt x="907" y="1568"/>
                  </a:lnTo>
                  <a:lnTo>
                    <a:pt x="809" y="1542"/>
                  </a:lnTo>
                  <a:lnTo>
                    <a:pt x="716" y="1512"/>
                  </a:lnTo>
                  <a:lnTo>
                    <a:pt x="626" y="1475"/>
                  </a:lnTo>
                  <a:lnTo>
                    <a:pt x="537" y="1436"/>
                  </a:lnTo>
                  <a:lnTo>
                    <a:pt x="455" y="1391"/>
                  </a:lnTo>
                  <a:lnTo>
                    <a:pt x="379" y="1341"/>
                  </a:lnTo>
                  <a:lnTo>
                    <a:pt x="308" y="1289"/>
                  </a:lnTo>
                  <a:lnTo>
                    <a:pt x="243" y="1233"/>
                  </a:lnTo>
                  <a:lnTo>
                    <a:pt x="184" y="1173"/>
                  </a:lnTo>
                  <a:lnTo>
                    <a:pt x="134" y="1110"/>
                  </a:lnTo>
                  <a:lnTo>
                    <a:pt x="91" y="1045"/>
                  </a:lnTo>
                  <a:lnTo>
                    <a:pt x="57" y="981"/>
                  </a:lnTo>
                  <a:lnTo>
                    <a:pt x="31" y="914"/>
                  </a:lnTo>
                  <a:lnTo>
                    <a:pt x="11" y="845"/>
                  </a:lnTo>
                  <a:lnTo>
                    <a:pt x="3" y="776"/>
                  </a:lnTo>
                  <a:lnTo>
                    <a:pt x="0" y="709"/>
                  </a:lnTo>
                  <a:lnTo>
                    <a:pt x="9" y="642"/>
                  </a:lnTo>
                  <a:lnTo>
                    <a:pt x="24" y="575"/>
                  </a:lnTo>
                  <a:lnTo>
                    <a:pt x="48" y="510"/>
                  </a:lnTo>
                  <a:lnTo>
                    <a:pt x="83" y="447"/>
                  </a:lnTo>
                  <a:lnTo>
                    <a:pt x="121" y="387"/>
                  </a:lnTo>
                  <a:lnTo>
                    <a:pt x="171" y="331"/>
                  </a:lnTo>
                  <a:lnTo>
                    <a:pt x="227" y="277"/>
                  </a:lnTo>
                  <a:lnTo>
                    <a:pt x="290" y="227"/>
                  </a:lnTo>
                  <a:lnTo>
                    <a:pt x="359" y="182"/>
                  </a:lnTo>
                  <a:lnTo>
                    <a:pt x="435" y="141"/>
                  </a:lnTo>
                  <a:lnTo>
                    <a:pt x="515" y="104"/>
                  </a:lnTo>
                  <a:lnTo>
                    <a:pt x="602" y="74"/>
                  </a:lnTo>
                  <a:lnTo>
                    <a:pt x="690" y="48"/>
                  </a:lnTo>
                  <a:lnTo>
                    <a:pt x="786" y="28"/>
                  </a:lnTo>
                  <a:lnTo>
                    <a:pt x="881" y="13"/>
                  </a:lnTo>
                  <a:lnTo>
                    <a:pt x="980" y="3"/>
                  </a:lnTo>
                  <a:lnTo>
                    <a:pt x="1082" y="0"/>
                  </a:lnTo>
                  <a:lnTo>
                    <a:pt x="1181" y="3"/>
                  </a:lnTo>
                  <a:lnTo>
                    <a:pt x="1283"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33309" name="Rectangle 29"/>
            <p:cNvSpPr>
              <a:spLocks noChangeArrowheads="1"/>
            </p:cNvSpPr>
            <p:nvPr/>
          </p:nvSpPr>
          <p:spPr bwMode="auto">
            <a:xfrm>
              <a:off x="1239" y="2825"/>
              <a:ext cx="18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FF0000"/>
                  </a:solidFill>
                </a:rPr>
                <a:t>4</a:t>
              </a:r>
              <a:endParaRPr lang="en-US"/>
            </a:p>
          </p:txBody>
        </p:sp>
      </p:grpSp>
      <p:grpSp>
        <p:nvGrpSpPr>
          <p:cNvPr id="1633310" name="Group 30"/>
          <p:cNvGrpSpPr>
            <a:grpSpLocks/>
          </p:cNvGrpSpPr>
          <p:nvPr/>
        </p:nvGrpSpPr>
        <p:grpSpPr bwMode="auto">
          <a:xfrm>
            <a:off x="307975" y="1547813"/>
            <a:ext cx="4003675" cy="3530600"/>
            <a:chOff x="194" y="975"/>
            <a:chExt cx="2522" cy="2224"/>
          </a:xfrm>
        </p:grpSpPr>
        <p:sp>
          <p:nvSpPr>
            <p:cNvPr id="1633311" name="Rectangle 31"/>
            <p:cNvSpPr>
              <a:spLocks noChangeArrowheads="1"/>
            </p:cNvSpPr>
            <p:nvPr/>
          </p:nvSpPr>
          <p:spPr bwMode="auto">
            <a:xfrm>
              <a:off x="2138" y="975"/>
              <a:ext cx="184" cy="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200">
                  <a:solidFill>
                    <a:srgbClr val="FF0000"/>
                  </a:solidFill>
                </a:rPr>
                <a:t>5</a:t>
              </a:r>
              <a:endParaRPr lang="en-US"/>
            </a:p>
          </p:txBody>
        </p:sp>
        <p:sp>
          <p:nvSpPr>
            <p:cNvPr id="1633312" name="Freeform 32"/>
            <p:cNvSpPr>
              <a:spLocks/>
            </p:cNvSpPr>
            <p:nvPr/>
          </p:nvSpPr>
          <p:spPr bwMode="auto">
            <a:xfrm>
              <a:off x="194" y="988"/>
              <a:ext cx="2522" cy="2211"/>
            </a:xfrm>
            <a:custGeom>
              <a:avLst/>
              <a:gdLst>
                <a:gd name="T0" fmla="*/ 1363 w 2522"/>
                <a:gd name="T1" fmla="*/ 4 h 2211"/>
                <a:gd name="T2" fmla="*/ 1568 w 2522"/>
                <a:gd name="T3" fmla="*/ 34 h 2211"/>
                <a:gd name="T4" fmla="*/ 1765 w 2522"/>
                <a:gd name="T5" fmla="*/ 92 h 2211"/>
                <a:gd name="T6" fmla="*/ 1949 w 2522"/>
                <a:gd name="T7" fmla="*/ 179 h 2211"/>
                <a:gd name="T8" fmla="*/ 2113 w 2522"/>
                <a:gd name="T9" fmla="*/ 291 h 2211"/>
                <a:gd name="T10" fmla="*/ 2254 w 2522"/>
                <a:gd name="T11" fmla="*/ 425 h 2211"/>
                <a:gd name="T12" fmla="*/ 2368 w 2522"/>
                <a:gd name="T13" fmla="*/ 578 h 2211"/>
                <a:gd name="T14" fmla="*/ 2453 w 2522"/>
                <a:gd name="T15" fmla="*/ 744 h 2211"/>
                <a:gd name="T16" fmla="*/ 2505 w 2522"/>
                <a:gd name="T17" fmla="*/ 922 h 2211"/>
                <a:gd name="T18" fmla="*/ 2522 w 2522"/>
                <a:gd name="T19" fmla="*/ 1103 h 2211"/>
                <a:gd name="T20" fmla="*/ 2505 w 2522"/>
                <a:gd name="T21" fmla="*/ 1284 h 2211"/>
                <a:gd name="T22" fmla="*/ 2453 w 2522"/>
                <a:gd name="T23" fmla="*/ 1461 h 2211"/>
                <a:gd name="T24" fmla="*/ 2371 w 2522"/>
                <a:gd name="T25" fmla="*/ 1630 h 2211"/>
                <a:gd name="T26" fmla="*/ 2256 w 2522"/>
                <a:gd name="T27" fmla="*/ 1783 h 2211"/>
                <a:gd name="T28" fmla="*/ 2115 w 2522"/>
                <a:gd name="T29" fmla="*/ 1917 h 2211"/>
                <a:gd name="T30" fmla="*/ 1951 w 2522"/>
                <a:gd name="T31" fmla="*/ 2029 h 2211"/>
                <a:gd name="T32" fmla="*/ 1769 w 2522"/>
                <a:gd name="T33" fmla="*/ 2118 h 2211"/>
                <a:gd name="T34" fmla="*/ 1572 w 2522"/>
                <a:gd name="T35" fmla="*/ 2176 h 2211"/>
                <a:gd name="T36" fmla="*/ 1367 w 2522"/>
                <a:gd name="T37" fmla="*/ 2206 h 2211"/>
                <a:gd name="T38" fmla="*/ 1159 w 2522"/>
                <a:gd name="T39" fmla="*/ 2206 h 2211"/>
                <a:gd name="T40" fmla="*/ 954 w 2522"/>
                <a:gd name="T41" fmla="*/ 2178 h 2211"/>
                <a:gd name="T42" fmla="*/ 755 w 2522"/>
                <a:gd name="T43" fmla="*/ 2118 h 2211"/>
                <a:gd name="T44" fmla="*/ 573 w 2522"/>
                <a:gd name="T45" fmla="*/ 2031 h 2211"/>
                <a:gd name="T46" fmla="*/ 409 w 2522"/>
                <a:gd name="T47" fmla="*/ 1919 h 2211"/>
                <a:gd name="T48" fmla="*/ 266 w 2522"/>
                <a:gd name="T49" fmla="*/ 1785 h 2211"/>
                <a:gd name="T50" fmla="*/ 151 w 2522"/>
                <a:gd name="T51" fmla="*/ 1634 h 2211"/>
                <a:gd name="T52" fmla="*/ 69 w 2522"/>
                <a:gd name="T53" fmla="*/ 1466 h 2211"/>
                <a:gd name="T54" fmla="*/ 17 w 2522"/>
                <a:gd name="T55" fmla="*/ 1289 h 2211"/>
                <a:gd name="T56" fmla="*/ 0 w 2522"/>
                <a:gd name="T57" fmla="*/ 1107 h 2211"/>
                <a:gd name="T58" fmla="*/ 17 w 2522"/>
                <a:gd name="T59" fmla="*/ 926 h 2211"/>
                <a:gd name="T60" fmla="*/ 67 w 2522"/>
                <a:gd name="T61" fmla="*/ 749 h 2211"/>
                <a:gd name="T62" fmla="*/ 151 w 2522"/>
                <a:gd name="T63" fmla="*/ 580 h 2211"/>
                <a:gd name="T64" fmla="*/ 264 w 2522"/>
                <a:gd name="T65" fmla="*/ 429 h 2211"/>
                <a:gd name="T66" fmla="*/ 404 w 2522"/>
                <a:gd name="T67" fmla="*/ 293 h 2211"/>
                <a:gd name="T68" fmla="*/ 569 w 2522"/>
                <a:gd name="T69" fmla="*/ 181 h 2211"/>
                <a:gd name="T70" fmla="*/ 753 w 2522"/>
                <a:gd name="T71" fmla="*/ 95 h 2211"/>
                <a:gd name="T72" fmla="*/ 949 w 2522"/>
                <a:gd name="T73" fmla="*/ 34 h 2211"/>
                <a:gd name="T74" fmla="*/ 1155 w 2522"/>
                <a:gd name="T75" fmla="*/ 4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2" h="2211">
                  <a:moveTo>
                    <a:pt x="1259" y="0"/>
                  </a:moveTo>
                  <a:lnTo>
                    <a:pt x="1363" y="4"/>
                  </a:lnTo>
                  <a:lnTo>
                    <a:pt x="1466" y="15"/>
                  </a:lnTo>
                  <a:lnTo>
                    <a:pt x="1568" y="34"/>
                  </a:lnTo>
                  <a:lnTo>
                    <a:pt x="1668" y="60"/>
                  </a:lnTo>
                  <a:lnTo>
                    <a:pt x="1765" y="92"/>
                  </a:lnTo>
                  <a:lnTo>
                    <a:pt x="1858" y="131"/>
                  </a:lnTo>
                  <a:lnTo>
                    <a:pt x="1949" y="179"/>
                  </a:lnTo>
                  <a:lnTo>
                    <a:pt x="2033" y="233"/>
                  </a:lnTo>
                  <a:lnTo>
                    <a:pt x="2113" y="291"/>
                  </a:lnTo>
                  <a:lnTo>
                    <a:pt x="2187" y="356"/>
                  </a:lnTo>
                  <a:lnTo>
                    <a:pt x="2254" y="425"/>
                  </a:lnTo>
                  <a:lnTo>
                    <a:pt x="2314" y="498"/>
                  </a:lnTo>
                  <a:lnTo>
                    <a:pt x="2368" y="578"/>
                  </a:lnTo>
                  <a:lnTo>
                    <a:pt x="2414" y="660"/>
                  </a:lnTo>
                  <a:lnTo>
                    <a:pt x="2453" y="744"/>
                  </a:lnTo>
                  <a:lnTo>
                    <a:pt x="2483" y="831"/>
                  </a:lnTo>
                  <a:lnTo>
                    <a:pt x="2505" y="922"/>
                  </a:lnTo>
                  <a:lnTo>
                    <a:pt x="2518" y="1012"/>
                  </a:lnTo>
                  <a:lnTo>
                    <a:pt x="2522" y="1103"/>
                  </a:lnTo>
                  <a:lnTo>
                    <a:pt x="2518" y="1194"/>
                  </a:lnTo>
                  <a:lnTo>
                    <a:pt x="2505" y="1284"/>
                  </a:lnTo>
                  <a:lnTo>
                    <a:pt x="2483" y="1375"/>
                  </a:lnTo>
                  <a:lnTo>
                    <a:pt x="2453" y="1461"/>
                  </a:lnTo>
                  <a:lnTo>
                    <a:pt x="2416" y="1548"/>
                  </a:lnTo>
                  <a:lnTo>
                    <a:pt x="2371" y="1630"/>
                  </a:lnTo>
                  <a:lnTo>
                    <a:pt x="2317" y="1707"/>
                  </a:lnTo>
                  <a:lnTo>
                    <a:pt x="2256" y="1783"/>
                  </a:lnTo>
                  <a:lnTo>
                    <a:pt x="2189" y="1852"/>
                  </a:lnTo>
                  <a:lnTo>
                    <a:pt x="2115" y="1917"/>
                  </a:lnTo>
                  <a:lnTo>
                    <a:pt x="2037" y="1975"/>
                  </a:lnTo>
                  <a:lnTo>
                    <a:pt x="1951" y="2029"/>
                  </a:lnTo>
                  <a:lnTo>
                    <a:pt x="1862" y="2077"/>
                  </a:lnTo>
                  <a:lnTo>
                    <a:pt x="1769" y="2118"/>
                  </a:lnTo>
                  <a:lnTo>
                    <a:pt x="1672" y="2150"/>
                  </a:lnTo>
                  <a:lnTo>
                    <a:pt x="1572" y="2176"/>
                  </a:lnTo>
                  <a:lnTo>
                    <a:pt x="1471" y="2195"/>
                  </a:lnTo>
                  <a:lnTo>
                    <a:pt x="1367" y="2206"/>
                  </a:lnTo>
                  <a:lnTo>
                    <a:pt x="1263" y="2211"/>
                  </a:lnTo>
                  <a:lnTo>
                    <a:pt x="1159" y="2206"/>
                  </a:lnTo>
                  <a:lnTo>
                    <a:pt x="1055" y="2195"/>
                  </a:lnTo>
                  <a:lnTo>
                    <a:pt x="954" y="2178"/>
                  </a:lnTo>
                  <a:lnTo>
                    <a:pt x="852" y="2152"/>
                  </a:lnTo>
                  <a:lnTo>
                    <a:pt x="755" y="2118"/>
                  </a:lnTo>
                  <a:lnTo>
                    <a:pt x="662" y="2079"/>
                  </a:lnTo>
                  <a:lnTo>
                    <a:pt x="573" y="2031"/>
                  </a:lnTo>
                  <a:lnTo>
                    <a:pt x="486" y="1980"/>
                  </a:lnTo>
                  <a:lnTo>
                    <a:pt x="409" y="1919"/>
                  </a:lnTo>
                  <a:lnTo>
                    <a:pt x="333" y="1856"/>
                  </a:lnTo>
                  <a:lnTo>
                    <a:pt x="266" y="1785"/>
                  </a:lnTo>
                  <a:lnTo>
                    <a:pt x="205" y="1712"/>
                  </a:lnTo>
                  <a:lnTo>
                    <a:pt x="151" y="1634"/>
                  </a:lnTo>
                  <a:lnTo>
                    <a:pt x="106" y="1552"/>
                  </a:lnTo>
                  <a:lnTo>
                    <a:pt x="69" y="1466"/>
                  </a:lnTo>
                  <a:lnTo>
                    <a:pt x="39" y="1379"/>
                  </a:lnTo>
                  <a:lnTo>
                    <a:pt x="17" y="1289"/>
                  </a:lnTo>
                  <a:lnTo>
                    <a:pt x="4" y="1198"/>
                  </a:lnTo>
                  <a:lnTo>
                    <a:pt x="0" y="1107"/>
                  </a:lnTo>
                  <a:lnTo>
                    <a:pt x="4" y="1017"/>
                  </a:lnTo>
                  <a:lnTo>
                    <a:pt x="17" y="926"/>
                  </a:lnTo>
                  <a:lnTo>
                    <a:pt x="37" y="835"/>
                  </a:lnTo>
                  <a:lnTo>
                    <a:pt x="67" y="749"/>
                  </a:lnTo>
                  <a:lnTo>
                    <a:pt x="106" y="662"/>
                  </a:lnTo>
                  <a:lnTo>
                    <a:pt x="151" y="580"/>
                  </a:lnTo>
                  <a:lnTo>
                    <a:pt x="203" y="503"/>
                  </a:lnTo>
                  <a:lnTo>
                    <a:pt x="264" y="429"/>
                  </a:lnTo>
                  <a:lnTo>
                    <a:pt x="331" y="358"/>
                  </a:lnTo>
                  <a:lnTo>
                    <a:pt x="404" y="293"/>
                  </a:lnTo>
                  <a:lnTo>
                    <a:pt x="484" y="235"/>
                  </a:lnTo>
                  <a:lnTo>
                    <a:pt x="569" y="181"/>
                  </a:lnTo>
                  <a:lnTo>
                    <a:pt x="660" y="133"/>
                  </a:lnTo>
                  <a:lnTo>
                    <a:pt x="753" y="95"/>
                  </a:lnTo>
                  <a:lnTo>
                    <a:pt x="850" y="60"/>
                  </a:lnTo>
                  <a:lnTo>
                    <a:pt x="949" y="34"/>
                  </a:lnTo>
                  <a:lnTo>
                    <a:pt x="1051" y="15"/>
                  </a:lnTo>
                  <a:lnTo>
                    <a:pt x="1155" y="4"/>
                  </a:lnTo>
                  <a:lnTo>
                    <a:pt x="125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pic>
        <p:nvPicPr>
          <p:cNvPr id="1633313" name="Picture 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09800"/>
            <a:ext cx="43878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241002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329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3330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333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333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333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5330" name="Rectangle 2"/>
          <p:cNvSpPr>
            <a:spLocks noGrp="1" noChangeArrowheads="1"/>
          </p:cNvSpPr>
          <p:nvPr>
            <p:ph type="title"/>
          </p:nvPr>
        </p:nvSpPr>
        <p:spPr>
          <a:xfrm>
            <a:off x="381000" y="152400"/>
            <a:ext cx="8280400" cy="552450"/>
          </a:xfrm>
        </p:spPr>
        <p:txBody>
          <a:bodyPr>
            <a:normAutofit fontScale="90000"/>
          </a:bodyPr>
          <a:lstStyle/>
          <a:p>
            <a:r>
              <a:rPr lang="en-US"/>
              <a:t>Limitations of MIN</a:t>
            </a:r>
          </a:p>
        </p:txBody>
      </p:sp>
      <p:sp>
        <p:nvSpPr>
          <p:cNvPr id="1635331" name="Text Box 3"/>
          <p:cNvSpPr txBox="1">
            <a:spLocks noChangeArrowheads="1"/>
          </p:cNvSpPr>
          <p:nvPr/>
        </p:nvSpPr>
        <p:spPr bwMode="auto">
          <a:xfrm>
            <a:off x="1066800" y="47244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pic>
        <p:nvPicPr>
          <p:cNvPr id="163533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5333" name="Group 5"/>
          <p:cNvGrpSpPr>
            <a:grpSpLocks/>
          </p:cNvGrpSpPr>
          <p:nvPr/>
        </p:nvGrpSpPr>
        <p:grpSpPr bwMode="auto">
          <a:xfrm>
            <a:off x="4265613" y="1524000"/>
            <a:ext cx="4268787" cy="3567113"/>
            <a:chOff x="2496" y="960"/>
            <a:chExt cx="2689" cy="2247"/>
          </a:xfrm>
        </p:grpSpPr>
        <p:sp>
          <p:nvSpPr>
            <p:cNvPr id="1635334" name="Text Box 6"/>
            <p:cNvSpPr txBox="1">
              <a:spLocks noChangeArrowheads="1"/>
            </p:cNvSpPr>
            <p:nvPr/>
          </p:nvSpPr>
          <p:spPr bwMode="auto">
            <a:xfrm>
              <a:off x="3072" y="2976"/>
              <a:ext cx="18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Two Clusters</a:t>
              </a:r>
            </a:p>
          </p:txBody>
        </p:sp>
        <p:pic>
          <p:nvPicPr>
            <p:cNvPr id="16353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6" y="960"/>
              <a:ext cx="2689"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35336" name="Text Box 8"/>
          <p:cNvSpPr txBox="1">
            <a:spLocks noChangeArrowheads="1"/>
          </p:cNvSpPr>
          <p:nvPr/>
        </p:nvSpPr>
        <p:spPr bwMode="auto">
          <a:xfrm>
            <a:off x="609600" y="5576888"/>
            <a:ext cx="632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800"/>
              <a:t> Sensitive to noise and outliers</a:t>
            </a:r>
          </a:p>
        </p:txBody>
      </p:sp>
    </p:spTree>
    <p:extLst>
      <p:ext uri="{BB962C8B-B14F-4D97-AF65-F5344CB8AC3E}">
        <p14:creationId xmlns:p14="http://schemas.microsoft.com/office/powerpoint/2010/main" val="21749857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53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53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5336" grpId="0"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4306" name="Rectangle 2"/>
          <p:cNvSpPr>
            <a:spLocks noGrp="1" noChangeArrowheads="1"/>
          </p:cNvSpPr>
          <p:nvPr>
            <p:ph type="title"/>
          </p:nvPr>
        </p:nvSpPr>
        <p:spPr>
          <a:xfrm>
            <a:off x="381000" y="152400"/>
            <a:ext cx="8280400" cy="552450"/>
          </a:xfrm>
        </p:spPr>
        <p:txBody>
          <a:bodyPr>
            <a:normAutofit fontScale="90000"/>
          </a:bodyPr>
          <a:lstStyle/>
          <a:p>
            <a:r>
              <a:rPr lang="en-US"/>
              <a:t>Strength of MIN</a:t>
            </a:r>
          </a:p>
        </p:txBody>
      </p:sp>
      <p:sp>
        <p:nvSpPr>
          <p:cNvPr id="1634307" name="Text Box 3"/>
          <p:cNvSpPr txBox="1">
            <a:spLocks noChangeArrowheads="1"/>
          </p:cNvSpPr>
          <p:nvPr/>
        </p:nvSpPr>
        <p:spPr bwMode="auto">
          <a:xfrm>
            <a:off x="1066800" y="4267200"/>
            <a:ext cx="2895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grpSp>
        <p:nvGrpSpPr>
          <p:cNvPr id="1634308" name="Group 4"/>
          <p:cNvGrpSpPr>
            <a:grpSpLocks/>
          </p:cNvGrpSpPr>
          <p:nvPr/>
        </p:nvGrpSpPr>
        <p:grpSpPr bwMode="auto">
          <a:xfrm>
            <a:off x="4876800" y="1981200"/>
            <a:ext cx="4103688" cy="2652713"/>
            <a:chOff x="3072" y="1248"/>
            <a:chExt cx="2585" cy="1671"/>
          </a:xfrm>
        </p:grpSpPr>
        <p:sp>
          <p:nvSpPr>
            <p:cNvPr id="1634309" name="Text Box 5"/>
            <p:cNvSpPr txBox="1">
              <a:spLocks noChangeArrowheads="1"/>
            </p:cNvSpPr>
            <p:nvPr/>
          </p:nvSpPr>
          <p:spPr bwMode="auto">
            <a:xfrm>
              <a:off x="3408" y="2688"/>
              <a:ext cx="14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Two Clusters</a:t>
              </a:r>
            </a:p>
          </p:txBody>
        </p:sp>
        <p:pic>
          <p:nvPicPr>
            <p:cNvPr id="1634310" name="Picture 6"/>
            <p:cNvPicPr>
              <a:picLocks noChangeAspect="1" noChangeArrowheads="1"/>
            </p:cNvPicPr>
            <p:nvPr/>
          </p:nvPicPr>
          <p:blipFill>
            <a:blip r:embed="rId2">
              <a:extLst>
                <a:ext uri="{28A0092B-C50C-407E-A947-70E740481C1C}">
                  <a14:useLocalDpi xmlns:a14="http://schemas.microsoft.com/office/drawing/2010/main" val="0"/>
                </a:ext>
              </a:extLst>
            </a:blip>
            <a:srcRect l="8928" r="7143"/>
            <a:stretch>
              <a:fillRect/>
            </a:stretch>
          </p:blipFill>
          <p:spPr bwMode="auto">
            <a:xfrm>
              <a:off x="3072" y="1248"/>
              <a:ext cx="2585" cy="1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634311" name="Picture 7"/>
          <p:cNvPicPr>
            <a:picLocks noChangeAspect="1" noChangeArrowheads="1"/>
          </p:cNvPicPr>
          <p:nvPr/>
        </p:nvPicPr>
        <p:blipFill>
          <a:blip r:embed="rId3">
            <a:extLst>
              <a:ext uri="{28A0092B-C50C-407E-A947-70E740481C1C}">
                <a14:useLocalDpi xmlns:a14="http://schemas.microsoft.com/office/drawing/2010/main" val="0"/>
              </a:ext>
            </a:extLst>
          </a:blip>
          <a:srcRect l="8928" r="5357"/>
          <a:stretch>
            <a:fillRect/>
          </a:stretch>
        </p:blipFill>
        <p:spPr bwMode="auto">
          <a:xfrm>
            <a:off x="152400" y="1981200"/>
            <a:ext cx="4186238" cy="209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4312" name="Text Box 8"/>
          <p:cNvSpPr txBox="1">
            <a:spLocks noChangeArrowheads="1"/>
          </p:cNvSpPr>
          <p:nvPr/>
        </p:nvSpPr>
        <p:spPr bwMode="auto">
          <a:xfrm>
            <a:off x="609600" y="5576888"/>
            <a:ext cx="632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800"/>
              <a:t> Can handle non-elliptical shapes</a:t>
            </a:r>
          </a:p>
        </p:txBody>
      </p:sp>
    </p:spTree>
    <p:extLst>
      <p:ext uri="{BB962C8B-B14F-4D97-AF65-F5344CB8AC3E}">
        <p14:creationId xmlns:p14="http://schemas.microsoft.com/office/powerpoint/2010/main" val="36359548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43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4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4312"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6354" name="Rectangle 2"/>
          <p:cNvSpPr>
            <a:spLocks noGrp="1" noChangeArrowheads="1"/>
          </p:cNvSpPr>
          <p:nvPr>
            <p:ph type="title"/>
          </p:nvPr>
        </p:nvSpPr>
        <p:spPr>
          <a:xfrm>
            <a:off x="323528" y="11679"/>
            <a:ext cx="8229600" cy="1143000"/>
          </a:xfrm>
        </p:spPr>
        <p:txBody>
          <a:bodyPr/>
          <a:lstStyle/>
          <a:p>
            <a:r>
              <a:rPr lang="en-US" sz="2800" dirty="0"/>
              <a:t>Cluster Similarity: MAX or Complete Linkage</a:t>
            </a:r>
          </a:p>
        </p:txBody>
      </p:sp>
      <p:sp>
        <p:nvSpPr>
          <p:cNvPr id="1636355" name="Rectangle 3"/>
          <p:cNvSpPr>
            <a:spLocks noGrp="1" noChangeArrowheads="1"/>
          </p:cNvSpPr>
          <p:nvPr>
            <p:ph type="body" idx="1"/>
          </p:nvPr>
        </p:nvSpPr>
        <p:spPr>
          <a:xfrm>
            <a:off x="323528" y="1166018"/>
            <a:ext cx="8229600" cy="4525963"/>
          </a:xfrm>
        </p:spPr>
        <p:txBody>
          <a:bodyPr/>
          <a:lstStyle/>
          <a:p>
            <a:r>
              <a:rPr lang="en-US" dirty="0"/>
              <a:t>Similarity of two clusters is based on the two least similar (most distant) points in the different clusters</a:t>
            </a:r>
          </a:p>
          <a:p>
            <a:pPr lvl="1"/>
            <a:r>
              <a:rPr lang="en-US" dirty="0"/>
              <a:t>Determined by all pairs of points in the two clusters</a:t>
            </a:r>
          </a:p>
          <a:p>
            <a:endParaRPr lang="en-US" dirty="0"/>
          </a:p>
        </p:txBody>
      </p:sp>
      <p:graphicFrame>
        <p:nvGraphicFramePr>
          <p:cNvPr id="1636356" name="Object 4"/>
          <p:cNvGraphicFramePr>
            <a:graphicFrameLocks noChangeAspect="1"/>
          </p:cNvGraphicFramePr>
          <p:nvPr/>
        </p:nvGraphicFramePr>
        <p:xfrm>
          <a:off x="228600" y="3560763"/>
          <a:ext cx="4343400" cy="2459037"/>
        </p:xfrm>
        <a:graphic>
          <a:graphicData uri="http://schemas.openxmlformats.org/presentationml/2006/ole">
            <mc:AlternateContent xmlns:mc="http://schemas.openxmlformats.org/markup-compatibility/2006">
              <mc:Choice xmlns:v="urn:schemas-microsoft-com:vml" Requires="v">
                <p:oleObj spid="_x0000_s162824" name="Worksheet" r:id="rId3" imgW="2294001" imgH="1013841" progId="Excel.Sheet.8">
                  <p:embed/>
                </p:oleObj>
              </mc:Choice>
              <mc:Fallback>
                <p:oleObj name="Worksheet" r:id="rId3" imgW="2294001" imgH="1013841" progId="Excel.Shee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560763"/>
                        <a:ext cx="4343400" cy="245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36357" name="Group 5"/>
          <p:cNvGrpSpPr>
            <a:grpSpLocks/>
          </p:cNvGrpSpPr>
          <p:nvPr/>
        </p:nvGrpSpPr>
        <p:grpSpPr bwMode="auto">
          <a:xfrm>
            <a:off x="5715000" y="3429000"/>
            <a:ext cx="2598738" cy="2667000"/>
            <a:chOff x="3691" y="2160"/>
            <a:chExt cx="1637" cy="1680"/>
          </a:xfrm>
        </p:grpSpPr>
        <p:sp>
          <p:nvSpPr>
            <p:cNvPr id="1636358" name="Line 6"/>
            <p:cNvSpPr>
              <a:spLocks noChangeShapeType="1"/>
            </p:cNvSpPr>
            <p:nvPr/>
          </p:nvSpPr>
          <p:spPr bwMode="auto">
            <a:xfrm flipV="1">
              <a:off x="5219" y="3168"/>
              <a:ext cx="0" cy="4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59" name="Line 7"/>
            <p:cNvSpPr>
              <a:spLocks noChangeShapeType="1"/>
            </p:cNvSpPr>
            <p:nvPr/>
          </p:nvSpPr>
          <p:spPr bwMode="auto">
            <a:xfrm>
              <a:off x="4793" y="3168"/>
              <a:ext cx="426"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60" name="Line 8"/>
            <p:cNvSpPr>
              <a:spLocks noChangeShapeType="1"/>
            </p:cNvSpPr>
            <p:nvPr/>
          </p:nvSpPr>
          <p:spPr bwMode="auto">
            <a:xfrm>
              <a:off x="4793" y="3168"/>
              <a:ext cx="0" cy="42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61" name="Line 9"/>
            <p:cNvSpPr>
              <a:spLocks noChangeShapeType="1"/>
            </p:cNvSpPr>
            <p:nvPr/>
          </p:nvSpPr>
          <p:spPr bwMode="auto">
            <a:xfrm flipV="1">
              <a:off x="4964" y="2916"/>
              <a:ext cx="0" cy="2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62" name="Line 10"/>
            <p:cNvSpPr>
              <a:spLocks noChangeShapeType="1"/>
            </p:cNvSpPr>
            <p:nvPr/>
          </p:nvSpPr>
          <p:spPr bwMode="auto">
            <a:xfrm flipV="1">
              <a:off x="4964" y="2832"/>
              <a:ext cx="0" cy="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63" name="Line 11"/>
            <p:cNvSpPr>
              <a:spLocks noChangeShapeType="1"/>
            </p:cNvSpPr>
            <p:nvPr/>
          </p:nvSpPr>
          <p:spPr bwMode="auto">
            <a:xfrm flipV="1">
              <a:off x="4197" y="3252"/>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64" name="Line 12"/>
            <p:cNvSpPr>
              <a:spLocks noChangeShapeType="1"/>
            </p:cNvSpPr>
            <p:nvPr/>
          </p:nvSpPr>
          <p:spPr bwMode="auto">
            <a:xfrm>
              <a:off x="3770" y="3252"/>
              <a:ext cx="4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65" name="Line 13"/>
            <p:cNvSpPr>
              <a:spLocks noChangeShapeType="1"/>
            </p:cNvSpPr>
            <p:nvPr/>
          </p:nvSpPr>
          <p:spPr bwMode="auto">
            <a:xfrm>
              <a:off x="3770" y="3252"/>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66" name="Line 14"/>
            <p:cNvSpPr>
              <a:spLocks noChangeShapeType="1"/>
            </p:cNvSpPr>
            <p:nvPr/>
          </p:nvSpPr>
          <p:spPr bwMode="auto">
            <a:xfrm flipV="1">
              <a:off x="3941" y="2748"/>
              <a:ext cx="0" cy="5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67" name="Line 15"/>
            <p:cNvSpPr>
              <a:spLocks noChangeShapeType="1"/>
            </p:cNvSpPr>
            <p:nvPr/>
          </p:nvSpPr>
          <p:spPr bwMode="auto">
            <a:xfrm flipV="1">
              <a:off x="3941" y="2664"/>
              <a:ext cx="0" cy="8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68" name="Line 16"/>
            <p:cNvSpPr>
              <a:spLocks noChangeShapeType="1"/>
            </p:cNvSpPr>
            <p:nvPr/>
          </p:nvSpPr>
          <p:spPr bwMode="auto">
            <a:xfrm flipV="1">
              <a:off x="4537" y="2832"/>
              <a:ext cx="0" cy="75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69" name="Line 17"/>
            <p:cNvSpPr>
              <a:spLocks noChangeShapeType="1"/>
            </p:cNvSpPr>
            <p:nvPr/>
          </p:nvSpPr>
          <p:spPr bwMode="auto">
            <a:xfrm>
              <a:off x="4537" y="2832"/>
              <a:ext cx="427"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70" name="Line 18"/>
            <p:cNvSpPr>
              <a:spLocks noChangeShapeType="1"/>
            </p:cNvSpPr>
            <p:nvPr/>
          </p:nvSpPr>
          <p:spPr bwMode="auto">
            <a:xfrm flipV="1">
              <a:off x="4793" y="2496"/>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71" name="Line 19"/>
            <p:cNvSpPr>
              <a:spLocks noChangeShapeType="1"/>
            </p:cNvSpPr>
            <p:nvPr/>
          </p:nvSpPr>
          <p:spPr bwMode="auto">
            <a:xfrm>
              <a:off x="3941" y="2496"/>
              <a:ext cx="85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72" name="Line 20"/>
            <p:cNvSpPr>
              <a:spLocks noChangeShapeType="1"/>
            </p:cNvSpPr>
            <p:nvPr/>
          </p:nvSpPr>
          <p:spPr bwMode="auto">
            <a:xfrm>
              <a:off x="3941" y="2496"/>
              <a:ext cx="0" cy="2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73" name="Line 21"/>
            <p:cNvSpPr>
              <a:spLocks noChangeShapeType="1"/>
            </p:cNvSpPr>
            <p:nvPr/>
          </p:nvSpPr>
          <p:spPr bwMode="auto">
            <a:xfrm flipV="1">
              <a:off x="4367" y="2160"/>
              <a:ext cx="0" cy="33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36374" name="Text Box 22"/>
            <p:cNvSpPr txBox="1">
              <a:spLocks noChangeArrowheads="1"/>
            </p:cNvSpPr>
            <p:nvPr/>
          </p:nvSpPr>
          <p:spPr bwMode="auto">
            <a:xfrm>
              <a:off x="3691" y="3609"/>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1</a:t>
              </a:r>
            </a:p>
          </p:txBody>
        </p:sp>
        <p:sp>
          <p:nvSpPr>
            <p:cNvPr id="1636375" name="Text Box 23"/>
            <p:cNvSpPr txBox="1">
              <a:spLocks noChangeArrowheads="1"/>
            </p:cNvSpPr>
            <p:nvPr/>
          </p:nvSpPr>
          <p:spPr bwMode="auto">
            <a:xfrm>
              <a:off x="4117" y="3609"/>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2</a:t>
              </a:r>
            </a:p>
          </p:txBody>
        </p:sp>
        <p:sp>
          <p:nvSpPr>
            <p:cNvPr id="1636376" name="Text Box 24"/>
            <p:cNvSpPr txBox="1">
              <a:spLocks noChangeArrowheads="1"/>
            </p:cNvSpPr>
            <p:nvPr/>
          </p:nvSpPr>
          <p:spPr bwMode="auto">
            <a:xfrm>
              <a:off x="4458" y="3609"/>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3</a:t>
              </a:r>
            </a:p>
          </p:txBody>
        </p:sp>
        <p:sp>
          <p:nvSpPr>
            <p:cNvPr id="1636377" name="Text Box 25"/>
            <p:cNvSpPr txBox="1">
              <a:spLocks noChangeArrowheads="1"/>
            </p:cNvSpPr>
            <p:nvPr/>
          </p:nvSpPr>
          <p:spPr bwMode="auto">
            <a:xfrm>
              <a:off x="4715" y="3609"/>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4</a:t>
              </a:r>
            </a:p>
          </p:txBody>
        </p:sp>
        <p:sp>
          <p:nvSpPr>
            <p:cNvPr id="1636378" name="Text Box 26"/>
            <p:cNvSpPr txBox="1">
              <a:spLocks noChangeArrowheads="1"/>
            </p:cNvSpPr>
            <p:nvPr/>
          </p:nvSpPr>
          <p:spPr bwMode="auto">
            <a:xfrm>
              <a:off x="5140" y="3609"/>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5</a:t>
              </a:r>
            </a:p>
          </p:txBody>
        </p:sp>
      </p:grpSp>
    </p:spTree>
    <p:extLst>
      <p:ext uri="{BB962C8B-B14F-4D97-AF65-F5344CB8AC3E}">
        <p14:creationId xmlns:p14="http://schemas.microsoft.com/office/powerpoint/2010/main" val="28265296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6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7378" name="Rectangle 2"/>
          <p:cNvSpPr>
            <a:spLocks noGrp="1" noChangeArrowheads="1"/>
          </p:cNvSpPr>
          <p:nvPr>
            <p:ph type="title"/>
          </p:nvPr>
        </p:nvSpPr>
        <p:spPr>
          <a:xfrm>
            <a:off x="381000" y="152400"/>
            <a:ext cx="8280400" cy="552450"/>
          </a:xfrm>
        </p:spPr>
        <p:txBody>
          <a:bodyPr>
            <a:normAutofit fontScale="90000"/>
          </a:bodyPr>
          <a:lstStyle/>
          <a:p>
            <a:r>
              <a:rPr lang="en-US"/>
              <a:t>Hierarchical Clustering: MAX</a:t>
            </a:r>
          </a:p>
        </p:txBody>
      </p:sp>
      <p:sp>
        <p:nvSpPr>
          <p:cNvPr id="1637379" name="Text Box 3"/>
          <p:cNvSpPr txBox="1">
            <a:spLocks noChangeArrowheads="1"/>
          </p:cNvSpPr>
          <p:nvPr/>
        </p:nvSpPr>
        <p:spPr bwMode="auto">
          <a:xfrm>
            <a:off x="1098550" y="5348288"/>
            <a:ext cx="335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Nested Clusters</a:t>
            </a:r>
          </a:p>
        </p:txBody>
      </p:sp>
      <p:sp>
        <p:nvSpPr>
          <p:cNvPr id="1637380" name="Text Box 4"/>
          <p:cNvSpPr txBox="1">
            <a:spLocks noChangeArrowheads="1"/>
          </p:cNvSpPr>
          <p:nvPr/>
        </p:nvSpPr>
        <p:spPr bwMode="auto">
          <a:xfrm>
            <a:off x="5670550" y="5348288"/>
            <a:ext cx="1797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Dendrogram</a:t>
            </a:r>
          </a:p>
        </p:txBody>
      </p:sp>
      <p:pic>
        <p:nvPicPr>
          <p:cNvPr id="163738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9950" y="2133600"/>
            <a:ext cx="43878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7382" name="Group 6"/>
          <p:cNvGrpSpPr>
            <a:grpSpLocks/>
          </p:cNvGrpSpPr>
          <p:nvPr/>
        </p:nvGrpSpPr>
        <p:grpSpPr bwMode="auto">
          <a:xfrm>
            <a:off x="792163" y="1824038"/>
            <a:ext cx="2998787" cy="2687637"/>
            <a:chOff x="383" y="1437"/>
            <a:chExt cx="1889" cy="1693"/>
          </a:xfrm>
        </p:grpSpPr>
        <p:sp>
          <p:nvSpPr>
            <p:cNvPr id="1637383" name="Freeform 7"/>
            <p:cNvSpPr>
              <a:spLocks/>
            </p:cNvSpPr>
            <p:nvPr/>
          </p:nvSpPr>
          <p:spPr bwMode="auto">
            <a:xfrm>
              <a:off x="974" y="2118"/>
              <a:ext cx="87" cy="87"/>
            </a:xfrm>
            <a:custGeom>
              <a:avLst/>
              <a:gdLst>
                <a:gd name="T0" fmla="*/ 0 w 87"/>
                <a:gd name="T1" fmla="*/ 43 h 87"/>
                <a:gd name="T2" fmla="*/ 4 w 87"/>
                <a:gd name="T3" fmla="*/ 26 h 87"/>
                <a:gd name="T4" fmla="*/ 13 w 87"/>
                <a:gd name="T5" fmla="*/ 13 h 87"/>
                <a:gd name="T6" fmla="*/ 28 w 87"/>
                <a:gd name="T7" fmla="*/ 2 h 87"/>
                <a:gd name="T8" fmla="*/ 45 w 87"/>
                <a:gd name="T9" fmla="*/ 0 h 87"/>
                <a:gd name="T10" fmla="*/ 62 w 87"/>
                <a:gd name="T11" fmla="*/ 2 h 87"/>
                <a:gd name="T12" fmla="*/ 75 w 87"/>
                <a:gd name="T13" fmla="*/ 13 h 87"/>
                <a:gd name="T14" fmla="*/ 85 w 87"/>
                <a:gd name="T15" fmla="*/ 26 h 87"/>
                <a:gd name="T16" fmla="*/ 87 w 87"/>
                <a:gd name="T17" fmla="*/ 43 h 87"/>
                <a:gd name="T18" fmla="*/ 85 w 87"/>
                <a:gd name="T19" fmla="*/ 60 h 87"/>
                <a:gd name="T20" fmla="*/ 75 w 87"/>
                <a:gd name="T21" fmla="*/ 75 h 87"/>
                <a:gd name="T22" fmla="*/ 62 w 87"/>
                <a:gd name="T23" fmla="*/ 83 h 87"/>
                <a:gd name="T24" fmla="*/ 45 w 87"/>
                <a:gd name="T25" fmla="*/ 87 h 87"/>
                <a:gd name="T26" fmla="*/ 28 w 87"/>
                <a:gd name="T27" fmla="*/ 83 h 87"/>
                <a:gd name="T28" fmla="*/ 13 w 87"/>
                <a:gd name="T29" fmla="*/ 75 h 87"/>
                <a:gd name="T30" fmla="*/ 4 w 87"/>
                <a:gd name="T31" fmla="*/ 60 h 87"/>
                <a:gd name="T32" fmla="*/ 0 w 87"/>
                <a:gd name="T33"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3"/>
                  </a:moveTo>
                  <a:lnTo>
                    <a:pt x="4" y="26"/>
                  </a:lnTo>
                  <a:lnTo>
                    <a:pt x="13" y="13"/>
                  </a:lnTo>
                  <a:lnTo>
                    <a:pt x="28" y="2"/>
                  </a:lnTo>
                  <a:lnTo>
                    <a:pt x="45" y="0"/>
                  </a:lnTo>
                  <a:lnTo>
                    <a:pt x="62" y="2"/>
                  </a:lnTo>
                  <a:lnTo>
                    <a:pt x="75" y="13"/>
                  </a:lnTo>
                  <a:lnTo>
                    <a:pt x="85" y="26"/>
                  </a:lnTo>
                  <a:lnTo>
                    <a:pt x="87" y="43"/>
                  </a:lnTo>
                  <a:lnTo>
                    <a:pt x="85" y="60"/>
                  </a:lnTo>
                  <a:lnTo>
                    <a:pt x="75" y="75"/>
                  </a:lnTo>
                  <a:lnTo>
                    <a:pt x="62" y="83"/>
                  </a:lnTo>
                  <a:lnTo>
                    <a:pt x="45" y="87"/>
                  </a:lnTo>
                  <a:lnTo>
                    <a:pt x="28" y="83"/>
                  </a:lnTo>
                  <a:lnTo>
                    <a:pt x="13" y="75"/>
                  </a:lnTo>
                  <a:lnTo>
                    <a:pt x="4" y="60"/>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37384" name="Freeform 8"/>
            <p:cNvSpPr>
              <a:spLocks/>
            </p:cNvSpPr>
            <p:nvPr/>
          </p:nvSpPr>
          <p:spPr bwMode="auto">
            <a:xfrm>
              <a:off x="1782" y="1488"/>
              <a:ext cx="87" cy="87"/>
            </a:xfrm>
            <a:custGeom>
              <a:avLst/>
              <a:gdLst>
                <a:gd name="T0" fmla="*/ 0 w 87"/>
                <a:gd name="T1" fmla="*/ 43 h 87"/>
                <a:gd name="T2" fmla="*/ 4 w 87"/>
                <a:gd name="T3" fmla="*/ 26 h 87"/>
                <a:gd name="T4" fmla="*/ 13 w 87"/>
                <a:gd name="T5" fmla="*/ 13 h 87"/>
                <a:gd name="T6" fmla="*/ 28 w 87"/>
                <a:gd name="T7" fmla="*/ 3 h 87"/>
                <a:gd name="T8" fmla="*/ 45 w 87"/>
                <a:gd name="T9" fmla="*/ 0 h 87"/>
                <a:gd name="T10" fmla="*/ 60 w 87"/>
                <a:gd name="T11" fmla="*/ 3 h 87"/>
                <a:gd name="T12" fmla="*/ 74 w 87"/>
                <a:gd name="T13" fmla="*/ 13 h 87"/>
                <a:gd name="T14" fmla="*/ 85 w 87"/>
                <a:gd name="T15" fmla="*/ 26 h 87"/>
                <a:gd name="T16" fmla="*/ 87 w 87"/>
                <a:gd name="T17" fmla="*/ 43 h 87"/>
                <a:gd name="T18" fmla="*/ 85 w 87"/>
                <a:gd name="T19" fmla="*/ 60 h 87"/>
                <a:gd name="T20" fmla="*/ 74 w 87"/>
                <a:gd name="T21" fmla="*/ 75 h 87"/>
                <a:gd name="T22" fmla="*/ 60 w 87"/>
                <a:gd name="T23" fmla="*/ 83 h 87"/>
                <a:gd name="T24" fmla="*/ 45 w 87"/>
                <a:gd name="T25" fmla="*/ 87 h 87"/>
                <a:gd name="T26" fmla="*/ 28 w 87"/>
                <a:gd name="T27" fmla="*/ 83 h 87"/>
                <a:gd name="T28" fmla="*/ 13 w 87"/>
                <a:gd name="T29" fmla="*/ 75 h 87"/>
                <a:gd name="T30" fmla="*/ 4 w 87"/>
                <a:gd name="T31" fmla="*/ 60 h 87"/>
                <a:gd name="T32" fmla="*/ 0 w 87"/>
                <a:gd name="T33"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3"/>
                  </a:moveTo>
                  <a:lnTo>
                    <a:pt x="4" y="26"/>
                  </a:lnTo>
                  <a:lnTo>
                    <a:pt x="13" y="13"/>
                  </a:lnTo>
                  <a:lnTo>
                    <a:pt x="28" y="3"/>
                  </a:lnTo>
                  <a:lnTo>
                    <a:pt x="45" y="0"/>
                  </a:lnTo>
                  <a:lnTo>
                    <a:pt x="60" y="3"/>
                  </a:lnTo>
                  <a:lnTo>
                    <a:pt x="74" y="13"/>
                  </a:lnTo>
                  <a:lnTo>
                    <a:pt x="85" y="26"/>
                  </a:lnTo>
                  <a:lnTo>
                    <a:pt x="87" y="43"/>
                  </a:lnTo>
                  <a:lnTo>
                    <a:pt x="85" y="60"/>
                  </a:lnTo>
                  <a:lnTo>
                    <a:pt x="74" y="75"/>
                  </a:lnTo>
                  <a:lnTo>
                    <a:pt x="60" y="83"/>
                  </a:lnTo>
                  <a:lnTo>
                    <a:pt x="45" y="87"/>
                  </a:lnTo>
                  <a:lnTo>
                    <a:pt x="28" y="83"/>
                  </a:lnTo>
                  <a:lnTo>
                    <a:pt x="13" y="75"/>
                  </a:lnTo>
                  <a:lnTo>
                    <a:pt x="4" y="60"/>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37385" name="Freeform 9"/>
            <p:cNvSpPr>
              <a:spLocks/>
            </p:cNvSpPr>
            <p:nvPr/>
          </p:nvSpPr>
          <p:spPr bwMode="auto">
            <a:xfrm>
              <a:off x="1193" y="2975"/>
              <a:ext cx="87" cy="87"/>
            </a:xfrm>
            <a:custGeom>
              <a:avLst/>
              <a:gdLst>
                <a:gd name="T0" fmla="*/ 0 w 87"/>
                <a:gd name="T1" fmla="*/ 45 h 87"/>
                <a:gd name="T2" fmla="*/ 4 w 87"/>
                <a:gd name="T3" fmla="*/ 28 h 87"/>
                <a:gd name="T4" fmla="*/ 13 w 87"/>
                <a:gd name="T5" fmla="*/ 13 h 87"/>
                <a:gd name="T6" fmla="*/ 28 w 87"/>
                <a:gd name="T7" fmla="*/ 4 h 87"/>
                <a:gd name="T8" fmla="*/ 45 w 87"/>
                <a:gd name="T9" fmla="*/ 0 h 87"/>
                <a:gd name="T10" fmla="*/ 62 w 87"/>
                <a:gd name="T11" fmla="*/ 4 h 87"/>
                <a:gd name="T12" fmla="*/ 75 w 87"/>
                <a:gd name="T13" fmla="*/ 13 h 87"/>
                <a:gd name="T14" fmla="*/ 85 w 87"/>
                <a:gd name="T15" fmla="*/ 28 h 87"/>
                <a:gd name="T16" fmla="*/ 87 w 87"/>
                <a:gd name="T17" fmla="*/ 45 h 87"/>
                <a:gd name="T18" fmla="*/ 85 w 87"/>
                <a:gd name="T19" fmla="*/ 62 h 87"/>
                <a:gd name="T20" fmla="*/ 75 w 87"/>
                <a:gd name="T21" fmla="*/ 74 h 87"/>
                <a:gd name="T22" fmla="*/ 62 w 87"/>
                <a:gd name="T23" fmla="*/ 85 h 87"/>
                <a:gd name="T24" fmla="*/ 45 w 87"/>
                <a:gd name="T25" fmla="*/ 87 h 87"/>
                <a:gd name="T26" fmla="*/ 28 w 87"/>
                <a:gd name="T27" fmla="*/ 85 h 87"/>
                <a:gd name="T28" fmla="*/ 13 w 87"/>
                <a:gd name="T29" fmla="*/ 74 h 87"/>
                <a:gd name="T30" fmla="*/ 4 w 87"/>
                <a:gd name="T31" fmla="*/ 62 h 87"/>
                <a:gd name="T32" fmla="*/ 0 w 87"/>
                <a:gd name="T33"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5"/>
                  </a:moveTo>
                  <a:lnTo>
                    <a:pt x="4" y="28"/>
                  </a:lnTo>
                  <a:lnTo>
                    <a:pt x="13" y="13"/>
                  </a:lnTo>
                  <a:lnTo>
                    <a:pt x="28" y="4"/>
                  </a:lnTo>
                  <a:lnTo>
                    <a:pt x="45" y="0"/>
                  </a:lnTo>
                  <a:lnTo>
                    <a:pt x="62" y="4"/>
                  </a:lnTo>
                  <a:lnTo>
                    <a:pt x="75" y="13"/>
                  </a:lnTo>
                  <a:lnTo>
                    <a:pt x="85" y="28"/>
                  </a:lnTo>
                  <a:lnTo>
                    <a:pt x="87" y="45"/>
                  </a:lnTo>
                  <a:lnTo>
                    <a:pt x="85" y="62"/>
                  </a:lnTo>
                  <a:lnTo>
                    <a:pt x="75" y="74"/>
                  </a:lnTo>
                  <a:lnTo>
                    <a:pt x="62" y="85"/>
                  </a:lnTo>
                  <a:lnTo>
                    <a:pt x="45" y="87"/>
                  </a:lnTo>
                  <a:lnTo>
                    <a:pt x="28" y="85"/>
                  </a:lnTo>
                  <a:lnTo>
                    <a:pt x="13" y="74"/>
                  </a:lnTo>
                  <a:lnTo>
                    <a:pt x="4"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37386" name="Freeform 10"/>
            <p:cNvSpPr>
              <a:spLocks/>
            </p:cNvSpPr>
            <p:nvPr/>
          </p:nvSpPr>
          <p:spPr bwMode="auto">
            <a:xfrm>
              <a:off x="383" y="1993"/>
              <a:ext cx="87" cy="87"/>
            </a:xfrm>
            <a:custGeom>
              <a:avLst/>
              <a:gdLst>
                <a:gd name="T0" fmla="*/ 0 w 87"/>
                <a:gd name="T1" fmla="*/ 45 h 87"/>
                <a:gd name="T2" fmla="*/ 4 w 87"/>
                <a:gd name="T3" fmla="*/ 28 h 87"/>
                <a:gd name="T4" fmla="*/ 13 w 87"/>
                <a:gd name="T5" fmla="*/ 13 h 87"/>
                <a:gd name="T6" fmla="*/ 28 w 87"/>
                <a:gd name="T7" fmla="*/ 4 h 87"/>
                <a:gd name="T8" fmla="*/ 45 w 87"/>
                <a:gd name="T9" fmla="*/ 0 h 87"/>
                <a:gd name="T10" fmla="*/ 62 w 87"/>
                <a:gd name="T11" fmla="*/ 4 h 87"/>
                <a:gd name="T12" fmla="*/ 74 w 87"/>
                <a:gd name="T13" fmla="*/ 13 h 87"/>
                <a:gd name="T14" fmla="*/ 85 w 87"/>
                <a:gd name="T15" fmla="*/ 28 h 87"/>
                <a:gd name="T16" fmla="*/ 87 w 87"/>
                <a:gd name="T17" fmla="*/ 45 h 87"/>
                <a:gd name="T18" fmla="*/ 85 w 87"/>
                <a:gd name="T19" fmla="*/ 62 h 87"/>
                <a:gd name="T20" fmla="*/ 74 w 87"/>
                <a:gd name="T21" fmla="*/ 74 h 87"/>
                <a:gd name="T22" fmla="*/ 62 w 87"/>
                <a:gd name="T23" fmla="*/ 85 h 87"/>
                <a:gd name="T24" fmla="*/ 45 w 87"/>
                <a:gd name="T25" fmla="*/ 87 h 87"/>
                <a:gd name="T26" fmla="*/ 28 w 87"/>
                <a:gd name="T27" fmla="*/ 85 h 87"/>
                <a:gd name="T28" fmla="*/ 13 w 87"/>
                <a:gd name="T29" fmla="*/ 74 h 87"/>
                <a:gd name="T30" fmla="*/ 4 w 87"/>
                <a:gd name="T31" fmla="*/ 62 h 87"/>
                <a:gd name="T32" fmla="*/ 0 w 87"/>
                <a:gd name="T33"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5"/>
                  </a:moveTo>
                  <a:lnTo>
                    <a:pt x="4" y="28"/>
                  </a:lnTo>
                  <a:lnTo>
                    <a:pt x="13" y="13"/>
                  </a:lnTo>
                  <a:lnTo>
                    <a:pt x="28" y="4"/>
                  </a:lnTo>
                  <a:lnTo>
                    <a:pt x="45" y="0"/>
                  </a:lnTo>
                  <a:lnTo>
                    <a:pt x="62" y="4"/>
                  </a:lnTo>
                  <a:lnTo>
                    <a:pt x="74" y="13"/>
                  </a:lnTo>
                  <a:lnTo>
                    <a:pt x="85" y="28"/>
                  </a:lnTo>
                  <a:lnTo>
                    <a:pt x="87" y="45"/>
                  </a:lnTo>
                  <a:lnTo>
                    <a:pt x="85" y="62"/>
                  </a:lnTo>
                  <a:lnTo>
                    <a:pt x="74" y="74"/>
                  </a:lnTo>
                  <a:lnTo>
                    <a:pt x="62" y="85"/>
                  </a:lnTo>
                  <a:lnTo>
                    <a:pt x="45" y="87"/>
                  </a:lnTo>
                  <a:lnTo>
                    <a:pt x="28" y="85"/>
                  </a:lnTo>
                  <a:lnTo>
                    <a:pt x="13" y="74"/>
                  </a:lnTo>
                  <a:lnTo>
                    <a:pt x="4"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37387" name="Freeform 11"/>
            <p:cNvSpPr>
              <a:spLocks/>
            </p:cNvSpPr>
            <p:nvPr/>
          </p:nvSpPr>
          <p:spPr bwMode="auto">
            <a:xfrm>
              <a:off x="1544" y="2419"/>
              <a:ext cx="87" cy="87"/>
            </a:xfrm>
            <a:custGeom>
              <a:avLst/>
              <a:gdLst>
                <a:gd name="T0" fmla="*/ 0 w 87"/>
                <a:gd name="T1" fmla="*/ 45 h 87"/>
                <a:gd name="T2" fmla="*/ 4 w 87"/>
                <a:gd name="T3" fmla="*/ 28 h 87"/>
                <a:gd name="T4" fmla="*/ 13 w 87"/>
                <a:gd name="T5" fmla="*/ 13 h 87"/>
                <a:gd name="T6" fmla="*/ 28 w 87"/>
                <a:gd name="T7" fmla="*/ 5 h 87"/>
                <a:gd name="T8" fmla="*/ 42 w 87"/>
                <a:gd name="T9" fmla="*/ 0 h 87"/>
                <a:gd name="T10" fmla="*/ 59 w 87"/>
                <a:gd name="T11" fmla="*/ 5 h 87"/>
                <a:gd name="T12" fmla="*/ 74 w 87"/>
                <a:gd name="T13" fmla="*/ 13 h 87"/>
                <a:gd name="T14" fmla="*/ 83 w 87"/>
                <a:gd name="T15" fmla="*/ 28 h 87"/>
                <a:gd name="T16" fmla="*/ 87 w 87"/>
                <a:gd name="T17" fmla="*/ 45 h 87"/>
                <a:gd name="T18" fmla="*/ 83 w 87"/>
                <a:gd name="T19" fmla="*/ 62 h 87"/>
                <a:gd name="T20" fmla="*/ 74 w 87"/>
                <a:gd name="T21" fmla="*/ 75 h 87"/>
                <a:gd name="T22" fmla="*/ 59 w 87"/>
                <a:gd name="T23" fmla="*/ 85 h 87"/>
                <a:gd name="T24" fmla="*/ 42 w 87"/>
                <a:gd name="T25" fmla="*/ 87 h 87"/>
                <a:gd name="T26" fmla="*/ 28 w 87"/>
                <a:gd name="T27" fmla="*/ 85 h 87"/>
                <a:gd name="T28" fmla="*/ 13 w 87"/>
                <a:gd name="T29" fmla="*/ 75 h 87"/>
                <a:gd name="T30" fmla="*/ 4 w 87"/>
                <a:gd name="T31" fmla="*/ 62 h 87"/>
                <a:gd name="T32" fmla="*/ 0 w 87"/>
                <a:gd name="T33"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5"/>
                  </a:moveTo>
                  <a:lnTo>
                    <a:pt x="4" y="28"/>
                  </a:lnTo>
                  <a:lnTo>
                    <a:pt x="13" y="13"/>
                  </a:lnTo>
                  <a:lnTo>
                    <a:pt x="28" y="5"/>
                  </a:lnTo>
                  <a:lnTo>
                    <a:pt x="42" y="0"/>
                  </a:lnTo>
                  <a:lnTo>
                    <a:pt x="59" y="5"/>
                  </a:lnTo>
                  <a:lnTo>
                    <a:pt x="74" y="13"/>
                  </a:lnTo>
                  <a:lnTo>
                    <a:pt x="83" y="28"/>
                  </a:lnTo>
                  <a:lnTo>
                    <a:pt x="87" y="45"/>
                  </a:lnTo>
                  <a:lnTo>
                    <a:pt x="83" y="62"/>
                  </a:lnTo>
                  <a:lnTo>
                    <a:pt x="74" y="75"/>
                  </a:lnTo>
                  <a:lnTo>
                    <a:pt x="59" y="85"/>
                  </a:lnTo>
                  <a:lnTo>
                    <a:pt x="42" y="87"/>
                  </a:lnTo>
                  <a:lnTo>
                    <a:pt x="28" y="85"/>
                  </a:lnTo>
                  <a:lnTo>
                    <a:pt x="13" y="75"/>
                  </a:lnTo>
                  <a:lnTo>
                    <a:pt x="4"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37388" name="Freeform 12"/>
            <p:cNvSpPr>
              <a:spLocks/>
            </p:cNvSpPr>
            <p:nvPr/>
          </p:nvSpPr>
          <p:spPr bwMode="auto">
            <a:xfrm>
              <a:off x="2018" y="2479"/>
              <a:ext cx="87" cy="87"/>
            </a:xfrm>
            <a:custGeom>
              <a:avLst/>
              <a:gdLst>
                <a:gd name="T0" fmla="*/ 0 w 87"/>
                <a:gd name="T1" fmla="*/ 42 h 87"/>
                <a:gd name="T2" fmla="*/ 4 w 87"/>
                <a:gd name="T3" fmla="*/ 25 h 87"/>
                <a:gd name="T4" fmla="*/ 13 w 87"/>
                <a:gd name="T5" fmla="*/ 13 h 87"/>
                <a:gd name="T6" fmla="*/ 28 w 87"/>
                <a:gd name="T7" fmla="*/ 2 h 87"/>
                <a:gd name="T8" fmla="*/ 45 w 87"/>
                <a:gd name="T9" fmla="*/ 0 h 87"/>
                <a:gd name="T10" fmla="*/ 62 w 87"/>
                <a:gd name="T11" fmla="*/ 2 h 87"/>
                <a:gd name="T12" fmla="*/ 74 w 87"/>
                <a:gd name="T13" fmla="*/ 13 h 87"/>
                <a:gd name="T14" fmla="*/ 85 w 87"/>
                <a:gd name="T15" fmla="*/ 25 h 87"/>
                <a:gd name="T16" fmla="*/ 87 w 87"/>
                <a:gd name="T17" fmla="*/ 42 h 87"/>
                <a:gd name="T18" fmla="*/ 85 w 87"/>
                <a:gd name="T19" fmla="*/ 59 h 87"/>
                <a:gd name="T20" fmla="*/ 74 w 87"/>
                <a:gd name="T21" fmla="*/ 74 h 87"/>
                <a:gd name="T22" fmla="*/ 62 w 87"/>
                <a:gd name="T23" fmla="*/ 83 h 87"/>
                <a:gd name="T24" fmla="*/ 45 w 87"/>
                <a:gd name="T25" fmla="*/ 87 h 87"/>
                <a:gd name="T26" fmla="*/ 28 w 87"/>
                <a:gd name="T27" fmla="*/ 83 h 87"/>
                <a:gd name="T28" fmla="*/ 13 w 87"/>
                <a:gd name="T29" fmla="*/ 74 h 87"/>
                <a:gd name="T30" fmla="*/ 4 w 87"/>
                <a:gd name="T31" fmla="*/ 59 h 87"/>
                <a:gd name="T32" fmla="*/ 0 w 87"/>
                <a:gd name="T3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2"/>
                  </a:moveTo>
                  <a:lnTo>
                    <a:pt x="4" y="25"/>
                  </a:lnTo>
                  <a:lnTo>
                    <a:pt x="13" y="13"/>
                  </a:lnTo>
                  <a:lnTo>
                    <a:pt x="28" y="2"/>
                  </a:lnTo>
                  <a:lnTo>
                    <a:pt x="45" y="0"/>
                  </a:lnTo>
                  <a:lnTo>
                    <a:pt x="62" y="2"/>
                  </a:lnTo>
                  <a:lnTo>
                    <a:pt x="74" y="13"/>
                  </a:lnTo>
                  <a:lnTo>
                    <a:pt x="85" y="25"/>
                  </a:lnTo>
                  <a:lnTo>
                    <a:pt x="87" y="42"/>
                  </a:lnTo>
                  <a:lnTo>
                    <a:pt x="85" y="59"/>
                  </a:lnTo>
                  <a:lnTo>
                    <a:pt x="74" y="74"/>
                  </a:lnTo>
                  <a:lnTo>
                    <a:pt x="62" y="83"/>
                  </a:lnTo>
                  <a:lnTo>
                    <a:pt x="45" y="87"/>
                  </a:lnTo>
                  <a:lnTo>
                    <a:pt x="28" y="83"/>
                  </a:lnTo>
                  <a:lnTo>
                    <a:pt x="13" y="74"/>
                  </a:lnTo>
                  <a:lnTo>
                    <a:pt x="4" y="59"/>
                  </a:lnTo>
                  <a:lnTo>
                    <a:pt x="0" y="42"/>
                  </a:lnTo>
                  <a:close/>
                </a:path>
              </a:pathLst>
            </a:custGeom>
            <a:solidFill>
              <a:srgbClr val="1A1A1A"/>
            </a:solidFill>
            <a:ln w="3175">
              <a:solidFill>
                <a:srgbClr val="000000"/>
              </a:solidFill>
              <a:prstDash val="solid"/>
              <a:round/>
              <a:headEnd/>
              <a:tailEnd/>
            </a:ln>
          </p:spPr>
          <p:txBody>
            <a:bodyPr/>
            <a:lstStyle/>
            <a:p>
              <a:endParaRPr lang="it-IT"/>
            </a:p>
          </p:txBody>
        </p:sp>
        <p:sp>
          <p:nvSpPr>
            <p:cNvPr id="1637389" name="Rectangle 13"/>
            <p:cNvSpPr>
              <a:spLocks noChangeArrowheads="1"/>
            </p:cNvSpPr>
            <p:nvPr/>
          </p:nvSpPr>
          <p:spPr bwMode="auto">
            <a:xfrm>
              <a:off x="1890" y="1437"/>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latin typeface="Times New Roman" pitchFamily="18" charset="0"/>
                </a:rPr>
                <a:t>1</a:t>
              </a:r>
              <a:endParaRPr lang="en-US"/>
            </a:p>
          </p:txBody>
        </p:sp>
        <p:sp>
          <p:nvSpPr>
            <p:cNvPr id="1637390" name="Rectangle 14"/>
            <p:cNvSpPr>
              <a:spLocks noChangeArrowheads="1"/>
            </p:cNvSpPr>
            <p:nvPr/>
          </p:nvSpPr>
          <p:spPr bwMode="auto">
            <a:xfrm>
              <a:off x="1089" y="2061"/>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latin typeface="Times New Roman" pitchFamily="18" charset="0"/>
                </a:rPr>
                <a:t>2</a:t>
              </a:r>
              <a:endParaRPr lang="en-US"/>
            </a:p>
          </p:txBody>
        </p:sp>
        <p:sp>
          <p:nvSpPr>
            <p:cNvPr id="1637391" name="Rectangle 15"/>
            <p:cNvSpPr>
              <a:spLocks noChangeArrowheads="1"/>
            </p:cNvSpPr>
            <p:nvPr/>
          </p:nvSpPr>
          <p:spPr bwMode="auto">
            <a:xfrm>
              <a:off x="1699" y="2373"/>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latin typeface="Times New Roman" pitchFamily="18" charset="0"/>
                </a:rPr>
                <a:t>3</a:t>
              </a:r>
              <a:endParaRPr lang="en-US"/>
            </a:p>
          </p:txBody>
        </p:sp>
        <p:sp>
          <p:nvSpPr>
            <p:cNvPr id="1637392" name="Rectangle 16"/>
            <p:cNvSpPr>
              <a:spLocks noChangeArrowheads="1"/>
            </p:cNvSpPr>
            <p:nvPr/>
          </p:nvSpPr>
          <p:spPr bwMode="auto">
            <a:xfrm>
              <a:off x="1319" y="2928"/>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latin typeface="Times New Roman" pitchFamily="18" charset="0"/>
                </a:rPr>
                <a:t>4</a:t>
              </a:r>
              <a:endParaRPr lang="en-US"/>
            </a:p>
          </p:txBody>
        </p:sp>
        <p:sp>
          <p:nvSpPr>
            <p:cNvPr id="1637393" name="Rectangle 17"/>
            <p:cNvSpPr>
              <a:spLocks noChangeArrowheads="1"/>
            </p:cNvSpPr>
            <p:nvPr/>
          </p:nvSpPr>
          <p:spPr bwMode="auto">
            <a:xfrm>
              <a:off x="517" y="1940"/>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latin typeface="Times New Roman" pitchFamily="18" charset="0"/>
                </a:rPr>
                <a:t>5</a:t>
              </a:r>
              <a:endParaRPr lang="en-US"/>
            </a:p>
          </p:txBody>
        </p:sp>
        <p:sp>
          <p:nvSpPr>
            <p:cNvPr id="1637394" name="Rectangle 18"/>
            <p:cNvSpPr>
              <a:spLocks noChangeArrowheads="1"/>
            </p:cNvSpPr>
            <p:nvPr/>
          </p:nvSpPr>
          <p:spPr bwMode="auto">
            <a:xfrm>
              <a:off x="2188" y="2428"/>
              <a:ext cx="84"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000000"/>
                  </a:solidFill>
                  <a:latin typeface="Times New Roman" pitchFamily="18" charset="0"/>
                </a:rPr>
                <a:t>6</a:t>
              </a:r>
              <a:endParaRPr lang="en-US"/>
            </a:p>
          </p:txBody>
        </p:sp>
      </p:grpSp>
      <p:grpSp>
        <p:nvGrpSpPr>
          <p:cNvPr id="1637395" name="Group 19"/>
          <p:cNvGrpSpPr>
            <a:grpSpLocks/>
          </p:cNvGrpSpPr>
          <p:nvPr/>
        </p:nvGrpSpPr>
        <p:grpSpPr bwMode="auto">
          <a:xfrm>
            <a:off x="2509838" y="3208338"/>
            <a:ext cx="1401762" cy="890587"/>
            <a:chOff x="1465" y="2309"/>
            <a:chExt cx="883" cy="561"/>
          </a:xfrm>
        </p:grpSpPr>
        <p:sp>
          <p:nvSpPr>
            <p:cNvPr id="1637396" name="Freeform 20"/>
            <p:cNvSpPr>
              <a:spLocks/>
            </p:cNvSpPr>
            <p:nvPr/>
          </p:nvSpPr>
          <p:spPr bwMode="auto">
            <a:xfrm>
              <a:off x="1465" y="2309"/>
              <a:ext cx="883" cy="369"/>
            </a:xfrm>
            <a:custGeom>
              <a:avLst/>
              <a:gdLst>
                <a:gd name="T0" fmla="*/ 442 w 883"/>
                <a:gd name="T1" fmla="*/ 0 h 369"/>
                <a:gd name="T2" fmla="*/ 502 w 883"/>
                <a:gd name="T3" fmla="*/ 2 h 369"/>
                <a:gd name="T4" fmla="*/ 562 w 883"/>
                <a:gd name="T5" fmla="*/ 7 h 369"/>
                <a:gd name="T6" fmla="*/ 619 w 883"/>
                <a:gd name="T7" fmla="*/ 15 h 369"/>
                <a:gd name="T8" fmla="*/ 672 w 883"/>
                <a:gd name="T9" fmla="*/ 28 h 369"/>
                <a:gd name="T10" fmla="*/ 721 w 883"/>
                <a:gd name="T11" fmla="*/ 43 h 369"/>
                <a:gd name="T12" fmla="*/ 766 w 883"/>
                <a:gd name="T13" fmla="*/ 60 h 369"/>
                <a:gd name="T14" fmla="*/ 804 w 883"/>
                <a:gd name="T15" fmla="*/ 79 h 369"/>
                <a:gd name="T16" fmla="*/ 836 w 883"/>
                <a:gd name="T17" fmla="*/ 100 h 369"/>
                <a:gd name="T18" fmla="*/ 859 w 883"/>
                <a:gd name="T19" fmla="*/ 123 h 369"/>
                <a:gd name="T20" fmla="*/ 876 w 883"/>
                <a:gd name="T21" fmla="*/ 147 h 369"/>
                <a:gd name="T22" fmla="*/ 883 w 883"/>
                <a:gd name="T23" fmla="*/ 172 h 369"/>
                <a:gd name="T24" fmla="*/ 883 w 883"/>
                <a:gd name="T25" fmla="*/ 197 h 369"/>
                <a:gd name="T26" fmla="*/ 876 w 883"/>
                <a:gd name="T27" fmla="*/ 223 h 369"/>
                <a:gd name="T28" fmla="*/ 859 w 883"/>
                <a:gd name="T29" fmla="*/ 246 h 369"/>
                <a:gd name="T30" fmla="*/ 836 w 883"/>
                <a:gd name="T31" fmla="*/ 270 h 369"/>
                <a:gd name="T32" fmla="*/ 804 w 883"/>
                <a:gd name="T33" fmla="*/ 291 h 369"/>
                <a:gd name="T34" fmla="*/ 766 w 883"/>
                <a:gd name="T35" fmla="*/ 310 h 369"/>
                <a:gd name="T36" fmla="*/ 721 w 883"/>
                <a:gd name="T37" fmla="*/ 327 h 369"/>
                <a:gd name="T38" fmla="*/ 672 w 883"/>
                <a:gd name="T39" fmla="*/ 342 h 369"/>
                <a:gd name="T40" fmla="*/ 619 w 883"/>
                <a:gd name="T41" fmla="*/ 354 h 369"/>
                <a:gd name="T42" fmla="*/ 562 w 883"/>
                <a:gd name="T43" fmla="*/ 363 h 369"/>
                <a:gd name="T44" fmla="*/ 502 w 883"/>
                <a:gd name="T45" fmla="*/ 367 h 369"/>
                <a:gd name="T46" fmla="*/ 442 w 883"/>
                <a:gd name="T47" fmla="*/ 369 h 369"/>
                <a:gd name="T48" fmla="*/ 381 w 883"/>
                <a:gd name="T49" fmla="*/ 367 h 369"/>
                <a:gd name="T50" fmla="*/ 323 w 883"/>
                <a:gd name="T51" fmla="*/ 363 h 369"/>
                <a:gd name="T52" fmla="*/ 266 w 883"/>
                <a:gd name="T53" fmla="*/ 354 h 369"/>
                <a:gd name="T54" fmla="*/ 213 w 883"/>
                <a:gd name="T55" fmla="*/ 342 h 369"/>
                <a:gd name="T56" fmla="*/ 162 w 883"/>
                <a:gd name="T57" fmla="*/ 327 h 369"/>
                <a:gd name="T58" fmla="*/ 119 w 883"/>
                <a:gd name="T59" fmla="*/ 310 h 369"/>
                <a:gd name="T60" fmla="*/ 81 w 883"/>
                <a:gd name="T61" fmla="*/ 291 h 369"/>
                <a:gd name="T62" fmla="*/ 49 w 883"/>
                <a:gd name="T63" fmla="*/ 270 h 369"/>
                <a:gd name="T64" fmla="*/ 26 w 883"/>
                <a:gd name="T65" fmla="*/ 246 h 369"/>
                <a:gd name="T66" fmla="*/ 9 w 883"/>
                <a:gd name="T67" fmla="*/ 223 h 369"/>
                <a:gd name="T68" fmla="*/ 0 w 883"/>
                <a:gd name="T69" fmla="*/ 197 h 369"/>
                <a:gd name="T70" fmla="*/ 0 w 883"/>
                <a:gd name="T71" fmla="*/ 172 h 369"/>
                <a:gd name="T72" fmla="*/ 9 w 883"/>
                <a:gd name="T73" fmla="*/ 147 h 369"/>
                <a:gd name="T74" fmla="*/ 26 w 883"/>
                <a:gd name="T75" fmla="*/ 123 h 369"/>
                <a:gd name="T76" fmla="*/ 49 w 883"/>
                <a:gd name="T77" fmla="*/ 100 h 369"/>
                <a:gd name="T78" fmla="*/ 81 w 883"/>
                <a:gd name="T79" fmla="*/ 79 h 369"/>
                <a:gd name="T80" fmla="*/ 119 w 883"/>
                <a:gd name="T81" fmla="*/ 60 h 369"/>
                <a:gd name="T82" fmla="*/ 162 w 883"/>
                <a:gd name="T83" fmla="*/ 43 h 369"/>
                <a:gd name="T84" fmla="*/ 213 w 883"/>
                <a:gd name="T85" fmla="*/ 28 h 369"/>
                <a:gd name="T86" fmla="*/ 266 w 883"/>
                <a:gd name="T87" fmla="*/ 15 h 369"/>
                <a:gd name="T88" fmla="*/ 323 w 883"/>
                <a:gd name="T89" fmla="*/ 7 h 369"/>
                <a:gd name="T90" fmla="*/ 381 w 883"/>
                <a:gd name="T91" fmla="*/ 2 h 369"/>
                <a:gd name="T92" fmla="*/ 442 w 883"/>
                <a:gd name="T93"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3" h="369">
                  <a:moveTo>
                    <a:pt x="442" y="0"/>
                  </a:moveTo>
                  <a:lnTo>
                    <a:pt x="502" y="2"/>
                  </a:lnTo>
                  <a:lnTo>
                    <a:pt x="562" y="7"/>
                  </a:lnTo>
                  <a:lnTo>
                    <a:pt x="619" y="15"/>
                  </a:lnTo>
                  <a:lnTo>
                    <a:pt x="672" y="28"/>
                  </a:lnTo>
                  <a:lnTo>
                    <a:pt x="721" y="43"/>
                  </a:lnTo>
                  <a:lnTo>
                    <a:pt x="766" y="60"/>
                  </a:lnTo>
                  <a:lnTo>
                    <a:pt x="804" y="79"/>
                  </a:lnTo>
                  <a:lnTo>
                    <a:pt x="836" y="100"/>
                  </a:lnTo>
                  <a:lnTo>
                    <a:pt x="859" y="123"/>
                  </a:lnTo>
                  <a:lnTo>
                    <a:pt x="876" y="147"/>
                  </a:lnTo>
                  <a:lnTo>
                    <a:pt x="883" y="172"/>
                  </a:lnTo>
                  <a:lnTo>
                    <a:pt x="883" y="197"/>
                  </a:lnTo>
                  <a:lnTo>
                    <a:pt x="876" y="223"/>
                  </a:lnTo>
                  <a:lnTo>
                    <a:pt x="859" y="246"/>
                  </a:lnTo>
                  <a:lnTo>
                    <a:pt x="836" y="270"/>
                  </a:lnTo>
                  <a:lnTo>
                    <a:pt x="804" y="291"/>
                  </a:lnTo>
                  <a:lnTo>
                    <a:pt x="766" y="310"/>
                  </a:lnTo>
                  <a:lnTo>
                    <a:pt x="721" y="327"/>
                  </a:lnTo>
                  <a:lnTo>
                    <a:pt x="672" y="342"/>
                  </a:lnTo>
                  <a:lnTo>
                    <a:pt x="619" y="354"/>
                  </a:lnTo>
                  <a:lnTo>
                    <a:pt x="562" y="363"/>
                  </a:lnTo>
                  <a:lnTo>
                    <a:pt x="502" y="367"/>
                  </a:lnTo>
                  <a:lnTo>
                    <a:pt x="442" y="369"/>
                  </a:lnTo>
                  <a:lnTo>
                    <a:pt x="381" y="367"/>
                  </a:lnTo>
                  <a:lnTo>
                    <a:pt x="323" y="363"/>
                  </a:lnTo>
                  <a:lnTo>
                    <a:pt x="266" y="354"/>
                  </a:lnTo>
                  <a:lnTo>
                    <a:pt x="213" y="342"/>
                  </a:lnTo>
                  <a:lnTo>
                    <a:pt x="162" y="327"/>
                  </a:lnTo>
                  <a:lnTo>
                    <a:pt x="119" y="310"/>
                  </a:lnTo>
                  <a:lnTo>
                    <a:pt x="81" y="291"/>
                  </a:lnTo>
                  <a:lnTo>
                    <a:pt x="49" y="270"/>
                  </a:lnTo>
                  <a:lnTo>
                    <a:pt x="26" y="246"/>
                  </a:lnTo>
                  <a:lnTo>
                    <a:pt x="9" y="223"/>
                  </a:lnTo>
                  <a:lnTo>
                    <a:pt x="0" y="197"/>
                  </a:lnTo>
                  <a:lnTo>
                    <a:pt x="0" y="172"/>
                  </a:lnTo>
                  <a:lnTo>
                    <a:pt x="9" y="147"/>
                  </a:lnTo>
                  <a:lnTo>
                    <a:pt x="26" y="123"/>
                  </a:lnTo>
                  <a:lnTo>
                    <a:pt x="49" y="100"/>
                  </a:lnTo>
                  <a:lnTo>
                    <a:pt x="81" y="79"/>
                  </a:lnTo>
                  <a:lnTo>
                    <a:pt x="119" y="60"/>
                  </a:lnTo>
                  <a:lnTo>
                    <a:pt x="162" y="43"/>
                  </a:lnTo>
                  <a:lnTo>
                    <a:pt x="213" y="28"/>
                  </a:lnTo>
                  <a:lnTo>
                    <a:pt x="266" y="15"/>
                  </a:lnTo>
                  <a:lnTo>
                    <a:pt x="323" y="7"/>
                  </a:lnTo>
                  <a:lnTo>
                    <a:pt x="381" y="2"/>
                  </a:lnTo>
                  <a:lnTo>
                    <a:pt x="44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37397" name="Rectangle 21"/>
            <p:cNvSpPr>
              <a:spLocks noChangeArrowheads="1"/>
            </p:cNvSpPr>
            <p:nvPr/>
          </p:nvSpPr>
          <p:spPr bwMode="auto">
            <a:xfrm>
              <a:off x="1831" y="2668"/>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FF0000"/>
                  </a:solidFill>
                </a:rPr>
                <a:t>1</a:t>
              </a:r>
              <a:endParaRPr lang="en-US"/>
            </a:p>
          </p:txBody>
        </p:sp>
      </p:grpSp>
      <p:grpSp>
        <p:nvGrpSpPr>
          <p:cNvPr id="1637398" name="Group 22"/>
          <p:cNvGrpSpPr>
            <a:grpSpLocks/>
          </p:cNvGrpSpPr>
          <p:nvPr/>
        </p:nvGrpSpPr>
        <p:grpSpPr bwMode="auto">
          <a:xfrm>
            <a:off x="704850" y="2249488"/>
            <a:ext cx="1579563" cy="889000"/>
            <a:chOff x="328" y="1705"/>
            <a:chExt cx="995" cy="560"/>
          </a:xfrm>
        </p:grpSpPr>
        <p:sp>
          <p:nvSpPr>
            <p:cNvPr id="1637399" name="Freeform 23"/>
            <p:cNvSpPr>
              <a:spLocks/>
            </p:cNvSpPr>
            <p:nvPr/>
          </p:nvSpPr>
          <p:spPr bwMode="auto">
            <a:xfrm>
              <a:off x="328" y="1881"/>
              <a:ext cx="995" cy="384"/>
            </a:xfrm>
            <a:custGeom>
              <a:avLst/>
              <a:gdLst>
                <a:gd name="T0" fmla="*/ 514 w 995"/>
                <a:gd name="T1" fmla="*/ 4 h 384"/>
                <a:gd name="T2" fmla="*/ 576 w 995"/>
                <a:gd name="T3" fmla="*/ 10 h 384"/>
                <a:gd name="T4" fmla="*/ 638 w 995"/>
                <a:gd name="T5" fmla="*/ 21 h 384"/>
                <a:gd name="T6" fmla="*/ 695 w 995"/>
                <a:gd name="T7" fmla="*/ 34 h 384"/>
                <a:gd name="T8" fmla="*/ 752 w 995"/>
                <a:gd name="T9" fmla="*/ 49 h 384"/>
                <a:gd name="T10" fmla="*/ 803 w 995"/>
                <a:gd name="T11" fmla="*/ 66 h 384"/>
                <a:gd name="T12" fmla="*/ 850 w 995"/>
                <a:gd name="T13" fmla="*/ 85 h 384"/>
                <a:gd name="T14" fmla="*/ 891 w 995"/>
                <a:gd name="T15" fmla="*/ 106 h 384"/>
                <a:gd name="T16" fmla="*/ 927 w 995"/>
                <a:gd name="T17" fmla="*/ 127 h 384"/>
                <a:gd name="T18" fmla="*/ 954 w 995"/>
                <a:gd name="T19" fmla="*/ 150 h 384"/>
                <a:gd name="T20" fmla="*/ 976 w 995"/>
                <a:gd name="T21" fmla="*/ 176 h 384"/>
                <a:gd name="T22" fmla="*/ 988 w 995"/>
                <a:gd name="T23" fmla="*/ 199 h 384"/>
                <a:gd name="T24" fmla="*/ 995 w 995"/>
                <a:gd name="T25" fmla="*/ 222 h 384"/>
                <a:gd name="T26" fmla="*/ 993 w 995"/>
                <a:gd name="T27" fmla="*/ 248 h 384"/>
                <a:gd name="T28" fmla="*/ 982 w 995"/>
                <a:gd name="T29" fmla="*/ 269 h 384"/>
                <a:gd name="T30" fmla="*/ 965 w 995"/>
                <a:gd name="T31" fmla="*/ 290 h 384"/>
                <a:gd name="T32" fmla="*/ 940 w 995"/>
                <a:gd name="T33" fmla="*/ 312 h 384"/>
                <a:gd name="T34" fmla="*/ 908 w 995"/>
                <a:gd name="T35" fmla="*/ 329 h 384"/>
                <a:gd name="T36" fmla="*/ 869 w 995"/>
                <a:gd name="T37" fmla="*/ 345 h 384"/>
                <a:gd name="T38" fmla="*/ 827 w 995"/>
                <a:gd name="T39" fmla="*/ 358 h 384"/>
                <a:gd name="T40" fmla="*/ 776 w 995"/>
                <a:gd name="T41" fmla="*/ 369 h 384"/>
                <a:gd name="T42" fmla="*/ 723 w 995"/>
                <a:gd name="T43" fmla="*/ 377 h 384"/>
                <a:gd name="T44" fmla="*/ 665 w 995"/>
                <a:gd name="T45" fmla="*/ 382 h 384"/>
                <a:gd name="T46" fmla="*/ 606 w 995"/>
                <a:gd name="T47" fmla="*/ 384 h 384"/>
                <a:gd name="T48" fmla="*/ 544 w 995"/>
                <a:gd name="T49" fmla="*/ 384 h 384"/>
                <a:gd name="T50" fmla="*/ 480 w 995"/>
                <a:gd name="T51" fmla="*/ 379 h 384"/>
                <a:gd name="T52" fmla="*/ 419 w 995"/>
                <a:gd name="T53" fmla="*/ 373 h 384"/>
                <a:gd name="T54" fmla="*/ 357 w 995"/>
                <a:gd name="T55" fmla="*/ 362 h 384"/>
                <a:gd name="T56" fmla="*/ 300 w 995"/>
                <a:gd name="T57" fmla="*/ 350 h 384"/>
                <a:gd name="T58" fmla="*/ 242 w 995"/>
                <a:gd name="T59" fmla="*/ 335 h 384"/>
                <a:gd name="T60" fmla="*/ 191 w 995"/>
                <a:gd name="T61" fmla="*/ 318 h 384"/>
                <a:gd name="T62" fmla="*/ 144 w 995"/>
                <a:gd name="T63" fmla="*/ 299 h 384"/>
                <a:gd name="T64" fmla="*/ 104 w 995"/>
                <a:gd name="T65" fmla="*/ 278 h 384"/>
                <a:gd name="T66" fmla="*/ 68 w 995"/>
                <a:gd name="T67" fmla="*/ 256 h 384"/>
                <a:gd name="T68" fmla="*/ 40 w 995"/>
                <a:gd name="T69" fmla="*/ 233 h 384"/>
                <a:gd name="T70" fmla="*/ 19 w 995"/>
                <a:gd name="T71" fmla="*/ 208 h 384"/>
                <a:gd name="T72" fmla="*/ 6 w 995"/>
                <a:gd name="T73" fmla="*/ 184 h 384"/>
                <a:gd name="T74" fmla="*/ 0 w 995"/>
                <a:gd name="T75" fmla="*/ 161 h 384"/>
                <a:gd name="T76" fmla="*/ 2 w 995"/>
                <a:gd name="T77" fmla="*/ 138 h 384"/>
                <a:gd name="T78" fmla="*/ 13 w 995"/>
                <a:gd name="T79" fmla="*/ 114 h 384"/>
                <a:gd name="T80" fmla="*/ 30 w 995"/>
                <a:gd name="T81" fmla="*/ 93 h 384"/>
                <a:gd name="T82" fmla="*/ 55 w 995"/>
                <a:gd name="T83" fmla="*/ 72 h 384"/>
                <a:gd name="T84" fmla="*/ 87 w 995"/>
                <a:gd name="T85" fmla="*/ 55 h 384"/>
                <a:gd name="T86" fmla="*/ 125 w 995"/>
                <a:gd name="T87" fmla="*/ 38 h 384"/>
                <a:gd name="T88" fmla="*/ 168 w 995"/>
                <a:gd name="T89" fmla="*/ 25 h 384"/>
                <a:gd name="T90" fmla="*/ 219 w 995"/>
                <a:gd name="T91" fmla="*/ 15 h 384"/>
                <a:gd name="T92" fmla="*/ 272 w 995"/>
                <a:gd name="T93" fmla="*/ 6 h 384"/>
                <a:gd name="T94" fmla="*/ 329 w 995"/>
                <a:gd name="T95" fmla="*/ 2 h 384"/>
                <a:gd name="T96" fmla="*/ 389 w 995"/>
                <a:gd name="T97" fmla="*/ 0 h 384"/>
                <a:gd name="T98" fmla="*/ 450 w 995"/>
                <a:gd name="T99" fmla="*/ 0 h 384"/>
                <a:gd name="T100" fmla="*/ 514 w 995"/>
                <a:gd name="T101" fmla="*/ 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384">
                  <a:moveTo>
                    <a:pt x="514" y="4"/>
                  </a:moveTo>
                  <a:lnTo>
                    <a:pt x="576" y="10"/>
                  </a:lnTo>
                  <a:lnTo>
                    <a:pt x="638" y="21"/>
                  </a:lnTo>
                  <a:lnTo>
                    <a:pt x="695" y="34"/>
                  </a:lnTo>
                  <a:lnTo>
                    <a:pt x="752" y="49"/>
                  </a:lnTo>
                  <a:lnTo>
                    <a:pt x="803" y="66"/>
                  </a:lnTo>
                  <a:lnTo>
                    <a:pt x="850" y="85"/>
                  </a:lnTo>
                  <a:lnTo>
                    <a:pt x="891" y="106"/>
                  </a:lnTo>
                  <a:lnTo>
                    <a:pt x="927" y="127"/>
                  </a:lnTo>
                  <a:lnTo>
                    <a:pt x="954" y="150"/>
                  </a:lnTo>
                  <a:lnTo>
                    <a:pt x="976" y="176"/>
                  </a:lnTo>
                  <a:lnTo>
                    <a:pt x="988" y="199"/>
                  </a:lnTo>
                  <a:lnTo>
                    <a:pt x="995" y="222"/>
                  </a:lnTo>
                  <a:lnTo>
                    <a:pt x="993" y="248"/>
                  </a:lnTo>
                  <a:lnTo>
                    <a:pt x="982" y="269"/>
                  </a:lnTo>
                  <a:lnTo>
                    <a:pt x="965" y="290"/>
                  </a:lnTo>
                  <a:lnTo>
                    <a:pt x="940" y="312"/>
                  </a:lnTo>
                  <a:lnTo>
                    <a:pt x="908" y="329"/>
                  </a:lnTo>
                  <a:lnTo>
                    <a:pt x="869" y="345"/>
                  </a:lnTo>
                  <a:lnTo>
                    <a:pt x="827" y="358"/>
                  </a:lnTo>
                  <a:lnTo>
                    <a:pt x="776" y="369"/>
                  </a:lnTo>
                  <a:lnTo>
                    <a:pt x="723" y="377"/>
                  </a:lnTo>
                  <a:lnTo>
                    <a:pt x="665" y="382"/>
                  </a:lnTo>
                  <a:lnTo>
                    <a:pt x="606" y="384"/>
                  </a:lnTo>
                  <a:lnTo>
                    <a:pt x="544" y="384"/>
                  </a:lnTo>
                  <a:lnTo>
                    <a:pt x="480" y="379"/>
                  </a:lnTo>
                  <a:lnTo>
                    <a:pt x="419" y="373"/>
                  </a:lnTo>
                  <a:lnTo>
                    <a:pt x="357" y="362"/>
                  </a:lnTo>
                  <a:lnTo>
                    <a:pt x="300" y="350"/>
                  </a:lnTo>
                  <a:lnTo>
                    <a:pt x="242" y="335"/>
                  </a:lnTo>
                  <a:lnTo>
                    <a:pt x="191" y="318"/>
                  </a:lnTo>
                  <a:lnTo>
                    <a:pt x="144" y="299"/>
                  </a:lnTo>
                  <a:lnTo>
                    <a:pt x="104" y="278"/>
                  </a:lnTo>
                  <a:lnTo>
                    <a:pt x="68" y="256"/>
                  </a:lnTo>
                  <a:lnTo>
                    <a:pt x="40" y="233"/>
                  </a:lnTo>
                  <a:lnTo>
                    <a:pt x="19" y="208"/>
                  </a:lnTo>
                  <a:lnTo>
                    <a:pt x="6" y="184"/>
                  </a:lnTo>
                  <a:lnTo>
                    <a:pt x="0" y="161"/>
                  </a:lnTo>
                  <a:lnTo>
                    <a:pt x="2" y="138"/>
                  </a:lnTo>
                  <a:lnTo>
                    <a:pt x="13" y="114"/>
                  </a:lnTo>
                  <a:lnTo>
                    <a:pt x="30" y="93"/>
                  </a:lnTo>
                  <a:lnTo>
                    <a:pt x="55" y="72"/>
                  </a:lnTo>
                  <a:lnTo>
                    <a:pt x="87" y="55"/>
                  </a:lnTo>
                  <a:lnTo>
                    <a:pt x="125" y="38"/>
                  </a:lnTo>
                  <a:lnTo>
                    <a:pt x="168" y="25"/>
                  </a:lnTo>
                  <a:lnTo>
                    <a:pt x="219" y="15"/>
                  </a:lnTo>
                  <a:lnTo>
                    <a:pt x="272" y="6"/>
                  </a:lnTo>
                  <a:lnTo>
                    <a:pt x="329" y="2"/>
                  </a:lnTo>
                  <a:lnTo>
                    <a:pt x="389" y="0"/>
                  </a:lnTo>
                  <a:lnTo>
                    <a:pt x="450" y="0"/>
                  </a:lnTo>
                  <a:lnTo>
                    <a:pt x="514"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37400" name="Rectangle 24"/>
            <p:cNvSpPr>
              <a:spLocks noChangeArrowheads="1"/>
            </p:cNvSpPr>
            <p:nvPr/>
          </p:nvSpPr>
          <p:spPr bwMode="auto">
            <a:xfrm>
              <a:off x="853" y="1705"/>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FF0000"/>
                  </a:solidFill>
                </a:rPr>
                <a:t>2</a:t>
              </a:r>
              <a:endParaRPr lang="en-US"/>
            </a:p>
          </p:txBody>
        </p:sp>
      </p:grpSp>
      <p:grpSp>
        <p:nvGrpSpPr>
          <p:cNvPr id="1637401" name="Group 25"/>
          <p:cNvGrpSpPr>
            <a:grpSpLocks/>
          </p:cNvGrpSpPr>
          <p:nvPr/>
        </p:nvGrpSpPr>
        <p:grpSpPr bwMode="auto">
          <a:xfrm>
            <a:off x="360363" y="1582738"/>
            <a:ext cx="3935412" cy="3487737"/>
            <a:chOff x="111" y="1285"/>
            <a:chExt cx="2479" cy="2197"/>
          </a:xfrm>
        </p:grpSpPr>
        <p:sp>
          <p:nvSpPr>
            <p:cNvPr id="1637402" name="Rectangle 26"/>
            <p:cNvSpPr>
              <a:spLocks noChangeArrowheads="1"/>
            </p:cNvSpPr>
            <p:nvPr/>
          </p:nvSpPr>
          <p:spPr bwMode="auto">
            <a:xfrm>
              <a:off x="2484" y="1705"/>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FF0000"/>
                  </a:solidFill>
                </a:rPr>
                <a:t>5</a:t>
              </a:r>
              <a:endParaRPr lang="en-US"/>
            </a:p>
          </p:txBody>
        </p:sp>
        <p:sp>
          <p:nvSpPr>
            <p:cNvPr id="1637403" name="Freeform 27"/>
            <p:cNvSpPr>
              <a:spLocks/>
            </p:cNvSpPr>
            <p:nvPr/>
          </p:nvSpPr>
          <p:spPr bwMode="auto">
            <a:xfrm>
              <a:off x="111" y="1285"/>
              <a:ext cx="2479" cy="2197"/>
            </a:xfrm>
            <a:custGeom>
              <a:avLst/>
              <a:gdLst>
                <a:gd name="T0" fmla="*/ 1339 w 2479"/>
                <a:gd name="T1" fmla="*/ 2 h 2197"/>
                <a:gd name="T2" fmla="*/ 1541 w 2479"/>
                <a:gd name="T3" fmla="*/ 32 h 2197"/>
                <a:gd name="T4" fmla="*/ 1735 w 2479"/>
                <a:gd name="T5" fmla="*/ 91 h 2197"/>
                <a:gd name="T6" fmla="*/ 1916 w 2479"/>
                <a:gd name="T7" fmla="*/ 178 h 2197"/>
                <a:gd name="T8" fmla="*/ 2077 w 2479"/>
                <a:gd name="T9" fmla="*/ 288 h 2197"/>
                <a:gd name="T10" fmla="*/ 2215 w 2479"/>
                <a:gd name="T11" fmla="*/ 422 h 2197"/>
                <a:gd name="T12" fmla="*/ 2328 w 2479"/>
                <a:gd name="T13" fmla="*/ 572 h 2197"/>
                <a:gd name="T14" fmla="*/ 2411 w 2479"/>
                <a:gd name="T15" fmla="*/ 740 h 2197"/>
                <a:gd name="T16" fmla="*/ 2462 w 2479"/>
                <a:gd name="T17" fmla="*/ 916 h 2197"/>
                <a:gd name="T18" fmla="*/ 2479 w 2479"/>
                <a:gd name="T19" fmla="*/ 1096 h 2197"/>
                <a:gd name="T20" fmla="*/ 2462 w 2479"/>
                <a:gd name="T21" fmla="*/ 1277 h 2197"/>
                <a:gd name="T22" fmla="*/ 2411 w 2479"/>
                <a:gd name="T23" fmla="*/ 1453 h 2197"/>
                <a:gd name="T24" fmla="*/ 2330 w 2479"/>
                <a:gd name="T25" fmla="*/ 1620 h 2197"/>
                <a:gd name="T26" fmla="*/ 2217 w 2479"/>
                <a:gd name="T27" fmla="*/ 1771 h 2197"/>
                <a:gd name="T28" fmla="*/ 2079 w 2479"/>
                <a:gd name="T29" fmla="*/ 1904 h 2197"/>
                <a:gd name="T30" fmla="*/ 1918 w 2479"/>
                <a:gd name="T31" fmla="*/ 2017 h 2197"/>
                <a:gd name="T32" fmla="*/ 1739 w 2479"/>
                <a:gd name="T33" fmla="*/ 2104 h 2197"/>
                <a:gd name="T34" fmla="*/ 1546 w 2479"/>
                <a:gd name="T35" fmla="*/ 2163 h 2197"/>
                <a:gd name="T36" fmla="*/ 1344 w 2479"/>
                <a:gd name="T37" fmla="*/ 2193 h 2197"/>
                <a:gd name="T38" fmla="*/ 1139 w 2479"/>
                <a:gd name="T39" fmla="*/ 2193 h 2197"/>
                <a:gd name="T40" fmla="*/ 938 w 2479"/>
                <a:gd name="T41" fmla="*/ 2163 h 2197"/>
                <a:gd name="T42" fmla="*/ 744 w 2479"/>
                <a:gd name="T43" fmla="*/ 2106 h 2197"/>
                <a:gd name="T44" fmla="*/ 563 w 2479"/>
                <a:gd name="T45" fmla="*/ 2019 h 2197"/>
                <a:gd name="T46" fmla="*/ 402 w 2479"/>
                <a:gd name="T47" fmla="*/ 1909 h 2197"/>
                <a:gd name="T48" fmla="*/ 264 w 2479"/>
                <a:gd name="T49" fmla="*/ 1775 h 2197"/>
                <a:gd name="T50" fmla="*/ 151 w 2479"/>
                <a:gd name="T51" fmla="*/ 1622 h 2197"/>
                <a:gd name="T52" fmla="*/ 68 w 2479"/>
                <a:gd name="T53" fmla="*/ 1457 h 2197"/>
                <a:gd name="T54" fmla="*/ 17 w 2479"/>
                <a:gd name="T55" fmla="*/ 1281 h 2197"/>
                <a:gd name="T56" fmla="*/ 0 w 2479"/>
                <a:gd name="T57" fmla="*/ 1101 h 2197"/>
                <a:gd name="T58" fmla="*/ 17 w 2479"/>
                <a:gd name="T59" fmla="*/ 920 h 2197"/>
                <a:gd name="T60" fmla="*/ 68 w 2479"/>
                <a:gd name="T61" fmla="*/ 744 h 2197"/>
                <a:gd name="T62" fmla="*/ 149 w 2479"/>
                <a:gd name="T63" fmla="*/ 577 h 2197"/>
                <a:gd name="T64" fmla="*/ 261 w 2479"/>
                <a:gd name="T65" fmla="*/ 424 h 2197"/>
                <a:gd name="T66" fmla="*/ 400 w 2479"/>
                <a:gd name="T67" fmla="*/ 290 h 2197"/>
                <a:gd name="T68" fmla="*/ 559 w 2479"/>
                <a:gd name="T69" fmla="*/ 180 h 2197"/>
                <a:gd name="T70" fmla="*/ 740 w 2479"/>
                <a:gd name="T71" fmla="*/ 93 h 2197"/>
                <a:gd name="T72" fmla="*/ 933 w 2479"/>
                <a:gd name="T73" fmla="*/ 34 h 2197"/>
                <a:gd name="T74" fmla="*/ 1135 w 2479"/>
                <a:gd name="T75" fmla="*/ 4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79" h="2197">
                  <a:moveTo>
                    <a:pt x="1237" y="0"/>
                  </a:moveTo>
                  <a:lnTo>
                    <a:pt x="1339" y="2"/>
                  </a:lnTo>
                  <a:lnTo>
                    <a:pt x="1441" y="15"/>
                  </a:lnTo>
                  <a:lnTo>
                    <a:pt x="1541" y="32"/>
                  </a:lnTo>
                  <a:lnTo>
                    <a:pt x="1639" y="59"/>
                  </a:lnTo>
                  <a:lnTo>
                    <a:pt x="1735" y="91"/>
                  </a:lnTo>
                  <a:lnTo>
                    <a:pt x="1826" y="131"/>
                  </a:lnTo>
                  <a:lnTo>
                    <a:pt x="1916" y="178"/>
                  </a:lnTo>
                  <a:lnTo>
                    <a:pt x="1998" y="229"/>
                  </a:lnTo>
                  <a:lnTo>
                    <a:pt x="2077" y="288"/>
                  </a:lnTo>
                  <a:lnTo>
                    <a:pt x="2149" y="352"/>
                  </a:lnTo>
                  <a:lnTo>
                    <a:pt x="2215" y="422"/>
                  </a:lnTo>
                  <a:lnTo>
                    <a:pt x="2275" y="496"/>
                  </a:lnTo>
                  <a:lnTo>
                    <a:pt x="2328" y="572"/>
                  </a:lnTo>
                  <a:lnTo>
                    <a:pt x="2373" y="655"/>
                  </a:lnTo>
                  <a:lnTo>
                    <a:pt x="2411" y="740"/>
                  </a:lnTo>
                  <a:lnTo>
                    <a:pt x="2441" y="827"/>
                  </a:lnTo>
                  <a:lnTo>
                    <a:pt x="2462" y="916"/>
                  </a:lnTo>
                  <a:lnTo>
                    <a:pt x="2475" y="1005"/>
                  </a:lnTo>
                  <a:lnTo>
                    <a:pt x="2479" y="1096"/>
                  </a:lnTo>
                  <a:lnTo>
                    <a:pt x="2475" y="1188"/>
                  </a:lnTo>
                  <a:lnTo>
                    <a:pt x="2462" y="1277"/>
                  </a:lnTo>
                  <a:lnTo>
                    <a:pt x="2441" y="1366"/>
                  </a:lnTo>
                  <a:lnTo>
                    <a:pt x="2411" y="1453"/>
                  </a:lnTo>
                  <a:lnTo>
                    <a:pt x="2375" y="1537"/>
                  </a:lnTo>
                  <a:lnTo>
                    <a:pt x="2330" y="1620"/>
                  </a:lnTo>
                  <a:lnTo>
                    <a:pt x="2277" y="1697"/>
                  </a:lnTo>
                  <a:lnTo>
                    <a:pt x="2217" y="1771"/>
                  </a:lnTo>
                  <a:lnTo>
                    <a:pt x="2152" y="1841"/>
                  </a:lnTo>
                  <a:lnTo>
                    <a:pt x="2079" y="1904"/>
                  </a:lnTo>
                  <a:lnTo>
                    <a:pt x="2003" y="1964"/>
                  </a:lnTo>
                  <a:lnTo>
                    <a:pt x="1918" y="2017"/>
                  </a:lnTo>
                  <a:lnTo>
                    <a:pt x="1830" y="2063"/>
                  </a:lnTo>
                  <a:lnTo>
                    <a:pt x="1739" y="2104"/>
                  </a:lnTo>
                  <a:lnTo>
                    <a:pt x="1643" y="2136"/>
                  </a:lnTo>
                  <a:lnTo>
                    <a:pt x="1546" y="2163"/>
                  </a:lnTo>
                  <a:lnTo>
                    <a:pt x="1446" y="2182"/>
                  </a:lnTo>
                  <a:lnTo>
                    <a:pt x="1344" y="2193"/>
                  </a:lnTo>
                  <a:lnTo>
                    <a:pt x="1242" y="2197"/>
                  </a:lnTo>
                  <a:lnTo>
                    <a:pt x="1139" y="2193"/>
                  </a:lnTo>
                  <a:lnTo>
                    <a:pt x="1037" y="2182"/>
                  </a:lnTo>
                  <a:lnTo>
                    <a:pt x="938" y="2163"/>
                  </a:lnTo>
                  <a:lnTo>
                    <a:pt x="840" y="2138"/>
                  </a:lnTo>
                  <a:lnTo>
                    <a:pt x="744" y="2106"/>
                  </a:lnTo>
                  <a:lnTo>
                    <a:pt x="650" y="2066"/>
                  </a:lnTo>
                  <a:lnTo>
                    <a:pt x="563" y="2019"/>
                  </a:lnTo>
                  <a:lnTo>
                    <a:pt x="480" y="1966"/>
                  </a:lnTo>
                  <a:lnTo>
                    <a:pt x="402" y="1909"/>
                  </a:lnTo>
                  <a:lnTo>
                    <a:pt x="329" y="1843"/>
                  </a:lnTo>
                  <a:lnTo>
                    <a:pt x="264" y="1775"/>
                  </a:lnTo>
                  <a:lnTo>
                    <a:pt x="204" y="1701"/>
                  </a:lnTo>
                  <a:lnTo>
                    <a:pt x="151" y="1622"/>
                  </a:lnTo>
                  <a:lnTo>
                    <a:pt x="106" y="1542"/>
                  </a:lnTo>
                  <a:lnTo>
                    <a:pt x="68" y="1457"/>
                  </a:lnTo>
                  <a:lnTo>
                    <a:pt x="38" y="1370"/>
                  </a:lnTo>
                  <a:lnTo>
                    <a:pt x="17" y="1281"/>
                  </a:lnTo>
                  <a:lnTo>
                    <a:pt x="4" y="1192"/>
                  </a:lnTo>
                  <a:lnTo>
                    <a:pt x="0" y="1101"/>
                  </a:lnTo>
                  <a:lnTo>
                    <a:pt x="4" y="1009"/>
                  </a:lnTo>
                  <a:lnTo>
                    <a:pt x="17" y="920"/>
                  </a:lnTo>
                  <a:lnTo>
                    <a:pt x="38" y="831"/>
                  </a:lnTo>
                  <a:lnTo>
                    <a:pt x="68" y="744"/>
                  </a:lnTo>
                  <a:lnTo>
                    <a:pt x="104" y="659"/>
                  </a:lnTo>
                  <a:lnTo>
                    <a:pt x="149" y="577"/>
                  </a:lnTo>
                  <a:lnTo>
                    <a:pt x="202" y="498"/>
                  </a:lnTo>
                  <a:lnTo>
                    <a:pt x="261" y="424"/>
                  </a:lnTo>
                  <a:lnTo>
                    <a:pt x="327" y="356"/>
                  </a:lnTo>
                  <a:lnTo>
                    <a:pt x="400" y="290"/>
                  </a:lnTo>
                  <a:lnTo>
                    <a:pt x="476" y="233"/>
                  </a:lnTo>
                  <a:lnTo>
                    <a:pt x="559" y="180"/>
                  </a:lnTo>
                  <a:lnTo>
                    <a:pt x="648" y="133"/>
                  </a:lnTo>
                  <a:lnTo>
                    <a:pt x="740" y="93"/>
                  </a:lnTo>
                  <a:lnTo>
                    <a:pt x="835" y="59"/>
                  </a:lnTo>
                  <a:lnTo>
                    <a:pt x="933" y="34"/>
                  </a:lnTo>
                  <a:lnTo>
                    <a:pt x="1033" y="15"/>
                  </a:lnTo>
                  <a:lnTo>
                    <a:pt x="1135" y="4"/>
                  </a:lnTo>
                  <a:lnTo>
                    <a:pt x="123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37404" name="Group 28"/>
          <p:cNvGrpSpPr>
            <a:grpSpLocks/>
          </p:cNvGrpSpPr>
          <p:nvPr/>
        </p:nvGrpSpPr>
        <p:grpSpPr bwMode="auto">
          <a:xfrm>
            <a:off x="1882775" y="2982913"/>
            <a:ext cx="2160588" cy="1652587"/>
            <a:chOff x="1070" y="2167"/>
            <a:chExt cx="1361" cy="1041"/>
          </a:xfrm>
        </p:grpSpPr>
        <p:sp>
          <p:nvSpPr>
            <p:cNvPr id="1637405" name="Rectangle 29"/>
            <p:cNvSpPr>
              <a:spLocks noChangeArrowheads="1"/>
            </p:cNvSpPr>
            <p:nvPr/>
          </p:nvSpPr>
          <p:spPr bwMode="auto">
            <a:xfrm>
              <a:off x="1070" y="2560"/>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FF0000"/>
                  </a:solidFill>
                </a:rPr>
                <a:t>3</a:t>
              </a:r>
              <a:endParaRPr lang="en-US"/>
            </a:p>
          </p:txBody>
        </p:sp>
        <p:sp>
          <p:nvSpPr>
            <p:cNvPr id="1637406" name="Freeform 30"/>
            <p:cNvSpPr>
              <a:spLocks/>
            </p:cNvSpPr>
            <p:nvPr/>
          </p:nvSpPr>
          <p:spPr bwMode="auto">
            <a:xfrm>
              <a:off x="1114" y="2167"/>
              <a:ext cx="1317" cy="1041"/>
            </a:xfrm>
            <a:custGeom>
              <a:avLst/>
              <a:gdLst>
                <a:gd name="T0" fmla="*/ 441 w 1317"/>
                <a:gd name="T1" fmla="*/ 174 h 1041"/>
                <a:gd name="T2" fmla="*/ 506 w 1317"/>
                <a:gd name="T3" fmla="*/ 134 h 1041"/>
                <a:gd name="T4" fmla="*/ 574 w 1317"/>
                <a:gd name="T5" fmla="*/ 100 h 1041"/>
                <a:gd name="T6" fmla="*/ 643 w 1317"/>
                <a:gd name="T7" fmla="*/ 70 h 1041"/>
                <a:gd name="T8" fmla="*/ 711 w 1317"/>
                <a:gd name="T9" fmla="*/ 47 h 1041"/>
                <a:gd name="T10" fmla="*/ 781 w 1317"/>
                <a:gd name="T11" fmla="*/ 26 h 1041"/>
                <a:gd name="T12" fmla="*/ 847 w 1317"/>
                <a:gd name="T13" fmla="*/ 13 h 1041"/>
                <a:gd name="T14" fmla="*/ 910 w 1317"/>
                <a:gd name="T15" fmla="*/ 4 h 1041"/>
                <a:gd name="T16" fmla="*/ 974 w 1317"/>
                <a:gd name="T17" fmla="*/ 0 h 1041"/>
                <a:gd name="T18" fmla="*/ 1032 w 1317"/>
                <a:gd name="T19" fmla="*/ 4 h 1041"/>
                <a:gd name="T20" fmla="*/ 1087 w 1317"/>
                <a:gd name="T21" fmla="*/ 13 h 1041"/>
                <a:gd name="T22" fmla="*/ 1136 w 1317"/>
                <a:gd name="T23" fmla="*/ 26 h 1041"/>
                <a:gd name="T24" fmla="*/ 1180 w 1317"/>
                <a:gd name="T25" fmla="*/ 45 h 1041"/>
                <a:gd name="T26" fmla="*/ 1219 w 1317"/>
                <a:gd name="T27" fmla="*/ 70 h 1041"/>
                <a:gd name="T28" fmla="*/ 1253 w 1317"/>
                <a:gd name="T29" fmla="*/ 100 h 1041"/>
                <a:gd name="T30" fmla="*/ 1278 w 1317"/>
                <a:gd name="T31" fmla="*/ 134 h 1041"/>
                <a:gd name="T32" fmla="*/ 1297 w 1317"/>
                <a:gd name="T33" fmla="*/ 172 h 1041"/>
                <a:gd name="T34" fmla="*/ 1310 w 1317"/>
                <a:gd name="T35" fmla="*/ 214 h 1041"/>
                <a:gd name="T36" fmla="*/ 1317 w 1317"/>
                <a:gd name="T37" fmla="*/ 261 h 1041"/>
                <a:gd name="T38" fmla="*/ 1314 w 1317"/>
                <a:gd name="T39" fmla="*/ 310 h 1041"/>
                <a:gd name="T40" fmla="*/ 1304 w 1317"/>
                <a:gd name="T41" fmla="*/ 359 h 1041"/>
                <a:gd name="T42" fmla="*/ 1289 w 1317"/>
                <a:gd name="T43" fmla="*/ 412 h 1041"/>
                <a:gd name="T44" fmla="*/ 1265 w 1317"/>
                <a:gd name="T45" fmla="*/ 467 h 1041"/>
                <a:gd name="T46" fmla="*/ 1236 w 1317"/>
                <a:gd name="T47" fmla="*/ 520 h 1041"/>
                <a:gd name="T48" fmla="*/ 1200 w 1317"/>
                <a:gd name="T49" fmla="*/ 575 h 1041"/>
                <a:gd name="T50" fmla="*/ 1157 w 1317"/>
                <a:gd name="T51" fmla="*/ 628 h 1041"/>
                <a:gd name="T52" fmla="*/ 1110 w 1317"/>
                <a:gd name="T53" fmla="*/ 681 h 1041"/>
                <a:gd name="T54" fmla="*/ 1057 w 1317"/>
                <a:gd name="T55" fmla="*/ 732 h 1041"/>
                <a:gd name="T56" fmla="*/ 1000 w 1317"/>
                <a:gd name="T57" fmla="*/ 781 h 1041"/>
                <a:gd name="T58" fmla="*/ 940 w 1317"/>
                <a:gd name="T59" fmla="*/ 825 h 1041"/>
                <a:gd name="T60" fmla="*/ 876 w 1317"/>
                <a:gd name="T61" fmla="*/ 868 h 1041"/>
                <a:gd name="T62" fmla="*/ 810 w 1317"/>
                <a:gd name="T63" fmla="*/ 908 h 1041"/>
                <a:gd name="T64" fmla="*/ 742 w 1317"/>
                <a:gd name="T65" fmla="*/ 942 h 1041"/>
                <a:gd name="T66" fmla="*/ 674 w 1317"/>
                <a:gd name="T67" fmla="*/ 971 h 1041"/>
                <a:gd name="T68" fmla="*/ 604 w 1317"/>
                <a:gd name="T69" fmla="*/ 995 h 1041"/>
                <a:gd name="T70" fmla="*/ 536 w 1317"/>
                <a:gd name="T71" fmla="*/ 1016 h 1041"/>
                <a:gd name="T72" fmla="*/ 470 w 1317"/>
                <a:gd name="T73" fmla="*/ 1029 h 1041"/>
                <a:gd name="T74" fmla="*/ 404 w 1317"/>
                <a:gd name="T75" fmla="*/ 1037 h 1041"/>
                <a:gd name="T76" fmla="*/ 343 w 1317"/>
                <a:gd name="T77" fmla="*/ 1041 h 1041"/>
                <a:gd name="T78" fmla="*/ 283 w 1317"/>
                <a:gd name="T79" fmla="*/ 1037 h 1041"/>
                <a:gd name="T80" fmla="*/ 230 w 1317"/>
                <a:gd name="T81" fmla="*/ 1029 h 1041"/>
                <a:gd name="T82" fmla="*/ 179 w 1317"/>
                <a:gd name="T83" fmla="*/ 1016 h 1041"/>
                <a:gd name="T84" fmla="*/ 134 w 1317"/>
                <a:gd name="T85" fmla="*/ 997 h 1041"/>
                <a:gd name="T86" fmla="*/ 96 w 1317"/>
                <a:gd name="T87" fmla="*/ 971 h 1041"/>
                <a:gd name="T88" fmla="*/ 64 w 1317"/>
                <a:gd name="T89" fmla="*/ 942 h 1041"/>
                <a:gd name="T90" fmla="*/ 37 w 1317"/>
                <a:gd name="T91" fmla="*/ 908 h 1041"/>
                <a:gd name="T92" fmla="*/ 17 w 1317"/>
                <a:gd name="T93" fmla="*/ 870 h 1041"/>
                <a:gd name="T94" fmla="*/ 7 w 1317"/>
                <a:gd name="T95" fmla="*/ 827 h 1041"/>
                <a:gd name="T96" fmla="*/ 0 w 1317"/>
                <a:gd name="T97" fmla="*/ 781 h 1041"/>
                <a:gd name="T98" fmla="*/ 3 w 1317"/>
                <a:gd name="T99" fmla="*/ 732 h 1041"/>
                <a:gd name="T100" fmla="*/ 11 w 1317"/>
                <a:gd name="T101" fmla="*/ 681 h 1041"/>
                <a:gd name="T102" fmla="*/ 28 w 1317"/>
                <a:gd name="T103" fmla="*/ 630 h 1041"/>
                <a:gd name="T104" fmla="*/ 51 w 1317"/>
                <a:gd name="T105" fmla="*/ 575 h 1041"/>
                <a:gd name="T106" fmla="*/ 81 w 1317"/>
                <a:gd name="T107" fmla="*/ 522 h 1041"/>
                <a:gd name="T108" fmla="*/ 117 w 1317"/>
                <a:gd name="T109" fmla="*/ 467 h 1041"/>
                <a:gd name="T110" fmla="*/ 160 w 1317"/>
                <a:gd name="T111" fmla="*/ 414 h 1041"/>
                <a:gd name="T112" fmla="*/ 207 w 1317"/>
                <a:gd name="T113" fmla="*/ 361 h 1041"/>
                <a:gd name="T114" fmla="*/ 260 w 1317"/>
                <a:gd name="T115" fmla="*/ 310 h 1041"/>
                <a:gd name="T116" fmla="*/ 315 w 1317"/>
                <a:gd name="T117" fmla="*/ 261 h 1041"/>
                <a:gd name="T118" fmla="*/ 377 w 1317"/>
                <a:gd name="T119" fmla="*/ 216 h 1041"/>
                <a:gd name="T120" fmla="*/ 441 w 1317"/>
                <a:gd name="T121" fmla="*/ 17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 h="1041">
                  <a:moveTo>
                    <a:pt x="441" y="174"/>
                  </a:moveTo>
                  <a:lnTo>
                    <a:pt x="506" y="134"/>
                  </a:lnTo>
                  <a:lnTo>
                    <a:pt x="574" y="100"/>
                  </a:lnTo>
                  <a:lnTo>
                    <a:pt x="643" y="70"/>
                  </a:lnTo>
                  <a:lnTo>
                    <a:pt x="711" y="47"/>
                  </a:lnTo>
                  <a:lnTo>
                    <a:pt x="781" y="26"/>
                  </a:lnTo>
                  <a:lnTo>
                    <a:pt x="847" y="13"/>
                  </a:lnTo>
                  <a:lnTo>
                    <a:pt x="910" y="4"/>
                  </a:lnTo>
                  <a:lnTo>
                    <a:pt x="974" y="0"/>
                  </a:lnTo>
                  <a:lnTo>
                    <a:pt x="1032" y="4"/>
                  </a:lnTo>
                  <a:lnTo>
                    <a:pt x="1087" y="13"/>
                  </a:lnTo>
                  <a:lnTo>
                    <a:pt x="1136" y="26"/>
                  </a:lnTo>
                  <a:lnTo>
                    <a:pt x="1180" y="45"/>
                  </a:lnTo>
                  <a:lnTo>
                    <a:pt x="1219" y="70"/>
                  </a:lnTo>
                  <a:lnTo>
                    <a:pt x="1253" y="100"/>
                  </a:lnTo>
                  <a:lnTo>
                    <a:pt x="1278" y="134"/>
                  </a:lnTo>
                  <a:lnTo>
                    <a:pt x="1297" y="172"/>
                  </a:lnTo>
                  <a:lnTo>
                    <a:pt x="1310" y="214"/>
                  </a:lnTo>
                  <a:lnTo>
                    <a:pt x="1317" y="261"/>
                  </a:lnTo>
                  <a:lnTo>
                    <a:pt x="1314" y="310"/>
                  </a:lnTo>
                  <a:lnTo>
                    <a:pt x="1304" y="359"/>
                  </a:lnTo>
                  <a:lnTo>
                    <a:pt x="1289" y="412"/>
                  </a:lnTo>
                  <a:lnTo>
                    <a:pt x="1265" y="467"/>
                  </a:lnTo>
                  <a:lnTo>
                    <a:pt x="1236" y="520"/>
                  </a:lnTo>
                  <a:lnTo>
                    <a:pt x="1200" y="575"/>
                  </a:lnTo>
                  <a:lnTo>
                    <a:pt x="1157" y="628"/>
                  </a:lnTo>
                  <a:lnTo>
                    <a:pt x="1110" y="681"/>
                  </a:lnTo>
                  <a:lnTo>
                    <a:pt x="1057" y="732"/>
                  </a:lnTo>
                  <a:lnTo>
                    <a:pt x="1000" y="781"/>
                  </a:lnTo>
                  <a:lnTo>
                    <a:pt x="940" y="825"/>
                  </a:lnTo>
                  <a:lnTo>
                    <a:pt x="876" y="868"/>
                  </a:lnTo>
                  <a:lnTo>
                    <a:pt x="810" y="908"/>
                  </a:lnTo>
                  <a:lnTo>
                    <a:pt x="742" y="942"/>
                  </a:lnTo>
                  <a:lnTo>
                    <a:pt x="674" y="971"/>
                  </a:lnTo>
                  <a:lnTo>
                    <a:pt x="604" y="995"/>
                  </a:lnTo>
                  <a:lnTo>
                    <a:pt x="536" y="1016"/>
                  </a:lnTo>
                  <a:lnTo>
                    <a:pt x="470" y="1029"/>
                  </a:lnTo>
                  <a:lnTo>
                    <a:pt x="404" y="1037"/>
                  </a:lnTo>
                  <a:lnTo>
                    <a:pt x="343" y="1041"/>
                  </a:lnTo>
                  <a:lnTo>
                    <a:pt x="283" y="1037"/>
                  </a:lnTo>
                  <a:lnTo>
                    <a:pt x="230" y="1029"/>
                  </a:lnTo>
                  <a:lnTo>
                    <a:pt x="179" y="1016"/>
                  </a:lnTo>
                  <a:lnTo>
                    <a:pt x="134" y="997"/>
                  </a:lnTo>
                  <a:lnTo>
                    <a:pt x="96" y="971"/>
                  </a:lnTo>
                  <a:lnTo>
                    <a:pt x="64" y="942"/>
                  </a:lnTo>
                  <a:lnTo>
                    <a:pt x="37" y="908"/>
                  </a:lnTo>
                  <a:lnTo>
                    <a:pt x="17" y="870"/>
                  </a:lnTo>
                  <a:lnTo>
                    <a:pt x="7" y="827"/>
                  </a:lnTo>
                  <a:lnTo>
                    <a:pt x="0" y="781"/>
                  </a:lnTo>
                  <a:lnTo>
                    <a:pt x="3" y="732"/>
                  </a:lnTo>
                  <a:lnTo>
                    <a:pt x="11" y="681"/>
                  </a:lnTo>
                  <a:lnTo>
                    <a:pt x="28" y="630"/>
                  </a:lnTo>
                  <a:lnTo>
                    <a:pt x="51" y="575"/>
                  </a:lnTo>
                  <a:lnTo>
                    <a:pt x="81" y="522"/>
                  </a:lnTo>
                  <a:lnTo>
                    <a:pt x="117" y="467"/>
                  </a:lnTo>
                  <a:lnTo>
                    <a:pt x="160" y="414"/>
                  </a:lnTo>
                  <a:lnTo>
                    <a:pt x="207" y="361"/>
                  </a:lnTo>
                  <a:lnTo>
                    <a:pt x="260" y="310"/>
                  </a:lnTo>
                  <a:lnTo>
                    <a:pt x="315" y="261"/>
                  </a:lnTo>
                  <a:lnTo>
                    <a:pt x="377" y="216"/>
                  </a:lnTo>
                  <a:lnTo>
                    <a:pt x="441" y="17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37407" name="Group 31"/>
          <p:cNvGrpSpPr>
            <a:grpSpLocks/>
          </p:cNvGrpSpPr>
          <p:nvPr/>
        </p:nvGrpSpPr>
        <p:grpSpPr bwMode="auto">
          <a:xfrm>
            <a:off x="615950" y="1720850"/>
            <a:ext cx="2906713" cy="1520825"/>
            <a:chOff x="272" y="1372"/>
            <a:chExt cx="1831" cy="958"/>
          </a:xfrm>
        </p:grpSpPr>
        <p:sp>
          <p:nvSpPr>
            <p:cNvPr id="1637408" name="Rectangle 32"/>
            <p:cNvSpPr>
              <a:spLocks noChangeArrowheads="1"/>
            </p:cNvSpPr>
            <p:nvPr/>
          </p:nvSpPr>
          <p:spPr bwMode="auto">
            <a:xfrm>
              <a:off x="1165" y="1380"/>
              <a:ext cx="93"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100">
                  <a:solidFill>
                    <a:srgbClr val="FF0000"/>
                  </a:solidFill>
                </a:rPr>
                <a:t>4</a:t>
              </a:r>
              <a:endParaRPr lang="en-US"/>
            </a:p>
          </p:txBody>
        </p:sp>
        <p:sp>
          <p:nvSpPr>
            <p:cNvPr id="1637409" name="Freeform 33"/>
            <p:cNvSpPr>
              <a:spLocks/>
            </p:cNvSpPr>
            <p:nvPr/>
          </p:nvSpPr>
          <p:spPr bwMode="auto">
            <a:xfrm>
              <a:off x="272" y="1372"/>
              <a:ext cx="1831" cy="958"/>
            </a:xfrm>
            <a:custGeom>
              <a:avLst/>
              <a:gdLst>
                <a:gd name="T0" fmla="*/ 906 w 1831"/>
                <a:gd name="T1" fmla="*/ 25 h 958"/>
                <a:gd name="T2" fmla="*/ 1081 w 1831"/>
                <a:gd name="T3" fmla="*/ 4 h 958"/>
                <a:gd name="T4" fmla="*/ 1246 w 1831"/>
                <a:gd name="T5" fmla="*/ 0 h 958"/>
                <a:gd name="T6" fmla="*/ 1404 w 1831"/>
                <a:gd name="T7" fmla="*/ 13 h 958"/>
                <a:gd name="T8" fmla="*/ 1542 w 1831"/>
                <a:gd name="T9" fmla="*/ 42 h 958"/>
                <a:gd name="T10" fmla="*/ 1657 w 1831"/>
                <a:gd name="T11" fmla="*/ 87 h 958"/>
                <a:gd name="T12" fmla="*/ 1744 w 1831"/>
                <a:gd name="T13" fmla="*/ 146 h 958"/>
                <a:gd name="T14" fmla="*/ 1803 w 1831"/>
                <a:gd name="T15" fmla="*/ 218 h 958"/>
                <a:gd name="T16" fmla="*/ 1829 w 1831"/>
                <a:gd name="T17" fmla="*/ 299 h 958"/>
                <a:gd name="T18" fmla="*/ 1823 w 1831"/>
                <a:gd name="T19" fmla="*/ 388 h 958"/>
                <a:gd name="T20" fmla="*/ 1784 w 1831"/>
                <a:gd name="T21" fmla="*/ 477 h 958"/>
                <a:gd name="T22" fmla="*/ 1714 w 1831"/>
                <a:gd name="T23" fmla="*/ 568 h 958"/>
                <a:gd name="T24" fmla="*/ 1614 w 1831"/>
                <a:gd name="T25" fmla="*/ 657 h 958"/>
                <a:gd name="T26" fmla="*/ 1489 w 1831"/>
                <a:gd name="T27" fmla="*/ 738 h 958"/>
                <a:gd name="T28" fmla="*/ 1344 w 1831"/>
                <a:gd name="T29" fmla="*/ 810 h 958"/>
                <a:gd name="T30" fmla="*/ 1183 w 1831"/>
                <a:gd name="T31" fmla="*/ 869 h 958"/>
                <a:gd name="T32" fmla="*/ 1010 w 1831"/>
                <a:gd name="T33" fmla="*/ 914 h 958"/>
                <a:gd name="T34" fmla="*/ 838 w 1831"/>
                <a:gd name="T35" fmla="*/ 946 h 958"/>
                <a:gd name="T36" fmla="*/ 666 w 1831"/>
                <a:gd name="T37" fmla="*/ 958 h 958"/>
                <a:gd name="T38" fmla="*/ 504 w 1831"/>
                <a:gd name="T39" fmla="*/ 954 h 958"/>
                <a:gd name="T40" fmla="*/ 356 w 1831"/>
                <a:gd name="T41" fmla="*/ 933 h 958"/>
                <a:gd name="T42" fmla="*/ 228 w 1831"/>
                <a:gd name="T43" fmla="*/ 895 h 958"/>
                <a:gd name="T44" fmla="*/ 126 w 1831"/>
                <a:gd name="T45" fmla="*/ 842 h 958"/>
                <a:gd name="T46" fmla="*/ 51 w 1831"/>
                <a:gd name="T47" fmla="*/ 776 h 958"/>
                <a:gd name="T48" fmla="*/ 9 w 1831"/>
                <a:gd name="T49" fmla="*/ 700 h 958"/>
                <a:gd name="T50" fmla="*/ 0 w 1831"/>
                <a:gd name="T51" fmla="*/ 615 h 958"/>
                <a:gd name="T52" fmla="*/ 22 w 1831"/>
                <a:gd name="T53" fmla="*/ 524 h 958"/>
                <a:gd name="T54" fmla="*/ 77 w 1831"/>
                <a:gd name="T55" fmla="*/ 432 h 958"/>
                <a:gd name="T56" fmla="*/ 164 w 1831"/>
                <a:gd name="T57" fmla="*/ 343 h 958"/>
                <a:gd name="T58" fmla="*/ 277 w 1831"/>
                <a:gd name="T59" fmla="*/ 259 h 958"/>
                <a:gd name="T60" fmla="*/ 413 w 1831"/>
                <a:gd name="T61" fmla="*/ 182 h 958"/>
                <a:gd name="T62" fmla="*/ 566 w 1831"/>
                <a:gd name="T63" fmla="*/ 116 h 958"/>
                <a:gd name="T64" fmla="*/ 732 w 1831"/>
                <a:gd name="T65" fmla="*/ 6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1" h="958">
                  <a:moveTo>
                    <a:pt x="819" y="42"/>
                  </a:moveTo>
                  <a:lnTo>
                    <a:pt x="906" y="25"/>
                  </a:lnTo>
                  <a:lnTo>
                    <a:pt x="993" y="13"/>
                  </a:lnTo>
                  <a:lnTo>
                    <a:pt x="1081" y="4"/>
                  </a:lnTo>
                  <a:lnTo>
                    <a:pt x="1166" y="0"/>
                  </a:lnTo>
                  <a:lnTo>
                    <a:pt x="1246" y="0"/>
                  </a:lnTo>
                  <a:lnTo>
                    <a:pt x="1327" y="4"/>
                  </a:lnTo>
                  <a:lnTo>
                    <a:pt x="1404" y="13"/>
                  </a:lnTo>
                  <a:lnTo>
                    <a:pt x="1474" y="25"/>
                  </a:lnTo>
                  <a:lnTo>
                    <a:pt x="1542" y="42"/>
                  </a:lnTo>
                  <a:lnTo>
                    <a:pt x="1601" y="63"/>
                  </a:lnTo>
                  <a:lnTo>
                    <a:pt x="1657" y="87"/>
                  </a:lnTo>
                  <a:lnTo>
                    <a:pt x="1704" y="116"/>
                  </a:lnTo>
                  <a:lnTo>
                    <a:pt x="1744" y="146"/>
                  </a:lnTo>
                  <a:lnTo>
                    <a:pt x="1778" y="182"/>
                  </a:lnTo>
                  <a:lnTo>
                    <a:pt x="1803" y="218"/>
                  </a:lnTo>
                  <a:lnTo>
                    <a:pt x="1820" y="259"/>
                  </a:lnTo>
                  <a:lnTo>
                    <a:pt x="1829" y="299"/>
                  </a:lnTo>
                  <a:lnTo>
                    <a:pt x="1831" y="343"/>
                  </a:lnTo>
                  <a:lnTo>
                    <a:pt x="1823" y="388"/>
                  </a:lnTo>
                  <a:lnTo>
                    <a:pt x="1808" y="432"/>
                  </a:lnTo>
                  <a:lnTo>
                    <a:pt x="1784" y="477"/>
                  </a:lnTo>
                  <a:lnTo>
                    <a:pt x="1752" y="524"/>
                  </a:lnTo>
                  <a:lnTo>
                    <a:pt x="1714" y="568"/>
                  </a:lnTo>
                  <a:lnTo>
                    <a:pt x="1667" y="613"/>
                  </a:lnTo>
                  <a:lnTo>
                    <a:pt x="1614" y="657"/>
                  </a:lnTo>
                  <a:lnTo>
                    <a:pt x="1555" y="698"/>
                  </a:lnTo>
                  <a:lnTo>
                    <a:pt x="1489" y="738"/>
                  </a:lnTo>
                  <a:lnTo>
                    <a:pt x="1419" y="774"/>
                  </a:lnTo>
                  <a:lnTo>
                    <a:pt x="1344" y="810"/>
                  </a:lnTo>
                  <a:lnTo>
                    <a:pt x="1263" y="842"/>
                  </a:lnTo>
                  <a:lnTo>
                    <a:pt x="1183" y="869"/>
                  </a:lnTo>
                  <a:lnTo>
                    <a:pt x="1098" y="895"/>
                  </a:lnTo>
                  <a:lnTo>
                    <a:pt x="1010" y="914"/>
                  </a:lnTo>
                  <a:lnTo>
                    <a:pt x="925" y="931"/>
                  </a:lnTo>
                  <a:lnTo>
                    <a:pt x="838" y="946"/>
                  </a:lnTo>
                  <a:lnTo>
                    <a:pt x="751" y="954"/>
                  </a:lnTo>
                  <a:lnTo>
                    <a:pt x="666" y="958"/>
                  </a:lnTo>
                  <a:lnTo>
                    <a:pt x="583" y="958"/>
                  </a:lnTo>
                  <a:lnTo>
                    <a:pt x="504" y="954"/>
                  </a:lnTo>
                  <a:lnTo>
                    <a:pt x="428" y="946"/>
                  </a:lnTo>
                  <a:lnTo>
                    <a:pt x="356" y="933"/>
                  </a:lnTo>
                  <a:lnTo>
                    <a:pt x="290" y="916"/>
                  </a:lnTo>
                  <a:lnTo>
                    <a:pt x="228" y="895"/>
                  </a:lnTo>
                  <a:lnTo>
                    <a:pt x="175" y="869"/>
                  </a:lnTo>
                  <a:lnTo>
                    <a:pt x="126" y="842"/>
                  </a:lnTo>
                  <a:lnTo>
                    <a:pt x="86" y="810"/>
                  </a:lnTo>
                  <a:lnTo>
                    <a:pt x="51" y="776"/>
                  </a:lnTo>
                  <a:lnTo>
                    <a:pt x="26" y="738"/>
                  </a:lnTo>
                  <a:lnTo>
                    <a:pt x="9" y="700"/>
                  </a:lnTo>
                  <a:lnTo>
                    <a:pt x="0" y="657"/>
                  </a:lnTo>
                  <a:lnTo>
                    <a:pt x="0" y="615"/>
                  </a:lnTo>
                  <a:lnTo>
                    <a:pt x="7" y="570"/>
                  </a:lnTo>
                  <a:lnTo>
                    <a:pt x="22" y="524"/>
                  </a:lnTo>
                  <a:lnTo>
                    <a:pt x="47" y="479"/>
                  </a:lnTo>
                  <a:lnTo>
                    <a:pt x="77" y="432"/>
                  </a:lnTo>
                  <a:lnTo>
                    <a:pt x="117" y="388"/>
                  </a:lnTo>
                  <a:lnTo>
                    <a:pt x="164" y="343"/>
                  </a:lnTo>
                  <a:lnTo>
                    <a:pt x="217" y="301"/>
                  </a:lnTo>
                  <a:lnTo>
                    <a:pt x="277" y="259"/>
                  </a:lnTo>
                  <a:lnTo>
                    <a:pt x="341" y="220"/>
                  </a:lnTo>
                  <a:lnTo>
                    <a:pt x="413" y="182"/>
                  </a:lnTo>
                  <a:lnTo>
                    <a:pt x="487" y="148"/>
                  </a:lnTo>
                  <a:lnTo>
                    <a:pt x="566" y="116"/>
                  </a:lnTo>
                  <a:lnTo>
                    <a:pt x="649" y="89"/>
                  </a:lnTo>
                  <a:lnTo>
                    <a:pt x="732" y="63"/>
                  </a:lnTo>
                  <a:lnTo>
                    <a:pt x="819" y="4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Tree>
    <p:extLst>
      <p:ext uri="{BB962C8B-B14F-4D97-AF65-F5344CB8AC3E}">
        <p14:creationId xmlns:p14="http://schemas.microsoft.com/office/powerpoint/2010/main" val="15671956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7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3739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3740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3740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374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02" name="Rectangle 2"/>
          <p:cNvSpPr>
            <a:spLocks noGrp="1" noChangeArrowheads="1"/>
          </p:cNvSpPr>
          <p:nvPr>
            <p:ph type="title"/>
          </p:nvPr>
        </p:nvSpPr>
        <p:spPr>
          <a:xfrm>
            <a:off x="381000" y="152400"/>
            <a:ext cx="8280400" cy="552450"/>
          </a:xfrm>
        </p:spPr>
        <p:txBody>
          <a:bodyPr>
            <a:normAutofit fontScale="90000"/>
          </a:bodyPr>
          <a:lstStyle/>
          <a:p>
            <a:r>
              <a:rPr lang="en-US"/>
              <a:t>Strength of MAX</a:t>
            </a:r>
          </a:p>
        </p:txBody>
      </p:sp>
      <p:sp>
        <p:nvSpPr>
          <p:cNvPr id="1638403" name="Text Box 3"/>
          <p:cNvSpPr txBox="1">
            <a:spLocks noChangeArrowheads="1"/>
          </p:cNvSpPr>
          <p:nvPr/>
        </p:nvSpPr>
        <p:spPr bwMode="auto">
          <a:xfrm>
            <a:off x="1370013" y="4357688"/>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pic>
        <p:nvPicPr>
          <p:cNvPr id="1638404" name="Picture 4"/>
          <p:cNvPicPr>
            <a:picLocks noChangeAspect="1" noChangeArrowheads="1"/>
          </p:cNvPicPr>
          <p:nvPr/>
        </p:nvPicPr>
        <p:blipFill>
          <a:blip r:embed="rId2">
            <a:extLst>
              <a:ext uri="{28A0092B-C50C-407E-A947-70E740481C1C}">
                <a14:useLocalDpi xmlns:a14="http://schemas.microsoft.com/office/drawing/2010/main" val="0"/>
              </a:ext>
            </a:extLst>
          </a:blip>
          <a:srcRect b="11905"/>
          <a:stretch>
            <a:fillRect/>
          </a:stretch>
        </p:blipFill>
        <p:spPr bwMode="auto">
          <a:xfrm>
            <a:off x="303213" y="1295400"/>
            <a:ext cx="4268787"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38405" name="Group 5"/>
          <p:cNvGrpSpPr>
            <a:grpSpLocks/>
          </p:cNvGrpSpPr>
          <p:nvPr/>
        </p:nvGrpSpPr>
        <p:grpSpPr bwMode="auto">
          <a:xfrm>
            <a:off x="4341813" y="1219200"/>
            <a:ext cx="4268787" cy="3505200"/>
            <a:chOff x="2735" y="768"/>
            <a:chExt cx="2689" cy="2208"/>
          </a:xfrm>
        </p:grpSpPr>
        <p:sp>
          <p:nvSpPr>
            <p:cNvPr id="1638406" name="Text Box 6"/>
            <p:cNvSpPr txBox="1">
              <a:spLocks noChangeArrowheads="1"/>
            </p:cNvSpPr>
            <p:nvPr/>
          </p:nvSpPr>
          <p:spPr bwMode="auto">
            <a:xfrm>
              <a:off x="3263" y="2745"/>
              <a:ext cx="18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Two Clusters</a:t>
              </a:r>
            </a:p>
          </p:txBody>
        </p:sp>
        <p:pic>
          <p:nvPicPr>
            <p:cNvPr id="1638407" name="Picture 7"/>
            <p:cNvPicPr>
              <a:picLocks noChangeAspect="1" noChangeArrowheads="1"/>
            </p:cNvPicPr>
            <p:nvPr/>
          </p:nvPicPr>
          <p:blipFill>
            <a:blip r:embed="rId3">
              <a:extLst>
                <a:ext uri="{28A0092B-C50C-407E-A947-70E740481C1C}">
                  <a14:useLocalDpi xmlns:a14="http://schemas.microsoft.com/office/drawing/2010/main" val="0"/>
                </a:ext>
              </a:extLst>
            </a:blip>
            <a:srcRect b="11905"/>
            <a:stretch>
              <a:fillRect/>
            </a:stretch>
          </p:blipFill>
          <p:spPr bwMode="auto">
            <a:xfrm>
              <a:off x="2735" y="768"/>
              <a:ext cx="2689" cy="1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638408" name="Text Box 8"/>
          <p:cNvSpPr txBox="1">
            <a:spLocks noChangeArrowheads="1"/>
          </p:cNvSpPr>
          <p:nvPr/>
        </p:nvSpPr>
        <p:spPr bwMode="auto">
          <a:xfrm>
            <a:off x="609600" y="5576888"/>
            <a:ext cx="632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800"/>
              <a:t> Less susceptible to noise and outliers</a:t>
            </a:r>
          </a:p>
        </p:txBody>
      </p:sp>
    </p:spTree>
    <p:extLst>
      <p:ext uri="{BB962C8B-B14F-4D97-AF65-F5344CB8AC3E}">
        <p14:creationId xmlns:p14="http://schemas.microsoft.com/office/powerpoint/2010/main" val="21759644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840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84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08"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8050" name="Rectangle 2"/>
          <p:cNvSpPr>
            <a:spLocks noGrp="1" noChangeArrowheads="1"/>
          </p:cNvSpPr>
          <p:nvPr>
            <p:ph type="title"/>
          </p:nvPr>
        </p:nvSpPr>
        <p:spPr>
          <a:xfrm>
            <a:off x="381000" y="152400"/>
            <a:ext cx="8280400" cy="552450"/>
          </a:xfrm>
        </p:spPr>
        <p:txBody>
          <a:bodyPr>
            <a:normAutofit fontScale="90000"/>
          </a:bodyPr>
          <a:lstStyle/>
          <a:p>
            <a:r>
              <a:rPr lang="en-US"/>
              <a:t>Types of Clusterings</a:t>
            </a:r>
          </a:p>
        </p:txBody>
      </p:sp>
      <p:sp>
        <p:nvSpPr>
          <p:cNvPr id="1538051" name="Rectangle 3"/>
          <p:cNvSpPr>
            <a:spLocks noGrp="1" noChangeArrowheads="1"/>
          </p:cNvSpPr>
          <p:nvPr>
            <p:ph type="body" idx="1"/>
          </p:nvPr>
        </p:nvSpPr>
        <p:spPr>
          <a:xfrm>
            <a:off x="639763" y="1143000"/>
            <a:ext cx="8001000" cy="5106988"/>
          </a:xfrm>
        </p:spPr>
        <p:txBody>
          <a:bodyPr>
            <a:normAutofit/>
          </a:bodyPr>
          <a:lstStyle/>
          <a:p>
            <a:pPr marL="342900" indent="-342900">
              <a:lnSpc>
                <a:spcPct val="90000"/>
              </a:lnSpc>
              <a:spcBef>
                <a:spcPct val="20000"/>
              </a:spcBef>
            </a:pPr>
            <a:r>
              <a:rPr lang="en-US" sz="1800" dirty="0" smtClean="0"/>
              <a:t>Important </a:t>
            </a:r>
            <a:r>
              <a:rPr lang="en-US" sz="1800" dirty="0"/>
              <a:t>distinction between </a:t>
            </a:r>
            <a:r>
              <a:rPr lang="en-US" sz="1800" dirty="0">
                <a:solidFill>
                  <a:srgbClr val="FF0000"/>
                </a:solidFill>
              </a:rPr>
              <a:t>hierarchical</a:t>
            </a:r>
            <a:r>
              <a:rPr lang="en-US" sz="1800" dirty="0"/>
              <a:t> and </a:t>
            </a:r>
            <a:r>
              <a:rPr lang="en-US" sz="1800" dirty="0" err="1">
                <a:solidFill>
                  <a:srgbClr val="FF0000"/>
                </a:solidFill>
              </a:rPr>
              <a:t>partitional</a:t>
            </a:r>
            <a:r>
              <a:rPr lang="en-US" sz="1800" dirty="0">
                <a:solidFill>
                  <a:srgbClr val="FFCC00"/>
                </a:solidFill>
              </a:rPr>
              <a:t> </a:t>
            </a:r>
            <a:r>
              <a:rPr lang="en-US" sz="1800" dirty="0"/>
              <a:t>sets of clusters </a:t>
            </a:r>
            <a:endParaRPr lang="en-US" sz="1800" dirty="0">
              <a:solidFill>
                <a:srgbClr val="FFCC00"/>
              </a:solidFill>
            </a:endParaRPr>
          </a:p>
          <a:p>
            <a:pPr marL="342900" indent="-342900">
              <a:lnSpc>
                <a:spcPct val="90000"/>
              </a:lnSpc>
              <a:spcBef>
                <a:spcPct val="20000"/>
              </a:spcBef>
            </a:pPr>
            <a:endParaRPr lang="en-US" sz="1800" dirty="0">
              <a:solidFill>
                <a:srgbClr val="FFCC00"/>
              </a:solidFill>
            </a:endParaRPr>
          </a:p>
          <a:p>
            <a:pPr marL="342900" indent="-342900">
              <a:lnSpc>
                <a:spcPct val="90000"/>
              </a:lnSpc>
              <a:spcBef>
                <a:spcPct val="20000"/>
              </a:spcBef>
            </a:pPr>
            <a:r>
              <a:rPr lang="en-US" sz="1800" b="1" dirty="0" err="1"/>
              <a:t>Partitional</a:t>
            </a:r>
            <a:r>
              <a:rPr lang="en-US" sz="1800" b="1" dirty="0"/>
              <a:t> Clustering</a:t>
            </a:r>
          </a:p>
          <a:p>
            <a:pPr marL="742950" lvl="1" indent="-285750">
              <a:lnSpc>
                <a:spcPct val="90000"/>
              </a:lnSpc>
              <a:spcBef>
                <a:spcPct val="20000"/>
              </a:spcBef>
            </a:pPr>
            <a:r>
              <a:rPr lang="en-US" sz="1800" dirty="0"/>
              <a:t>A division data objects into non-overlapping subsets (clusters) such that each data object is in exactly one </a:t>
            </a:r>
            <a:r>
              <a:rPr lang="en-US" sz="1800" dirty="0" smtClean="0"/>
              <a:t>subset</a:t>
            </a:r>
            <a:endParaRPr lang="en-US" sz="1800" dirty="0">
              <a:solidFill>
                <a:srgbClr val="FFCC00"/>
              </a:solidFill>
            </a:endParaRPr>
          </a:p>
          <a:p>
            <a:pPr marL="342900" indent="-342900">
              <a:lnSpc>
                <a:spcPct val="90000"/>
              </a:lnSpc>
              <a:spcBef>
                <a:spcPct val="20000"/>
              </a:spcBef>
            </a:pPr>
            <a:r>
              <a:rPr lang="en-US" sz="1800" b="1" dirty="0"/>
              <a:t>Hierarchical clustering</a:t>
            </a:r>
          </a:p>
          <a:p>
            <a:pPr marL="742950" lvl="1" indent="-285750">
              <a:lnSpc>
                <a:spcPct val="90000"/>
              </a:lnSpc>
              <a:spcBef>
                <a:spcPct val="20000"/>
              </a:spcBef>
            </a:pPr>
            <a:r>
              <a:rPr lang="en-US" sz="1800" dirty="0"/>
              <a:t>A set of nested clusters organized as a hierarchical tree </a:t>
            </a:r>
          </a:p>
        </p:txBody>
      </p:sp>
      <p:grpSp>
        <p:nvGrpSpPr>
          <p:cNvPr id="4" name="Gruppo 3"/>
          <p:cNvGrpSpPr/>
          <p:nvPr/>
        </p:nvGrpSpPr>
        <p:grpSpPr>
          <a:xfrm>
            <a:off x="371849" y="3690014"/>
            <a:ext cx="1727200" cy="3114675"/>
            <a:chOff x="990600" y="1724025"/>
            <a:chExt cx="2457450" cy="4205288"/>
          </a:xfrm>
        </p:grpSpPr>
        <p:sp>
          <p:nvSpPr>
            <p:cNvPr id="5" name="Freeform 4"/>
            <p:cNvSpPr>
              <a:spLocks/>
            </p:cNvSpPr>
            <p:nvPr/>
          </p:nvSpPr>
          <p:spPr bwMode="auto">
            <a:xfrm>
              <a:off x="1254125" y="2517775"/>
              <a:ext cx="96838" cy="101600"/>
            </a:xfrm>
            <a:custGeom>
              <a:avLst/>
              <a:gdLst>
                <a:gd name="T0" fmla="*/ 61 w 61"/>
                <a:gd name="T1" fmla="*/ 30 h 64"/>
                <a:gd name="T2" fmla="*/ 55 w 61"/>
                <a:gd name="T3" fmla="*/ 49 h 64"/>
                <a:gd name="T4" fmla="*/ 43 w 61"/>
                <a:gd name="T5" fmla="*/ 61 h 64"/>
                <a:gd name="T6" fmla="*/ 24 w 61"/>
                <a:gd name="T7" fmla="*/ 64 h 64"/>
                <a:gd name="T8" fmla="*/ 9 w 61"/>
                <a:gd name="T9" fmla="*/ 55 h 64"/>
                <a:gd name="T10" fmla="*/ 0 w 61"/>
                <a:gd name="T11" fmla="*/ 39 h 64"/>
                <a:gd name="T12" fmla="*/ 0 w 61"/>
                <a:gd name="T13" fmla="*/ 24 h 64"/>
                <a:gd name="T14" fmla="*/ 9 w 61"/>
                <a:gd name="T15" fmla="*/ 9 h 64"/>
                <a:gd name="T16" fmla="*/ 24 w 61"/>
                <a:gd name="T17" fmla="*/ 0 h 64"/>
                <a:gd name="T18" fmla="*/ 43 w 61"/>
                <a:gd name="T19" fmla="*/ 3 h 64"/>
                <a:gd name="T20" fmla="*/ 55 w 61"/>
                <a:gd name="T21" fmla="*/ 15 h 64"/>
                <a:gd name="T22" fmla="*/ 61 w 61"/>
                <a:gd name="T23" fmla="*/ 3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0"/>
                  </a:moveTo>
                  <a:lnTo>
                    <a:pt x="55" y="49"/>
                  </a:lnTo>
                  <a:lnTo>
                    <a:pt x="43" y="61"/>
                  </a:lnTo>
                  <a:lnTo>
                    <a:pt x="24" y="64"/>
                  </a:lnTo>
                  <a:lnTo>
                    <a:pt x="9" y="55"/>
                  </a:lnTo>
                  <a:lnTo>
                    <a:pt x="0" y="39"/>
                  </a:lnTo>
                  <a:lnTo>
                    <a:pt x="0" y="24"/>
                  </a:lnTo>
                  <a:lnTo>
                    <a:pt x="9" y="9"/>
                  </a:lnTo>
                  <a:lnTo>
                    <a:pt x="24" y="0"/>
                  </a:lnTo>
                  <a:lnTo>
                    <a:pt x="43" y="3"/>
                  </a:lnTo>
                  <a:lnTo>
                    <a:pt x="55" y="15"/>
                  </a:lnTo>
                  <a:lnTo>
                    <a:pt x="61" y="30"/>
                  </a:lnTo>
                  <a:close/>
                </a:path>
              </a:pathLst>
            </a:custGeom>
            <a:solidFill>
              <a:srgbClr val="000000"/>
            </a:solidFill>
            <a:ln w="4763">
              <a:solidFill>
                <a:srgbClr val="000000"/>
              </a:solidFill>
              <a:prstDash val="solid"/>
              <a:round/>
              <a:headEnd/>
              <a:tailEnd/>
            </a:ln>
          </p:spPr>
          <p:txBody>
            <a:bodyPr/>
            <a:lstStyle/>
            <a:p>
              <a:endParaRPr lang="it-IT"/>
            </a:p>
          </p:txBody>
        </p:sp>
        <p:sp>
          <p:nvSpPr>
            <p:cNvPr id="6" name="Freeform 5"/>
            <p:cNvSpPr>
              <a:spLocks/>
            </p:cNvSpPr>
            <p:nvPr/>
          </p:nvSpPr>
          <p:spPr bwMode="auto">
            <a:xfrm>
              <a:off x="1254125" y="2716213"/>
              <a:ext cx="96838" cy="98425"/>
            </a:xfrm>
            <a:custGeom>
              <a:avLst/>
              <a:gdLst>
                <a:gd name="T0" fmla="*/ 61 w 61"/>
                <a:gd name="T1" fmla="*/ 31 h 62"/>
                <a:gd name="T2" fmla="*/ 55 w 61"/>
                <a:gd name="T3" fmla="*/ 49 h 62"/>
                <a:gd name="T4" fmla="*/ 43 w 61"/>
                <a:gd name="T5" fmla="*/ 62 h 62"/>
                <a:gd name="T6" fmla="*/ 24 w 61"/>
                <a:gd name="T7" fmla="*/ 62 h 62"/>
                <a:gd name="T8" fmla="*/ 9 w 61"/>
                <a:gd name="T9" fmla="*/ 55 h 62"/>
                <a:gd name="T10" fmla="*/ 0 w 61"/>
                <a:gd name="T11" fmla="*/ 40 h 62"/>
                <a:gd name="T12" fmla="*/ 0 w 61"/>
                <a:gd name="T13" fmla="*/ 22 h 62"/>
                <a:gd name="T14" fmla="*/ 9 w 61"/>
                <a:gd name="T15" fmla="*/ 9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62"/>
                  </a:lnTo>
                  <a:lnTo>
                    <a:pt x="24" y="62"/>
                  </a:lnTo>
                  <a:lnTo>
                    <a:pt x="9" y="55"/>
                  </a:lnTo>
                  <a:lnTo>
                    <a:pt x="0" y="40"/>
                  </a:lnTo>
                  <a:lnTo>
                    <a:pt x="0" y="22"/>
                  </a:lnTo>
                  <a:lnTo>
                    <a:pt x="9" y="9"/>
                  </a:lnTo>
                  <a:lnTo>
                    <a:pt x="24" y="0"/>
                  </a:lnTo>
                  <a:lnTo>
                    <a:pt x="43" y="3"/>
                  </a:lnTo>
                  <a:lnTo>
                    <a:pt x="55" y="16"/>
                  </a:lnTo>
                  <a:lnTo>
                    <a:pt x="61" y="31"/>
                  </a:lnTo>
                  <a:close/>
                </a:path>
              </a:pathLst>
            </a:custGeom>
            <a:solidFill>
              <a:srgbClr val="000000"/>
            </a:solidFill>
            <a:ln w="4763">
              <a:solidFill>
                <a:srgbClr val="000000"/>
              </a:solidFill>
              <a:prstDash val="solid"/>
              <a:round/>
              <a:headEnd/>
              <a:tailEnd/>
            </a:ln>
          </p:spPr>
          <p:txBody>
            <a:bodyPr/>
            <a:lstStyle/>
            <a:p>
              <a:endParaRPr lang="it-IT"/>
            </a:p>
          </p:txBody>
        </p:sp>
        <p:sp>
          <p:nvSpPr>
            <p:cNvPr id="7" name="Freeform 6"/>
            <p:cNvSpPr>
              <a:spLocks/>
            </p:cNvSpPr>
            <p:nvPr/>
          </p:nvSpPr>
          <p:spPr bwMode="auto">
            <a:xfrm>
              <a:off x="1951038" y="4711700"/>
              <a:ext cx="96837" cy="98425"/>
            </a:xfrm>
            <a:custGeom>
              <a:avLst/>
              <a:gdLst>
                <a:gd name="T0" fmla="*/ 61 w 61"/>
                <a:gd name="T1" fmla="*/ 31 h 62"/>
                <a:gd name="T2" fmla="*/ 55 w 61"/>
                <a:gd name="T3" fmla="*/ 46 h 62"/>
                <a:gd name="T4" fmla="*/ 43 w 61"/>
                <a:gd name="T5" fmla="*/ 59 h 62"/>
                <a:gd name="T6" fmla="*/ 24 w 61"/>
                <a:gd name="T7" fmla="*/ 62 h 62"/>
                <a:gd name="T8" fmla="*/ 9 w 61"/>
                <a:gd name="T9" fmla="*/ 53 h 62"/>
                <a:gd name="T10" fmla="*/ 0 w 61"/>
                <a:gd name="T11" fmla="*/ 40 h 62"/>
                <a:gd name="T12" fmla="*/ 0 w 61"/>
                <a:gd name="T13" fmla="*/ 22 h 62"/>
                <a:gd name="T14" fmla="*/ 9 w 61"/>
                <a:gd name="T15" fmla="*/ 7 h 62"/>
                <a:gd name="T16" fmla="*/ 24 w 61"/>
                <a:gd name="T17" fmla="*/ 0 h 62"/>
                <a:gd name="T18" fmla="*/ 43 w 61"/>
                <a:gd name="T19" fmla="*/ 0 h 62"/>
                <a:gd name="T20" fmla="*/ 55 w 61"/>
                <a:gd name="T21" fmla="*/ 13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6"/>
                  </a:lnTo>
                  <a:lnTo>
                    <a:pt x="43" y="59"/>
                  </a:lnTo>
                  <a:lnTo>
                    <a:pt x="24" y="62"/>
                  </a:lnTo>
                  <a:lnTo>
                    <a:pt x="9" y="53"/>
                  </a:lnTo>
                  <a:lnTo>
                    <a:pt x="0" y="40"/>
                  </a:lnTo>
                  <a:lnTo>
                    <a:pt x="0" y="22"/>
                  </a:lnTo>
                  <a:lnTo>
                    <a:pt x="9" y="7"/>
                  </a:lnTo>
                  <a:lnTo>
                    <a:pt x="24" y="0"/>
                  </a:lnTo>
                  <a:lnTo>
                    <a:pt x="43" y="0"/>
                  </a:lnTo>
                  <a:lnTo>
                    <a:pt x="55" y="13"/>
                  </a:lnTo>
                  <a:lnTo>
                    <a:pt x="61" y="31"/>
                  </a:lnTo>
                  <a:close/>
                </a:path>
              </a:pathLst>
            </a:custGeom>
            <a:solidFill>
              <a:srgbClr val="000000"/>
            </a:solidFill>
            <a:ln w="4763">
              <a:solidFill>
                <a:srgbClr val="000000"/>
              </a:solidFill>
              <a:prstDash val="solid"/>
              <a:round/>
              <a:headEnd/>
              <a:tailEnd/>
            </a:ln>
          </p:spPr>
          <p:txBody>
            <a:bodyPr/>
            <a:lstStyle/>
            <a:p>
              <a:endParaRPr lang="it-IT"/>
            </a:p>
          </p:txBody>
        </p:sp>
        <p:sp>
          <p:nvSpPr>
            <p:cNvPr id="8" name="Freeform 7"/>
            <p:cNvSpPr>
              <a:spLocks/>
            </p:cNvSpPr>
            <p:nvPr/>
          </p:nvSpPr>
          <p:spPr bwMode="auto">
            <a:xfrm>
              <a:off x="1550988" y="2619375"/>
              <a:ext cx="96837" cy="96838"/>
            </a:xfrm>
            <a:custGeom>
              <a:avLst/>
              <a:gdLst>
                <a:gd name="T0" fmla="*/ 61 w 61"/>
                <a:gd name="T1" fmla="*/ 31 h 61"/>
                <a:gd name="T2" fmla="*/ 58 w 61"/>
                <a:gd name="T3" fmla="*/ 46 h 61"/>
                <a:gd name="T4" fmla="*/ 43 w 61"/>
                <a:gd name="T5" fmla="*/ 58 h 61"/>
                <a:gd name="T6" fmla="*/ 25 w 61"/>
                <a:gd name="T7" fmla="*/ 61 h 61"/>
                <a:gd name="T8" fmla="*/ 9 w 61"/>
                <a:gd name="T9" fmla="*/ 55 h 61"/>
                <a:gd name="T10" fmla="*/ 0 w 61"/>
                <a:gd name="T11" fmla="*/ 40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8" y="46"/>
                  </a:lnTo>
                  <a:lnTo>
                    <a:pt x="43" y="58"/>
                  </a:lnTo>
                  <a:lnTo>
                    <a:pt x="25" y="61"/>
                  </a:lnTo>
                  <a:lnTo>
                    <a:pt x="9" y="55"/>
                  </a:lnTo>
                  <a:lnTo>
                    <a:pt x="0" y="40"/>
                  </a:lnTo>
                  <a:lnTo>
                    <a:pt x="0" y="21"/>
                  </a:lnTo>
                  <a:lnTo>
                    <a:pt x="9" y="6"/>
                  </a:lnTo>
                  <a:lnTo>
                    <a:pt x="25" y="0"/>
                  </a:lnTo>
                  <a:lnTo>
                    <a:pt x="43" y="3"/>
                  </a:lnTo>
                  <a:lnTo>
                    <a:pt x="58" y="12"/>
                  </a:lnTo>
                  <a:lnTo>
                    <a:pt x="61" y="31"/>
                  </a:lnTo>
                  <a:close/>
                </a:path>
              </a:pathLst>
            </a:custGeom>
            <a:solidFill>
              <a:srgbClr val="000000"/>
            </a:solidFill>
            <a:ln w="4763">
              <a:solidFill>
                <a:srgbClr val="000000"/>
              </a:solidFill>
              <a:prstDash val="solid"/>
              <a:round/>
              <a:headEnd/>
              <a:tailEnd/>
            </a:ln>
          </p:spPr>
          <p:txBody>
            <a:bodyPr/>
            <a:lstStyle/>
            <a:p>
              <a:endParaRPr lang="it-IT"/>
            </a:p>
          </p:txBody>
        </p:sp>
        <p:sp>
          <p:nvSpPr>
            <p:cNvPr id="9" name="Freeform 8"/>
            <p:cNvSpPr>
              <a:spLocks/>
            </p:cNvSpPr>
            <p:nvPr/>
          </p:nvSpPr>
          <p:spPr bwMode="auto">
            <a:xfrm>
              <a:off x="1951038" y="3914775"/>
              <a:ext cx="96837" cy="96838"/>
            </a:xfrm>
            <a:custGeom>
              <a:avLst/>
              <a:gdLst>
                <a:gd name="T0" fmla="*/ 61 w 61"/>
                <a:gd name="T1" fmla="*/ 30 h 61"/>
                <a:gd name="T2" fmla="*/ 55 w 61"/>
                <a:gd name="T3" fmla="*/ 46 h 61"/>
                <a:gd name="T4" fmla="*/ 43 w 61"/>
                <a:gd name="T5" fmla="*/ 58 h 61"/>
                <a:gd name="T6" fmla="*/ 24 w 61"/>
                <a:gd name="T7" fmla="*/ 61 h 61"/>
                <a:gd name="T8" fmla="*/ 9 w 61"/>
                <a:gd name="T9" fmla="*/ 55 h 61"/>
                <a:gd name="T10" fmla="*/ 0 w 61"/>
                <a:gd name="T11" fmla="*/ 39 h 61"/>
                <a:gd name="T12" fmla="*/ 0 w 61"/>
                <a:gd name="T13" fmla="*/ 21 h 61"/>
                <a:gd name="T14" fmla="*/ 9 w 61"/>
                <a:gd name="T15" fmla="*/ 6 h 61"/>
                <a:gd name="T16" fmla="*/ 24 w 61"/>
                <a:gd name="T17" fmla="*/ 0 h 61"/>
                <a:gd name="T18" fmla="*/ 43 w 61"/>
                <a:gd name="T19" fmla="*/ 3 h 61"/>
                <a:gd name="T20" fmla="*/ 55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5" y="46"/>
                  </a:lnTo>
                  <a:lnTo>
                    <a:pt x="43" y="58"/>
                  </a:lnTo>
                  <a:lnTo>
                    <a:pt x="24" y="61"/>
                  </a:lnTo>
                  <a:lnTo>
                    <a:pt x="9" y="55"/>
                  </a:lnTo>
                  <a:lnTo>
                    <a:pt x="0" y="39"/>
                  </a:lnTo>
                  <a:lnTo>
                    <a:pt x="0" y="21"/>
                  </a:lnTo>
                  <a:lnTo>
                    <a:pt x="9" y="6"/>
                  </a:lnTo>
                  <a:lnTo>
                    <a:pt x="24" y="0"/>
                  </a:lnTo>
                  <a:lnTo>
                    <a:pt x="43" y="3"/>
                  </a:lnTo>
                  <a:lnTo>
                    <a:pt x="55" y="12"/>
                  </a:lnTo>
                  <a:lnTo>
                    <a:pt x="61" y="30"/>
                  </a:lnTo>
                  <a:close/>
                </a:path>
              </a:pathLst>
            </a:custGeom>
            <a:solidFill>
              <a:srgbClr val="000000"/>
            </a:solidFill>
            <a:ln w="4763">
              <a:solidFill>
                <a:srgbClr val="000000"/>
              </a:solidFill>
              <a:prstDash val="solid"/>
              <a:round/>
              <a:headEnd/>
              <a:tailEnd/>
            </a:ln>
          </p:spPr>
          <p:txBody>
            <a:bodyPr/>
            <a:lstStyle/>
            <a:p>
              <a:endParaRPr lang="it-IT"/>
            </a:p>
          </p:txBody>
        </p:sp>
        <p:sp>
          <p:nvSpPr>
            <p:cNvPr id="10" name="Freeform 9"/>
            <p:cNvSpPr>
              <a:spLocks/>
            </p:cNvSpPr>
            <p:nvPr/>
          </p:nvSpPr>
          <p:spPr bwMode="auto">
            <a:xfrm>
              <a:off x="2120900" y="1825625"/>
              <a:ext cx="98425" cy="98425"/>
            </a:xfrm>
            <a:custGeom>
              <a:avLst/>
              <a:gdLst>
                <a:gd name="T0" fmla="*/ 62 w 62"/>
                <a:gd name="T1" fmla="*/ 31 h 62"/>
                <a:gd name="T2" fmla="*/ 56 w 62"/>
                <a:gd name="T3" fmla="*/ 46 h 62"/>
                <a:gd name="T4" fmla="*/ 43 w 62"/>
                <a:gd name="T5" fmla="*/ 58 h 62"/>
                <a:gd name="T6" fmla="*/ 25 w 62"/>
                <a:gd name="T7" fmla="*/ 62 h 62"/>
                <a:gd name="T8" fmla="*/ 9 w 62"/>
                <a:gd name="T9" fmla="*/ 55 h 62"/>
                <a:gd name="T10" fmla="*/ 0 w 62"/>
                <a:gd name="T11" fmla="*/ 40 h 62"/>
                <a:gd name="T12" fmla="*/ 0 w 62"/>
                <a:gd name="T13" fmla="*/ 22 h 62"/>
                <a:gd name="T14" fmla="*/ 9 w 62"/>
                <a:gd name="T15" fmla="*/ 6 h 62"/>
                <a:gd name="T16" fmla="*/ 25 w 62"/>
                <a:gd name="T17" fmla="*/ 0 h 62"/>
                <a:gd name="T18" fmla="*/ 43 w 62"/>
                <a:gd name="T19" fmla="*/ 3 h 62"/>
                <a:gd name="T20" fmla="*/ 56 w 62"/>
                <a:gd name="T21" fmla="*/ 12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8"/>
                  </a:lnTo>
                  <a:lnTo>
                    <a:pt x="25" y="62"/>
                  </a:lnTo>
                  <a:lnTo>
                    <a:pt x="9" y="55"/>
                  </a:lnTo>
                  <a:lnTo>
                    <a:pt x="0" y="40"/>
                  </a:lnTo>
                  <a:lnTo>
                    <a:pt x="0" y="22"/>
                  </a:lnTo>
                  <a:lnTo>
                    <a:pt x="9" y="6"/>
                  </a:lnTo>
                  <a:lnTo>
                    <a:pt x="25" y="0"/>
                  </a:lnTo>
                  <a:lnTo>
                    <a:pt x="43" y="3"/>
                  </a:lnTo>
                  <a:lnTo>
                    <a:pt x="56" y="12"/>
                  </a:lnTo>
                  <a:lnTo>
                    <a:pt x="62" y="31"/>
                  </a:lnTo>
                  <a:close/>
                </a:path>
              </a:pathLst>
            </a:custGeom>
            <a:solidFill>
              <a:srgbClr val="000000"/>
            </a:solidFill>
            <a:ln w="4763">
              <a:solidFill>
                <a:srgbClr val="000000"/>
              </a:solidFill>
              <a:prstDash val="solid"/>
              <a:round/>
              <a:headEnd/>
              <a:tailEnd/>
            </a:ln>
          </p:spPr>
          <p:txBody>
            <a:bodyPr/>
            <a:lstStyle/>
            <a:p>
              <a:endParaRPr lang="it-IT"/>
            </a:p>
          </p:txBody>
        </p:sp>
        <p:sp>
          <p:nvSpPr>
            <p:cNvPr id="11" name="Freeform 10"/>
            <p:cNvSpPr>
              <a:spLocks/>
            </p:cNvSpPr>
            <p:nvPr/>
          </p:nvSpPr>
          <p:spPr bwMode="auto">
            <a:xfrm>
              <a:off x="2351088" y="2020888"/>
              <a:ext cx="96837" cy="96837"/>
            </a:xfrm>
            <a:custGeom>
              <a:avLst/>
              <a:gdLst>
                <a:gd name="T0" fmla="*/ 61 w 61"/>
                <a:gd name="T1" fmla="*/ 31 h 61"/>
                <a:gd name="T2" fmla="*/ 55 w 61"/>
                <a:gd name="T3" fmla="*/ 49 h 61"/>
                <a:gd name="T4" fmla="*/ 43 w 61"/>
                <a:gd name="T5" fmla="*/ 58 h 61"/>
                <a:gd name="T6" fmla="*/ 24 w 61"/>
                <a:gd name="T7" fmla="*/ 61 h 61"/>
                <a:gd name="T8" fmla="*/ 9 w 61"/>
                <a:gd name="T9" fmla="*/ 55 h 61"/>
                <a:gd name="T10" fmla="*/ 0 w 61"/>
                <a:gd name="T11" fmla="*/ 40 h 61"/>
                <a:gd name="T12" fmla="*/ 0 w 61"/>
                <a:gd name="T13" fmla="*/ 21 h 61"/>
                <a:gd name="T14" fmla="*/ 9 w 61"/>
                <a:gd name="T15" fmla="*/ 6 h 61"/>
                <a:gd name="T16" fmla="*/ 24 w 61"/>
                <a:gd name="T17" fmla="*/ 0 h 61"/>
                <a:gd name="T18" fmla="*/ 43 w 61"/>
                <a:gd name="T19" fmla="*/ 3 h 61"/>
                <a:gd name="T20" fmla="*/ 55 w 61"/>
                <a:gd name="T21" fmla="*/ 15 h 61"/>
                <a:gd name="T22" fmla="*/ 61 w 61"/>
                <a:gd name="T23" fmla="*/ 3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1"/>
                  </a:moveTo>
                  <a:lnTo>
                    <a:pt x="55" y="49"/>
                  </a:lnTo>
                  <a:lnTo>
                    <a:pt x="43" y="58"/>
                  </a:lnTo>
                  <a:lnTo>
                    <a:pt x="24" y="61"/>
                  </a:lnTo>
                  <a:lnTo>
                    <a:pt x="9" y="55"/>
                  </a:lnTo>
                  <a:lnTo>
                    <a:pt x="0" y="40"/>
                  </a:lnTo>
                  <a:lnTo>
                    <a:pt x="0" y="21"/>
                  </a:lnTo>
                  <a:lnTo>
                    <a:pt x="9" y="6"/>
                  </a:lnTo>
                  <a:lnTo>
                    <a:pt x="24" y="0"/>
                  </a:lnTo>
                  <a:lnTo>
                    <a:pt x="43" y="3"/>
                  </a:lnTo>
                  <a:lnTo>
                    <a:pt x="55" y="15"/>
                  </a:lnTo>
                  <a:lnTo>
                    <a:pt x="61" y="31"/>
                  </a:lnTo>
                  <a:close/>
                </a:path>
              </a:pathLst>
            </a:custGeom>
            <a:solidFill>
              <a:srgbClr val="000000"/>
            </a:solidFill>
            <a:ln w="4763">
              <a:solidFill>
                <a:srgbClr val="000000"/>
              </a:solidFill>
              <a:prstDash val="solid"/>
              <a:round/>
              <a:headEnd/>
              <a:tailEnd/>
            </a:ln>
          </p:spPr>
          <p:txBody>
            <a:bodyPr/>
            <a:lstStyle/>
            <a:p>
              <a:endParaRPr lang="it-IT"/>
            </a:p>
          </p:txBody>
        </p:sp>
        <p:sp>
          <p:nvSpPr>
            <p:cNvPr id="12" name="Freeform 11"/>
            <p:cNvSpPr>
              <a:spLocks/>
            </p:cNvSpPr>
            <p:nvPr/>
          </p:nvSpPr>
          <p:spPr bwMode="auto">
            <a:xfrm>
              <a:off x="2447925" y="2317750"/>
              <a:ext cx="96838" cy="101600"/>
            </a:xfrm>
            <a:custGeom>
              <a:avLst/>
              <a:gdLst>
                <a:gd name="T0" fmla="*/ 61 w 61"/>
                <a:gd name="T1" fmla="*/ 31 h 64"/>
                <a:gd name="T2" fmla="*/ 58 w 61"/>
                <a:gd name="T3" fmla="*/ 49 h 64"/>
                <a:gd name="T4" fmla="*/ 43 w 61"/>
                <a:gd name="T5" fmla="*/ 61 h 64"/>
                <a:gd name="T6" fmla="*/ 28 w 61"/>
                <a:gd name="T7" fmla="*/ 64 h 64"/>
                <a:gd name="T8" fmla="*/ 9 w 61"/>
                <a:gd name="T9" fmla="*/ 55 h 64"/>
                <a:gd name="T10" fmla="*/ 0 w 61"/>
                <a:gd name="T11" fmla="*/ 40 h 64"/>
                <a:gd name="T12" fmla="*/ 0 w 61"/>
                <a:gd name="T13" fmla="*/ 24 h 64"/>
                <a:gd name="T14" fmla="*/ 9 w 61"/>
                <a:gd name="T15" fmla="*/ 9 h 64"/>
                <a:gd name="T16" fmla="*/ 28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8" y="64"/>
                  </a:lnTo>
                  <a:lnTo>
                    <a:pt x="9" y="55"/>
                  </a:lnTo>
                  <a:lnTo>
                    <a:pt x="0" y="40"/>
                  </a:lnTo>
                  <a:lnTo>
                    <a:pt x="0" y="24"/>
                  </a:lnTo>
                  <a:lnTo>
                    <a:pt x="9" y="9"/>
                  </a:lnTo>
                  <a:lnTo>
                    <a:pt x="28" y="0"/>
                  </a:lnTo>
                  <a:lnTo>
                    <a:pt x="43" y="3"/>
                  </a:lnTo>
                  <a:lnTo>
                    <a:pt x="58" y="15"/>
                  </a:lnTo>
                  <a:lnTo>
                    <a:pt x="61" y="31"/>
                  </a:lnTo>
                  <a:close/>
                </a:path>
              </a:pathLst>
            </a:custGeom>
            <a:solidFill>
              <a:srgbClr val="000000"/>
            </a:solidFill>
            <a:ln w="4763">
              <a:solidFill>
                <a:srgbClr val="000000"/>
              </a:solidFill>
              <a:prstDash val="solid"/>
              <a:round/>
              <a:headEnd/>
              <a:tailEnd/>
            </a:ln>
          </p:spPr>
          <p:txBody>
            <a:bodyPr/>
            <a:lstStyle/>
            <a:p>
              <a:endParaRPr lang="it-IT"/>
            </a:p>
          </p:txBody>
        </p:sp>
        <p:sp>
          <p:nvSpPr>
            <p:cNvPr id="13" name="Freeform 12"/>
            <p:cNvSpPr>
              <a:spLocks/>
            </p:cNvSpPr>
            <p:nvPr/>
          </p:nvSpPr>
          <p:spPr bwMode="auto">
            <a:xfrm>
              <a:off x="2847975" y="2317750"/>
              <a:ext cx="96838" cy="101600"/>
            </a:xfrm>
            <a:custGeom>
              <a:avLst/>
              <a:gdLst>
                <a:gd name="T0" fmla="*/ 61 w 61"/>
                <a:gd name="T1" fmla="*/ 31 h 64"/>
                <a:gd name="T2" fmla="*/ 58 w 61"/>
                <a:gd name="T3" fmla="*/ 49 h 64"/>
                <a:gd name="T4" fmla="*/ 43 w 61"/>
                <a:gd name="T5" fmla="*/ 61 h 64"/>
                <a:gd name="T6" fmla="*/ 27 w 61"/>
                <a:gd name="T7" fmla="*/ 64 h 64"/>
                <a:gd name="T8" fmla="*/ 9 w 61"/>
                <a:gd name="T9" fmla="*/ 55 h 64"/>
                <a:gd name="T10" fmla="*/ 0 w 61"/>
                <a:gd name="T11" fmla="*/ 40 h 64"/>
                <a:gd name="T12" fmla="*/ 0 w 61"/>
                <a:gd name="T13" fmla="*/ 24 h 64"/>
                <a:gd name="T14" fmla="*/ 9 w 61"/>
                <a:gd name="T15" fmla="*/ 9 h 64"/>
                <a:gd name="T16" fmla="*/ 27 w 61"/>
                <a:gd name="T17" fmla="*/ 0 h 64"/>
                <a:gd name="T18" fmla="*/ 43 w 61"/>
                <a:gd name="T19" fmla="*/ 3 h 64"/>
                <a:gd name="T20" fmla="*/ 58 w 61"/>
                <a:gd name="T21" fmla="*/ 15 h 64"/>
                <a:gd name="T22" fmla="*/ 61 w 61"/>
                <a:gd name="T23"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4">
                  <a:moveTo>
                    <a:pt x="61" y="31"/>
                  </a:moveTo>
                  <a:lnTo>
                    <a:pt x="58" y="49"/>
                  </a:lnTo>
                  <a:lnTo>
                    <a:pt x="43" y="61"/>
                  </a:lnTo>
                  <a:lnTo>
                    <a:pt x="27" y="64"/>
                  </a:lnTo>
                  <a:lnTo>
                    <a:pt x="9" y="55"/>
                  </a:lnTo>
                  <a:lnTo>
                    <a:pt x="0" y="40"/>
                  </a:lnTo>
                  <a:lnTo>
                    <a:pt x="0" y="24"/>
                  </a:lnTo>
                  <a:lnTo>
                    <a:pt x="9" y="9"/>
                  </a:lnTo>
                  <a:lnTo>
                    <a:pt x="27" y="0"/>
                  </a:lnTo>
                  <a:lnTo>
                    <a:pt x="43" y="3"/>
                  </a:lnTo>
                  <a:lnTo>
                    <a:pt x="58" y="15"/>
                  </a:lnTo>
                  <a:lnTo>
                    <a:pt x="61" y="31"/>
                  </a:lnTo>
                  <a:close/>
                </a:path>
              </a:pathLst>
            </a:custGeom>
            <a:solidFill>
              <a:srgbClr val="000000"/>
            </a:solidFill>
            <a:ln w="4763">
              <a:solidFill>
                <a:srgbClr val="000000"/>
              </a:solidFill>
              <a:prstDash val="solid"/>
              <a:round/>
              <a:headEnd/>
              <a:tailEnd/>
            </a:ln>
          </p:spPr>
          <p:txBody>
            <a:bodyPr/>
            <a:lstStyle/>
            <a:p>
              <a:endParaRPr lang="it-IT"/>
            </a:p>
          </p:txBody>
        </p:sp>
        <p:sp>
          <p:nvSpPr>
            <p:cNvPr id="14" name="Freeform 13"/>
            <p:cNvSpPr>
              <a:spLocks/>
            </p:cNvSpPr>
            <p:nvPr/>
          </p:nvSpPr>
          <p:spPr bwMode="auto">
            <a:xfrm>
              <a:off x="2647950" y="2117725"/>
              <a:ext cx="96838" cy="103188"/>
            </a:xfrm>
            <a:custGeom>
              <a:avLst/>
              <a:gdLst>
                <a:gd name="T0" fmla="*/ 61 w 61"/>
                <a:gd name="T1" fmla="*/ 34 h 65"/>
                <a:gd name="T2" fmla="*/ 58 w 61"/>
                <a:gd name="T3" fmla="*/ 49 h 65"/>
                <a:gd name="T4" fmla="*/ 43 w 61"/>
                <a:gd name="T5" fmla="*/ 61 h 65"/>
                <a:gd name="T6" fmla="*/ 28 w 61"/>
                <a:gd name="T7" fmla="*/ 65 h 65"/>
                <a:gd name="T8" fmla="*/ 9 w 61"/>
                <a:gd name="T9" fmla="*/ 55 h 65"/>
                <a:gd name="T10" fmla="*/ 0 w 61"/>
                <a:gd name="T11" fmla="*/ 40 h 65"/>
                <a:gd name="T12" fmla="*/ 0 w 61"/>
                <a:gd name="T13" fmla="*/ 25 h 65"/>
                <a:gd name="T14" fmla="*/ 9 w 61"/>
                <a:gd name="T15" fmla="*/ 9 h 65"/>
                <a:gd name="T16" fmla="*/ 28 w 61"/>
                <a:gd name="T17" fmla="*/ 0 h 65"/>
                <a:gd name="T18" fmla="*/ 43 w 61"/>
                <a:gd name="T19" fmla="*/ 3 h 65"/>
                <a:gd name="T20" fmla="*/ 58 w 61"/>
                <a:gd name="T21" fmla="*/ 16 h 65"/>
                <a:gd name="T22" fmla="*/ 61 w 61"/>
                <a:gd name="T23" fmla="*/ 3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5">
                  <a:moveTo>
                    <a:pt x="61" y="34"/>
                  </a:moveTo>
                  <a:lnTo>
                    <a:pt x="58" y="49"/>
                  </a:lnTo>
                  <a:lnTo>
                    <a:pt x="43" y="61"/>
                  </a:lnTo>
                  <a:lnTo>
                    <a:pt x="28" y="65"/>
                  </a:lnTo>
                  <a:lnTo>
                    <a:pt x="9" y="55"/>
                  </a:lnTo>
                  <a:lnTo>
                    <a:pt x="0" y="40"/>
                  </a:lnTo>
                  <a:lnTo>
                    <a:pt x="0" y="25"/>
                  </a:lnTo>
                  <a:lnTo>
                    <a:pt x="9" y="9"/>
                  </a:lnTo>
                  <a:lnTo>
                    <a:pt x="28" y="0"/>
                  </a:lnTo>
                  <a:lnTo>
                    <a:pt x="43" y="3"/>
                  </a:lnTo>
                  <a:lnTo>
                    <a:pt x="58" y="16"/>
                  </a:lnTo>
                  <a:lnTo>
                    <a:pt x="61" y="34"/>
                  </a:lnTo>
                  <a:close/>
                </a:path>
              </a:pathLst>
            </a:custGeom>
            <a:solidFill>
              <a:srgbClr val="000000"/>
            </a:solidFill>
            <a:ln w="4763">
              <a:solidFill>
                <a:srgbClr val="000000"/>
              </a:solidFill>
              <a:prstDash val="solid"/>
              <a:round/>
              <a:headEnd/>
              <a:tailEnd/>
            </a:ln>
          </p:spPr>
          <p:txBody>
            <a:bodyPr/>
            <a:lstStyle/>
            <a:p>
              <a:endParaRPr lang="it-IT"/>
            </a:p>
          </p:txBody>
        </p:sp>
        <p:sp>
          <p:nvSpPr>
            <p:cNvPr id="15" name="Freeform 14"/>
            <p:cNvSpPr>
              <a:spLocks/>
            </p:cNvSpPr>
            <p:nvPr/>
          </p:nvSpPr>
          <p:spPr bwMode="auto">
            <a:xfrm>
              <a:off x="2647950" y="1724025"/>
              <a:ext cx="96838" cy="96838"/>
            </a:xfrm>
            <a:custGeom>
              <a:avLst/>
              <a:gdLst>
                <a:gd name="T0" fmla="*/ 61 w 61"/>
                <a:gd name="T1" fmla="*/ 30 h 61"/>
                <a:gd name="T2" fmla="*/ 58 w 61"/>
                <a:gd name="T3" fmla="*/ 49 h 61"/>
                <a:gd name="T4" fmla="*/ 43 w 61"/>
                <a:gd name="T5" fmla="*/ 61 h 61"/>
                <a:gd name="T6" fmla="*/ 28 w 61"/>
                <a:gd name="T7" fmla="*/ 61 h 61"/>
                <a:gd name="T8" fmla="*/ 9 w 61"/>
                <a:gd name="T9" fmla="*/ 55 h 61"/>
                <a:gd name="T10" fmla="*/ 0 w 61"/>
                <a:gd name="T11" fmla="*/ 40 h 61"/>
                <a:gd name="T12" fmla="*/ 0 w 61"/>
                <a:gd name="T13" fmla="*/ 21 h 61"/>
                <a:gd name="T14" fmla="*/ 9 w 61"/>
                <a:gd name="T15" fmla="*/ 9 h 61"/>
                <a:gd name="T16" fmla="*/ 28 w 61"/>
                <a:gd name="T17" fmla="*/ 0 h 61"/>
                <a:gd name="T18" fmla="*/ 43 w 61"/>
                <a:gd name="T19" fmla="*/ 3 h 61"/>
                <a:gd name="T20" fmla="*/ 58 w 61"/>
                <a:gd name="T21" fmla="*/ 15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61"/>
                  </a:lnTo>
                  <a:lnTo>
                    <a:pt x="28" y="61"/>
                  </a:lnTo>
                  <a:lnTo>
                    <a:pt x="9" y="55"/>
                  </a:lnTo>
                  <a:lnTo>
                    <a:pt x="0" y="40"/>
                  </a:lnTo>
                  <a:lnTo>
                    <a:pt x="0" y="21"/>
                  </a:lnTo>
                  <a:lnTo>
                    <a:pt x="9" y="9"/>
                  </a:lnTo>
                  <a:lnTo>
                    <a:pt x="28" y="0"/>
                  </a:lnTo>
                  <a:lnTo>
                    <a:pt x="43" y="3"/>
                  </a:lnTo>
                  <a:lnTo>
                    <a:pt x="58" y="15"/>
                  </a:lnTo>
                  <a:lnTo>
                    <a:pt x="61" y="30"/>
                  </a:lnTo>
                  <a:close/>
                </a:path>
              </a:pathLst>
            </a:custGeom>
            <a:solidFill>
              <a:srgbClr val="000000"/>
            </a:solidFill>
            <a:ln w="4763">
              <a:solidFill>
                <a:srgbClr val="000000"/>
              </a:solidFill>
              <a:prstDash val="solid"/>
              <a:round/>
              <a:headEnd/>
              <a:tailEnd/>
            </a:ln>
          </p:spPr>
          <p:txBody>
            <a:bodyPr/>
            <a:lstStyle/>
            <a:p>
              <a:endParaRPr lang="it-IT"/>
            </a:p>
          </p:txBody>
        </p:sp>
        <p:sp>
          <p:nvSpPr>
            <p:cNvPr id="16" name="Freeform 15"/>
            <p:cNvSpPr>
              <a:spLocks/>
            </p:cNvSpPr>
            <p:nvPr/>
          </p:nvSpPr>
          <p:spPr bwMode="auto">
            <a:xfrm>
              <a:off x="3344863" y="4711700"/>
              <a:ext cx="103187" cy="98425"/>
            </a:xfrm>
            <a:custGeom>
              <a:avLst/>
              <a:gdLst>
                <a:gd name="T0" fmla="*/ 65 w 65"/>
                <a:gd name="T1" fmla="*/ 31 h 62"/>
                <a:gd name="T2" fmla="*/ 58 w 65"/>
                <a:gd name="T3" fmla="*/ 46 h 62"/>
                <a:gd name="T4" fmla="*/ 46 w 65"/>
                <a:gd name="T5" fmla="*/ 59 h 62"/>
                <a:gd name="T6" fmla="*/ 28 w 65"/>
                <a:gd name="T7" fmla="*/ 62 h 62"/>
                <a:gd name="T8" fmla="*/ 12 w 65"/>
                <a:gd name="T9" fmla="*/ 53 h 62"/>
                <a:gd name="T10" fmla="*/ 0 w 65"/>
                <a:gd name="T11" fmla="*/ 40 h 62"/>
                <a:gd name="T12" fmla="*/ 0 w 65"/>
                <a:gd name="T13" fmla="*/ 22 h 62"/>
                <a:gd name="T14" fmla="*/ 12 w 65"/>
                <a:gd name="T15" fmla="*/ 7 h 62"/>
                <a:gd name="T16" fmla="*/ 28 w 65"/>
                <a:gd name="T17" fmla="*/ 0 h 62"/>
                <a:gd name="T18" fmla="*/ 46 w 65"/>
                <a:gd name="T19" fmla="*/ 0 h 62"/>
                <a:gd name="T20" fmla="*/ 58 w 65"/>
                <a:gd name="T21" fmla="*/ 13 h 62"/>
                <a:gd name="T22" fmla="*/ 65 w 65"/>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5" h="62">
                  <a:moveTo>
                    <a:pt x="65" y="31"/>
                  </a:moveTo>
                  <a:lnTo>
                    <a:pt x="58" y="46"/>
                  </a:lnTo>
                  <a:lnTo>
                    <a:pt x="46" y="59"/>
                  </a:lnTo>
                  <a:lnTo>
                    <a:pt x="28" y="62"/>
                  </a:lnTo>
                  <a:lnTo>
                    <a:pt x="12" y="53"/>
                  </a:lnTo>
                  <a:lnTo>
                    <a:pt x="0" y="40"/>
                  </a:lnTo>
                  <a:lnTo>
                    <a:pt x="0" y="22"/>
                  </a:lnTo>
                  <a:lnTo>
                    <a:pt x="12" y="7"/>
                  </a:lnTo>
                  <a:lnTo>
                    <a:pt x="28" y="0"/>
                  </a:lnTo>
                  <a:lnTo>
                    <a:pt x="46" y="0"/>
                  </a:lnTo>
                  <a:lnTo>
                    <a:pt x="58" y="13"/>
                  </a:lnTo>
                  <a:lnTo>
                    <a:pt x="65" y="31"/>
                  </a:lnTo>
                  <a:close/>
                </a:path>
              </a:pathLst>
            </a:custGeom>
            <a:solidFill>
              <a:srgbClr val="000000"/>
            </a:solidFill>
            <a:ln w="4763">
              <a:solidFill>
                <a:srgbClr val="000000"/>
              </a:solidFill>
              <a:prstDash val="solid"/>
              <a:round/>
              <a:headEnd/>
              <a:tailEnd/>
            </a:ln>
          </p:spPr>
          <p:txBody>
            <a:bodyPr/>
            <a:lstStyle/>
            <a:p>
              <a:endParaRPr lang="it-IT"/>
            </a:p>
          </p:txBody>
        </p:sp>
        <p:sp>
          <p:nvSpPr>
            <p:cNvPr id="17" name="Freeform 16"/>
            <p:cNvSpPr>
              <a:spLocks/>
            </p:cNvSpPr>
            <p:nvPr/>
          </p:nvSpPr>
          <p:spPr bwMode="auto">
            <a:xfrm>
              <a:off x="1550988" y="2220913"/>
              <a:ext cx="96837" cy="96837"/>
            </a:xfrm>
            <a:custGeom>
              <a:avLst/>
              <a:gdLst>
                <a:gd name="T0" fmla="*/ 61 w 61"/>
                <a:gd name="T1" fmla="*/ 30 h 61"/>
                <a:gd name="T2" fmla="*/ 58 w 61"/>
                <a:gd name="T3" fmla="*/ 49 h 61"/>
                <a:gd name="T4" fmla="*/ 43 w 61"/>
                <a:gd name="T5" fmla="*/ 58 h 61"/>
                <a:gd name="T6" fmla="*/ 25 w 61"/>
                <a:gd name="T7" fmla="*/ 61 h 61"/>
                <a:gd name="T8" fmla="*/ 9 w 61"/>
                <a:gd name="T9" fmla="*/ 55 h 61"/>
                <a:gd name="T10" fmla="*/ 0 w 61"/>
                <a:gd name="T11" fmla="*/ 39 h 61"/>
                <a:gd name="T12" fmla="*/ 0 w 61"/>
                <a:gd name="T13" fmla="*/ 21 h 61"/>
                <a:gd name="T14" fmla="*/ 9 w 61"/>
                <a:gd name="T15" fmla="*/ 6 h 61"/>
                <a:gd name="T16" fmla="*/ 25 w 61"/>
                <a:gd name="T17" fmla="*/ 0 h 61"/>
                <a:gd name="T18" fmla="*/ 43 w 61"/>
                <a:gd name="T19" fmla="*/ 3 h 61"/>
                <a:gd name="T20" fmla="*/ 58 w 61"/>
                <a:gd name="T21" fmla="*/ 12 h 61"/>
                <a:gd name="T22" fmla="*/ 61 w 61"/>
                <a:gd name="T23" fmla="*/ 3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1">
                  <a:moveTo>
                    <a:pt x="61" y="30"/>
                  </a:moveTo>
                  <a:lnTo>
                    <a:pt x="58" y="49"/>
                  </a:lnTo>
                  <a:lnTo>
                    <a:pt x="43" y="58"/>
                  </a:lnTo>
                  <a:lnTo>
                    <a:pt x="25" y="61"/>
                  </a:lnTo>
                  <a:lnTo>
                    <a:pt x="9" y="55"/>
                  </a:lnTo>
                  <a:lnTo>
                    <a:pt x="0" y="39"/>
                  </a:lnTo>
                  <a:lnTo>
                    <a:pt x="0" y="21"/>
                  </a:lnTo>
                  <a:lnTo>
                    <a:pt x="9" y="6"/>
                  </a:lnTo>
                  <a:lnTo>
                    <a:pt x="25" y="0"/>
                  </a:lnTo>
                  <a:lnTo>
                    <a:pt x="43" y="3"/>
                  </a:lnTo>
                  <a:lnTo>
                    <a:pt x="58" y="12"/>
                  </a:lnTo>
                  <a:lnTo>
                    <a:pt x="61" y="30"/>
                  </a:lnTo>
                  <a:close/>
                </a:path>
              </a:pathLst>
            </a:custGeom>
            <a:solidFill>
              <a:srgbClr val="000000"/>
            </a:solidFill>
            <a:ln w="4763">
              <a:solidFill>
                <a:srgbClr val="000000"/>
              </a:solidFill>
              <a:prstDash val="solid"/>
              <a:round/>
              <a:headEnd/>
              <a:tailEnd/>
            </a:ln>
          </p:spPr>
          <p:txBody>
            <a:bodyPr/>
            <a:lstStyle/>
            <a:p>
              <a:endParaRPr lang="it-IT"/>
            </a:p>
          </p:txBody>
        </p:sp>
        <p:sp>
          <p:nvSpPr>
            <p:cNvPr id="18" name="Freeform 17"/>
            <p:cNvSpPr>
              <a:spLocks/>
            </p:cNvSpPr>
            <p:nvPr/>
          </p:nvSpPr>
          <p:spPr bwMode="auto">
            <a:xfrm>
              <a:off x="1223963" y="4410075"/>
              <a:ext cx="98425" cy="98425"/>
            </a:xfrm>
            <a:custGeom>
              <a:avLst/>
              <a:gdLst>
                <a:gd name="T0" fmla="*/ 62 w 62"/>
                <a:gd name="T1" fmla="*/ 31 h 62"/>
                <a:gd name="T2" fmla="*/ 56 w 62"/>
                <a:gd name="T3" fmla="*/ 49 h 62"/>
                <a:gd name="T4" fmla="*/ 43 w 62"/>
                <a:gd name="T5" fmla="*/ 62 h 62"/>
                <a:gd name="T6" fmla="*/ 25 w 62"/>
                <a:gd name="T7" fmla="*/ 62 h 62"/>
                <a:gd name="T8" fmla="*/ 9 w 62"/>
                <a:gd name="T9" fmla="*/ 55 h 62"/>
                <a:gd name="T10" fmla="*/ 0 w 62"/>
                <a:gd name="T11" fmla="*/ 40 h 62"/>
                <a:gd name="T12" fmla="*/ 0 w 62"/>
                <a:gd name="T13" fmla="*/ 22 h 62"/>
                <a:gd name="T14" fmla="*/ 9 w 62"/>
                <a:gd name="T15" fmla="*/ 10 h 62"/>
                <a:gd name="T16" fmla="*/ 25 w 62"/>
                <a:gd name="T17" fmla="*/ 0 h 62"/>
                <a:gd name="T18" fmla="*/ 43 w 62"/>
                <a:gd name="T19" fmla="*/ 3 h 62"/>
                <a:gd name="T20" fmla="*/ 56 w 62"/>
                <a:gd name="T21" fmla="*/ 16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9"/>
                  </a:lnTo>
                  <a:lnTo>
                    <a:pt x="43" y="62"/>
                  </a:lnTo>
                  <a:lnTo>
                    <a:pt x="25" y="62"/>
                  </a:lnTo>
                  <a:lnTo>
                    <a:pt x="9" y="55"/>
                  </a:lnTo>
                  <a:lnTo>
                    <a:pt x="0" y="40"/>
                  </a:lnTo>
                  <a:lnTo>
                    <a:pt x="0" y="22"/>
                  </a:lnTo>
                  <a:lnTo>
                    <a:pt x="9" y="10"/>
                  </a:lnTo>
                  <a:lnTo>
                    <a:pt x="25" y="0"/>
                  </a:lnTo>
                  <a:lnTo>
                    <a:pt x="43" y="3"/>
                  </a:lnTo>
                  <a:lnTo>
                    <a:pt x="56" y="16"/>
                  </a:lnTo>
                  <a:lnTo>
                    <a:pt x="62" y="31"/>
                  </a:lnTo>
                  <a:close/>
                </a:path>
              </a:pathLst>
            </a:custGeom>
            <a:solidFill>
              <a:srgbClr val="000000"/>
            </a:solidFill>
            <a:ln w="4763">
              <a:solidFill>
                <a:srgbClr val="000000"/>
              </a:solidFill>
              <a:prstDash val="solid"/>
              <a:round/>
              <a:headEnd/>
              <a:tailEnd/>
            </a:ln>
          </p:spPr>
          <p:txBody>
            <a:bodyPr/>
            <a:lstStyle/>
            <a:p>
              <a:endParaRPr lang="it-IT"/>
            </a:p>
          </p:txBody>
        </p:sp>
        <p:sp>
          <p:nvSpPr>
            <p:cNvPr id="19" name="Freeform 18"/>
            <p:cNvSpPr>
              <a:spLocks/>
            </p:cNvSpPr>
            <p:nvPr/>
          </p:nvSpPr>
          <p:spPr bwMode="auto">
            <a:xfrm>
              <a:off x="1254125" y="5008563"/>
              <a:ext cx="96838" cy="98425"/>
            </a:xfrm>
            <a:custGeom>
              <a:avLst/>
              <a:gdLst>
                <a:gd name="T0" fmla="*/ 61 w 61"/>
                <a:gd name="T1" fmla="*/ 31 h 62"/>
                <a:gd name="T2" fmla="*/ 55 w 61"/>
                <a:gd name="T3" fmla="*/ 49 h 62"/>
                <a:gd name="T4" fmla="*/ 43 w 61"/>
                <a:gd name="T5" fmla="*/ 59 h 62"/>
                <a:gd name="T6" fmla="*/ 24 w 61"/>
                <a:gd name="T7" fmla="*/ 62 h 62"/>
                <a:gd name="T8" fmla="*/ 9 w 61"/>
                <a:gd name="T9" fmla="*/ 56 h 62"/>
                <a:gd name="T10" fmla="*/ 0 w 61"/>
                <a:gd name="T11" fmla="*/ 40 h 62"/>
                <a:gd name="T12" fmla="*/ 0 w 61"/>
                <a:gd name="T13" fmla="*/ 22 h 62"/>
                <a:gd name="T14" fmla="*/ 9 w 61"/>
                <a:gd name="T15" fmla="*/ 7 h 62"/>
                <a:gd name="T16" fmla="*/ 24 w 61"/>
                <a:gd name="T17" fmla="*/ 0 h 62"/>
                <a:gd name="T18" fmla="*/ 43 w 61"/>
                <a:gd name="T19" fmla="*/ 3 h 62"/>
                <a:gd name="T20" fmla="*/ 55 w 61"/>
                <a:gd name="T21" fmla="*/ 16 h 62"/>
                <a:gd name="T22" fmla="*/ 61 w 61"/>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 h="62">
                  <a:moveTo>
                    <a:pt x="61" y="31"/>
                  </a:moveTo>
                  <a:lnTo>
                    <a:pt x="55" y="49"/>
                  </a:lnTo>
                  <a:lnTo>
                    <a:pt x="43" y="59"/>
                  </a:lnTo>
                  <a:lnTo>
                    <a:pt x="24" y="62"/>
                  </a:lnTo>
                  <a:lnTo>
                    <a:pt x="9" y="56"/>
                  </a:lnTo>
                  <a:lnTo>
                    <a:pt x="0" y="40"/>
                  </a:lnTo>
                  <a:lnTo>
                    <a:pt x="0" y="22"/>
                  </a:lnTo>
                  <a:lnTo>
                    <a:pt x="9" y="7"/>
                  </a:lnTo>
                  <a:lnTo>
                    <a:pt x="24" y="0"/>
                  </a:lnTo>
                  <a:lnTo>
                    <a:pt x="43" y="3"/>
                  </a:lnTo>
                  <a:lnTo>
                    <a:pt x="55" y="16"/>
                  </a:lnTo>
                  <a:lnTo>
                    <a:pt x="61" y="31"/>
                  </a:lnTo>
                  <a:close/>
                </a:path>
              </a:pathLst>
            </a:custGeom>
            <a:solidFill>
              <a:srgbClr val="000000"/>
            </a:solidFill>
            <a:ln w="4763">
              <a:solidFill>
                <a:srgbClr val="000000"/>
              </a:solidFill>
              <a:prstDash val="solid"/>
              <a:round/>
              <a:headEnd/>
              <a:tailEnd/>
            </a:ln>
          </p:spPr>
          <p:txBody>
            <a:bodyPr/>
            <a:lstStyle/>
            <a:p>
              <a:endParaRPr lang="it-IT"/>
            </a:p>
          </p:txBody>
        </p:sp>
        <p:sp>
          <p:nvSpPr>
            <p:cNvPr id="20" name="Freeform 19"/>
            <p:cNvSpPr>
              <a:spLocks/>
            </p:cNvSpPr>
            <p:nvPr/>
          </p:nvSpPr>
          <p:spPr bwMode="auto">
            <a:xfrm>
              <a:off x="1720850" y="1990725"/>
              <a:ext cx="98425" cy="98425"/>
            </a:xfrm>
            <a:custGeom>
              <a:avLst/>
              <a:gdLst>
                <a:gd name="T0" fmla="*/ 62 w 62"/>
                <a:gd name="T1" fmla="*/ 31 h 62"/>
                <a:gd name="T2" fmla="*/ 56 w 62"/>
                <a:gd name="T3" fmla="*/ 46 h 62"/>
                <a:gd name="T4" fmla="*/ 43 w 62"/>
                <a:gd name="T5" fmla="*/ 59 h 62"/>
                <a:gd name="T6" fmla="*/ 25 w 62"/>
                <a:gd name="T7" fmla="*/ 62 h 62"/>
                <a:gd name="T8" fmla="*/ 10 w 62"/>
                <a:gd name="T9" fmla="*/ 56 h 62"/>
                <a:gd name="T10" fmla="*/ 0 w 62"/>
                <a:gd name="T11" fmla="*/ 40 h 62"/>
                <a:gd name="T12" fmla="*/ 0 w 62"/>
                <a:gd name="T13" fmla="*/ 22 h 62"/>
                <a:gd name="T14" fmla="*/ 10 w 62"/>
                <a:gd name="T15" fmla="*/ 7 h 62"/>
                <a:gd name="T16" fmla="*/ 25 w 62"/>
                <a:gd name="T17" fmla="*/ 0 h 62"/>
                <a:gd name="T18" fmla="*/ 43 w 62"/>
                <a:gd name="T19" fmla="*/ 4 h 62"/>
                <a:gd name="T20" fmla="*/ 56 w 62"/>
                <a:gd name="T21" fmla="*/ 13 h 62"/>
                <a:gd name="T22" fmla="*/ 62 w 62"/>
                <a:gd name="T23" fmla="*/ 31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2" h="62">
                  <a:moveTo>
                    <a:pt x="62" y="31"/>
                  </a:moveTo>
                  <a:lnTo>
                    <a:pt x="56" y="46"/>
                  </a:lnTo>
                  <a:lnTo>
                    <a:pt x="43" y="59"/>
                  </a:lnTo>
                  <a:lnTo>
                    <a:pt x="25" y="62"/>
                  </a:lnTo>
                  <a:lnTo>
                    <a:pt x="10" y="56"/>
                  </a:lnTo>
                  <a:lnTo>
                    <a:pt x="0" y="40"/>
                  </a:lnTo>
                  <a:lnTo>
                    <a:pt x="0" y="22"/>
                  </a:lnTo>
                  <a:lnTo>
                    <a:pt x="10" y="7"/>
                  </a:lnTo>
                  <a:lnTo>
                    <a:pt x="25" y="0"/>
                  </a:lnTo>
                  <a:lnTo>
                    <a:pt x="43" y="4"/>
                  </a:lnTo>
                  <a:lnTo>
                    <a:pt x="56" y="13"/>
                  </a:lnTo>
                  <a:lnTo>
                    <a:pt x="62" y="31"/>
                  </a:lnTo>
                  <a:close/>
                </a:path>
              </a:pathLst>
            </a:custGeom>
            <a:solidFill>
              <a:srgbClr val="000000"/>
            </a:solidFill>
            <a:ln w="4763">
              <a:solidFill>
                <a:srgbClr val="000000"/>
              </a:solidFill>
              <a:prstDash val="solid"/>
              <a:round/>
              <a:headEnd/>
              <a:tailEnd/>
            </a:ln>
          </p:spPr>
          <p:txBody>
            <a:bodyPr/>
            <a:lstStyle/>
            <a:p>
              <a:endParaRPr lang="it-IT"/>
            </a:p>
          </p:txBody>
        </p:sp>
        <p:sp>
          <p:nvSpPr>
            <p:cNvPr id="21" name="Text Box 20"/>
            <p:cNvSpPr txBox="1">
              <a:spLocks noChangeArrowheads="1"/>
            </p:cNvSpPr>
            <p:nvPr/>
          </p:nvSpPr>
          <p:spPr bwMode="auto">
            <a:xfrm>
              <a:off x="990600" y="5562600"/>
              <a:ext cx="2362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grpSp>
      <p:grpSp>
        <p:nvGrpSpPr>
          <p:cNvPr id="22" name="Group 22"/>
          <p:cNvGrpSpPr>
            <a:grpSpLocks/>
          </p:cNvGrpSpPr>
          <p:nvPr/>
        </p:nvGrpSpPr>
        <p:grpSpPr bwMode="auto">
          <a:xfrm>
            <a:off x="2339975" y="3448050"/>
            <a:ext cx="2819400" cy="3409950"/>
            <a:chOff x="1474" y="2172"/>
            <a:chExt cx="1776" cy="2148"/>
          </a:xfrm>
        </p:grpSpPr>
        <p:graphicFrame>
          <p:nvGraphicFramePr>
            <p:cNvPr id="23" name="Object 3"/>
            <p:cNvGraphicFramePr>
              <a:graphicFrameLocks noChangeAspect="1"/>
            </p:cNvGraphicFramePr>
            <p:nvPr>
              <p:extLst>
                <p:ext uri="{D42A27DB-BD31-4B8C-83A1-F6EECF244321}">
                  <p14:modId xmlns:p14="http://schemas.microsoft.com/office/powerpoint/2010/main" val="232628824"/>
                </p:ext>
              </p:extLst>
            </p:nvPr>
          </p:nvGraphicFramePr>
          <p:xfrm>
            <a:off x="1474" y="2172"/>
            <a:ext cx="1587" cy="2148"/>
          </p:xfrm>
          <a:graphic>
            <a:graphicData uri="http://schemas.openxmlformats.org/presentationml/2006/ole">
              <mc:AlternateContent xmlns:mc="http://schemas.openxmlformats.org/markup-compatibility/2006">
                <mc:Choice xmlns:v="urn:schemas-microsoft-com:vml" Requires="v">
                  <p:oleObj spid="_x0000_s169989" name="VISIO" r:id="rId3" imgW="1549800" imgH="2097000" progId="Visio.Drawing.6">
                    <p:embed/>
                  </p:oleObj>
                </mc:Choice>
                <mc:Fallback>
                  <p:oleObj name="VISIO" r:id="rId3" imgW="1549800" imgH="209700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4" y="2172"/>
                          <a:ext cx="1587" cy="2148"/>
                        </a:xfrm>
                        <a:prstGeom prst="rect">
                          <a:avLst/>
                        </a:prstGeom>
                        <a:noFill/>
                        <a:ln>
                          <a:noFill/>
                        </a:ln>
                        <a:effectLst/>
                        <a:extLst/>
                      </p:spPr>
                    </p:pic>
                  </p:oleObj>
                </mc:Fallback>
              </mc:AlternateContent>
            </a:graphicData>
          </a:graphic>
        </p:graphicFrame>
        <p:sp>
          <p:nvSpPr>
            <p:cNvPr id="24" name="Text Box 21"/>
            <p:cNvSpPr txBox="1">
              <a:spLocks noChangeArrowheads="1"/>
            </p:cNvSpPr>
            <p:nvPr/>
          </p:nvSpPr>
          <p:spPr bwMode="auto">
            <a:xfrm>
              <a:off x="1474" y="3116"/>
              <a:ext cx="177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dirty="0"/>
                <a:t>A </a:t>
              </a:r>
              <a:r>
                <a:rPr lang="en-US" sz="1800" dirty="0" err="1"/>
                <a:t>Partitional</a:t>
              </a:r>
              <a:r>
                <a:rPr lang="en-US" sz="1800" dirty="0"/>
                <a:t>  Clustering</a:t>
              </a:r>
            </a:p>
          </p:txBody>
        </p:sp>
      </p:grpSp>
    </p:spTree>
    <p:extLst>
      <p:ext uri="{BB962C8B-B14F-4D97-AF65-F5344CB8AC3E}">
        <p14:creationId xmlns:p14="http://schemas.microsoft.com/office/powerpoint/2010/main" val="1878285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426" name="Rectangle 2"/>
          <p:cNvSpPr>
            <a:spLocks noGrp="1" noChangeArrowheads="1"/>
          </p:cNvSpPr>
          <p:nvPr>
            <p:ph type="title"/>
          </p:nvPr>
        </p:nvSpPr>
        <p:spPr>
          <a:xfrm>
            <a:off x="381000" y="152400"/>
            <a:ext cx="8280400" cy="552450"/>
          </a:xfrm>
        </p:spPr>
        <p:txBody>
          <a:bodyPr>
            <a:normAutofit fontScale="90000"/>
          </a:bodyPr>
          <a:lstStyle/>
          <a:p>
            <a:r>
              <a:rPr lang="en-US"/>
              <a:t>Limitations of MAX</a:t>
            </a:r>
          </a:p>
        </p:txBody>
      </p:sp>
      <p:pic>
        <p:nvPicPr>
          <p:cNvPr id="16394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447800"/>
            <a:ext cx="4268788"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428" name="Text Box 4"/>
          <p:cNvSpPr txBox="1">
            <a:spLocks noChangeArrowheads="1"/>
          </p:cNvSpPr>
          <p:nvPr/>
        </p:nvSpPr>
        <p:spPr bwMode="auto">
          <a:xfrm>
            <a:off x="1066800" y="4738688"/>
            <a:ext cx="2895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grpSp>
        <p:nvGrpSpPr>
          <p:cNvPr id="1639429" name="Group 5"/>
          <p:cNvGrpSpPr>
            <a:grpSpLocks/>
          </p:cNvGrpSpPr>
          <p:nvPr/>
        </p:nvGrpSpPr>
        <p:grpSpPr bwMode="auto">
          <a:xfrm>
            <a:off x="4418013" y="1371600"/>
            <a:ext cx="4268787" cy="3733800"/>
            <a:chOff x="2783" y="864"/>
            <a:chExt cx="2689" cy="2352"/>
          </a:xfrm>
        </p:grpSpPr>
        <p:pic>
          <p:nvPicPr>
            <p:cNvPr id="16394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 y="864"/>
              <a:ext cx="2689" cy="20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431" name="Text Box 7"/>
            <p:cNvSpPr txBox="1">
              <a:spLocks noChangeArrowheads="1"/>
            </p:cNvSpPr>
            <p:nvPr/>
          </p:nvSpPr>
          <p:spPr bwMode="auto">
            <a:xfrm>
              <a:off x="3263" y="2985"/>
              <a:ext cx="182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Two Clusters</a:t>
              </a:r>
            </a:p>
          </p:txBody>
        </p:sp>
      </p:grpSp>
      <p:sp>
        <p:nvSpPr>
          <p:cNvPr id="1639432" name="Text Box 8"/>
          <p:cNvSpPr txBox="1">
            <a:spLocks noChangeArrowheads="1"/>
          </p:cNvSpPr>
          <p:nvPr/>
        </p:nvSpPr>
        <p:spPr bwMode="auto">
          <a:xfrm>
            <a:off x="609600" y="5486400"/>
            <a:ext cx="63246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800"/>
              <a:t>Tends to break large clusters</a:t>
            </a:r>
          </a:p>
          <a:p>
            <a:pPr>
              <a:spcBef>
                <a:spcPct val="50000"/>
              </a:spcBef>
              <a:buFontTx/>
              <a:buChar char="•"/>
            </a:pPr>
            <a:r>
              <a:rPr lang="en-US" sz="1800"/>
              <a:t>Biased towards globular clusters</a:t>
            </a:r>
          </a:p>
        </p:txBody>
      </p:sp>
    </p:spTree>
    <p:extLst>
      <p:ext uri="{BB962C8B-B14F-4D97-AF65-F5344CB8AC3E}">
        <p14:creationId xmlns:p14="http://schemas.microsoft.com/office/powerpoint/2010/main" val="73325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394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394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432"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0450" name="Rectangle 2"/>
          <p:cNvSpPr>
            <a:spLocks noGrp="1" noChangeArrowheads="1"/>
          </p:cNvSpPr>
          <p:nvPr>
            <p:ph type="title"/>
          </p:nvPr>
        </p:nvSpPr>
        <p:spPr>
          <a:xfrm>
            <a:off x="251520" y="-3069"/>
            <a:ext cx="8229600" cy="1143000"/>
          </a:xfrm>
        </p:spPr>
        <p:txBody>
          <a:bodyPr/>
          <a:lstStyle/>
          <a:p>
            <a:r>
              <a:rPr lang="en-US" dirty="0"/>
              <a:t>Cluster Similarity: Group Average</a:t>
            </a:r>
          </a:p>
        </p:txBody>
      </p:sp>
      <p:sp>
        <p:nvSpPr>
          <p:cNvPr id="1640451" name="Rectangle 3"/>
          <p:cNvSpPr>
            <a:spLocks noGrp="1" noChangeArrowheads="1"/>
          </p:cNvSpPr>
          <p:nvPr>
            <p:ph type="body" idx="1"/>
          </p:nvPr>
        </p:nvSpPr>
        <p:spPr>
          <a:xfrm>
            <a:off x="395536" y="1088905"/>
            <a:ext cx="8318500" cy="3505200"/>
          </a:xfrm>
        </p:spPr>
        <p:txBody>
          <a:bodyPr/>
          <a:lstStyle/>
          <a:p>
            <a:r>
              <a:rPr lang="en-US" sz="2200" dirty="0"/>
              <a:t>Proximity of two clusters is the average of pairwise proximity between points in the two clusters.</a:t>
            </a:r>
          </a:p>
          <a:p>
            <a:endParaRPr lang="en-US" sz="2200" dirty="0"/>
          </a:p>
          <a:p>
            <a:endParaRPr lang="en-US" sz="2200" dirty="0"/>
          </a:p>
          <a:p>
            <a:pPr lvl="4"/>
            <a:endParaRPr lang="en-US" sz="1800" dirty="0"/>
          </a:p>
          <a:p>
            <a:r>
              <a:rPr lang="en-US" sz="2200" dirty="0"/>
              <a:t>Need to use average connectivity for scalability since total proximity favors large clusters</a:t>
            </a:r>
          </a:p>
          <a:p>
            <a:endParaRPr lang="en-US" sz="2200" dirty="0"/>
          </a:p>
        </p:txBody>
      </p:sp>
      <p:graphicFrame>
        <p:nvGraphicFramePr>
          <p:cNvPr id="1640452" name="Object 4"/>
          <p:cNvGraphicFramePr>
            <a:graphicFrameLocks noChangeAspect="1"/>
          </p:cNvGraphicFramePr>
          <p:nvPr/>
        </p:nvGraphicFramePr>
        <p:xfrm>
          <a:off x="2057400" y="1905000"/>
          <a:ext cx="5575300" cy="998538"/>
        </p:xfrm>
        <a:graphic>
          <a:graphicData uri="http://schemas.openxmlformats.org/presentationml/2006/ole">
            <mc:AlternateContent xmlns:mc="http://schemas.openxmlformats.org/markup-compatibility/2006">
              <mc:Choice xmlns:v="urn:schemas-microsoft-com:vml" Requires="v">
                <p:oleObj spid="_x0000_s163854" name="Equation" r:id="rId3" imgW="3873240" imgH="698400" progId="Equation.3">
                  <p:embed/>
                </p:oleObj>
              </mc:Choice>
              <mc:Fallback>
                <p:oleObj name="Equation" r:id="rId3" imgW="3873240" imgH="698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1905000"/>
                        <a:ext cx="5575300" cy="998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40453" name="Object 5"/>
          <p:cNvGraphicFramePr>
            <a:graphicFrameLocks noChangeAspect="1"/>
          </p:cNvGraphicFramePr>
          <p:nvPr/>
        </p:nvGraphicFramePr>
        <p:xfrm>
          <a:off x="228600" y="3873500"/>
          <a:ext cx="4343400" cy="2411413"/>
        </p:xfrm>
        <a:graphic>
          <a:graphicData uri="http://schemas.openxmlformats.org/presentationml/2006/ole">
            <mc:AlternateContent xmlns:mc="http://schemas.openxmlformats.org/markup-compatibility/2006">
              <mc:Choice xmlns:v="urn:schemas-microsoft-com:vml" Requires="v">
                <p:oleObj spid="_x0000_s163855" name="Worksheet" r:id="rId5" imgW="2294001" imgH="1013841" progId="Excel.Sheet.8">
                  <p:embed/>
                </p:oleObj>
              </mc:Choice>
              <mc:Fallback>
                <p:oleObj name="Worksheet" r:id="rId5" imgW="2294001" imgH="1013841"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873500"/>
                        <a:ext cx="4343400" cy="2411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1640454" name="Group 6"/>
          <p:cNvGrpSpPr>
            <a:grpSpLocks/>
          </p:cNvGrpSpPr>
          <p:nvPr/>
        </p:nvGrpSpPr>
        <p:grpSpPr bwMode="auto">
          <a:xfrm>
            <a:off x="5410200" y="3568700"/>
            <a:ext cx="2957513" cy="2755900"/>
            <a:chOff x="3504" y="2112"/>
            <a:chExt cx="1863" cy="1736"/>
          </a:xfrm>
        </p:grpSpPr>
        <p:sp>
          <p:nvSpPr>
            <p:cNvPr id="1640455" name="Line 7"/>
            <p:cNvSpPr>
              <a:spLocks noChangeShapeType="1"/>
            </p:cNvSpPr>
            <p:nvPr/>
          </p:nvSpPr>
          <p:spPr bwMode="auto">
            <a:xfrm flipV="1">
              <a:off x="3605" y="3184"/>
              <a:ext cx="0" cy="4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56" name="Line 8"/>
            <p:cNvSpPr>
              <a:spLocks noChangeShapeType="1"/>
            </p:cNvSpPr>
            <p:nvPr/>
          </p:nvSpPr>
          <p:spPr bwMode="auto">
            <a:xfrm>
              <a:off x="3605" y="3184"/>
              <a:ext cx="4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57" name="Line 9"/>
            <p:cNvSpPr>
              <a:spLocks noChangeShapeType="1"/>
            </p:cNvSpPr>
            <p:nvPr/>
          </p:nvSpPr>
          <p:spPr bwMode="auto">
            <a:xfrm>
              <a:off x="4098" y="3184"/>
              <a:ext cx="0" cy="44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58" name="Line 10"/>
            <p:cNvSpPr>
              <a:spLocks noChangeShapeType="1"/>
            </p:cNvSpPr>
            <p:nvPr/>
          </p:nvSpPr>
          <p:spPr bwMode="auto">
            <a:xfrm flipV="1">
              <a:off x="3901" y="2916"/>
              <a:ext cx="0" cy="2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59" name="Line 11"/>
            <p:cNvSpPr>
              <a:spLocks noChangeShapeType="1"/>
            </p:cNvSpPr>
            <p:nvPr/>
          </p:nvSpPr>
          <p:spPr bwMode="auto">
            <a:xfrm flipV="1">
              <a:off x="3901" y="2827"/>
              <a:ext cx="0" cy="8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60" name="Line 12"/>
            <p:cNvSpPr>
              <a:spLocks noChangeShapeType="1"/>
            </p:cNvSpPr>
            <p:nvPr/>
          </p:nvSpPr>
          <p:spPr bwMode="auto">
            <a:xfrm flipV="1">
              <a:off x="4787" y="3006"/>
              <a:ext cx="0" cy="6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61" name="Line 13"/>
            <p:cNvSpPr>
              <a:spLocks noChangeShapeType="1"/>
            </p:cNvSpPr>
            <p:nvPr/>
          </p:nvSpPr>
          <p:spPr bwMode="auto">
            <a:xfrm>
              <a:off x="4787" y="3006"/>
              <a:ext cx="493"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62" name="Line 14"/>
            <p:cNvSpPr>
              <a:spLocks noChangeShapeType="1"/>
            </p:cNvSpPr>
            <p:nvPr/>
          </p:nvSpPr>
          <p:spPr bwMode="auto">
            <a:xfrm>
              <a:off x="5280" y="3006"/>
              <a:ext cx="0" cy="62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63" name="Line 15"/>
            <p:cNvSpPr>
              <a:spLocks noChangeShapeType="1"/>
            </p:cNvSpPr>
            <p:nvPr/>
          </p:nvSpPr>
          <p:spPr bwMode="auto">
            <a:xfrm flipV="1">
              <a:off x="5083" y="2738"/>
              <a:ext cx="0" cy="26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64" name="Line 16"/>
            <p:cNvSpPr>
              <a:spLocks noChangeShapeType="1"/>
            </p:cNvSpPr>
            <p:nvPr/>
          </p:nvSpPr>
          <p:spPr bwMode="auto">
            <a:xfrm flipV="1">
              <a:off x="5083" y="2648"/>
              <a:ext cx="0" cy="9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65" name="Line 17"/>
            <p:cNvSpPr>
              <a:spLocks noChangeShapeType="1"/>
            </p:cNvSpPr>
            <p:nvPr/>
          </p:nvSpPr>
          <p:spPr bwMode="auto">
            <a:xfrm flipV="1">
              <a:off x="4393" y="2827"/>
              <a:ext cx="0" cy="80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66" name="Line 18"/>
            <p:cNvSpPr>
              <a:spLocks noChangeShapeType="1"/>
            </p:cNvSpPr>
            <p:nvPr/>
          </p:nvSpPr>
          <p:spPr bwMode="auto">
            <a:xfrm>
              <a:off x="3901" y="2827"/>
              <a:ext cx="492"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67" name="Line 19"/>
            <p:cNvSpPr>
              <a:spLocks noChangeShapeType="1"/>
            </p:cNvSpPr>
            <p:nvPr/>
          </p:nvSpPr>
          <p:spPr bwMode="auto">
            <a:xfrm flipV="1">
              <a:off x="4098" y="2469"/>
              <a:ext cx="0" cy="358"/>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68" name="Line 20"/>
            <p:cNvSpPr>
              <a:spLocks noChangeShapeType="1"/>
            </p:cNvSpPr>
            <p:nvPr/>
          </p:nvSpPr>
          <p:spPr bwMode="auto">
            <a:xfrm>
              <a:off x="4098" y="2469"/>
              <a:ext cx="985"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69" name="Line 21"/>
            <p:cNvSpPr>
              <a:spLocks noChangeShapeType="1"/>
            </p:cNvSpPr>
            <p:nvPr/>
          </p:nvSpPr>
          <p:spPr bwMode="auto">
            <a:xfrm>
              <a:off x="5083" y="2469"/>
              <a:ext cx="0" cy="269"/>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70" name="Line 22"/>
            <p:cNvSpPr>
              <a:spLocks noChangeShapeType="1"/>
            </p:cNvSpPr>
            <p:nvPr/>
          </p:nvSpPr>
          <p:spPr bwMode="auto">
            <a:xfrm flipV="1">
              <a:off x="4590" y="2112"/>
              <a:ext cx="0" cy="357"/>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40471" name="Text Box 23"/>
            <p:cNvSpPr txBox="1">
              <a:spLocks noChangeArrowheads="1"/>
            </p:cNvSpPr>
            <p:nvPr/>
          </p:nvSpPr>
          <p:spPr bwMode="auto">
            <a:xfrm>
              <a:off x="3504" y="3617"/>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1</a:t>
              </a:r>
            </a:p>
          </p:txBody>
        </p:sp>
        <p:sp>
          <p:nvSpPr>
            <p:cNvPr id="1640472" name="Text Box 24"/>
            <p:cNvSpPr txBox="1">
              <a:spLocks noChangeArrowheads="1"/>
            </p:cNvSpPr>
            <p:nvPr/>
          </p:nvSpPr>
          <p:spPr bwMode="auto">
            <a:xfrm>
              <a:off x="3997" y="3617"/>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2</a:t>
              </a:r>
            </a:p>
          </p:txBody>
        </p:sp>
        <p:sp>
          <p:nvSpPr>
            <p:cNvPr id="1640473" name="Text Box 25"/>
            <p:cNvSpPr txBox="1">
              <a:spLocks noChangeArrowheads="1"/>
            </p:cNvSpPr>
            <p:nvPr/>
          </p:nvSpPr>
          <p:spPr bwMode="auto">
            <a:xfrm>
              <a:off x="4292" y="3617"/>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3</a:t>
              </a:r>
            </a:p>
          </p:txBody>
        </p:sp>
        <p:sp>
          <p:nvSpPr>
            <p:cNvPr id="1640474" name="Text Box 26"/>
            <p:cNvSpPr txBox="1">
              <a:spLocks noChangeArrowheads="1"/>
            </p:cNvSpPr>
            <p:nvPr/>
          </p:nvSpPr>
          <p:spPr bwMode="auto">
            <a:xfrm>
              <a:off x="4686" y="3617"/>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4</a:t>
              </a:r>
            </a:p>
          </p:txBody>
        </p:sp>
        <p:sp>
          <p:nvSpPr>
            <p:cNvPr id="1640475" name="Text Box 27"/>
            <p:cNvSpPr txBox="1">
              <a:spLocks noChangeArrowheads="1"/>
            </p:cNvSpPr>
            <p:nvPr/>
          </p:nvSpPr>
          <p:spPr bwMode="auto">
            <a:xfrm>
              <a:off x="5179" y="3617"/>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latin typeface="Times New Roman" pitchFamily="18" charset="0"/>
                </a:rPr>
                <a:t>5</a:t>
              </a:r>
            </a:p>
          </p:txBody>
        </p:sp>
      </p:grpSp>
    </p:spTree>
    <p:extLst>
      <p:ext uri="{BB962C8B-B14F-4D97-AF65-F5344CB8AC3E}">
        <p14:creationId xmlns:p14="http://schemas.microsoft.com/office/powerpoint/2010/main" val="29217981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404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1474" name="Rectangle 2"/>
          <p:cNvSpPr>
            <a:spLocks noGrp="1" noChangeArrowheads="1"/>
          </p:cNvSpPr>
          <p:nvPr>
            <p:ph type="title"/>
          </p:nvPr>
        </p:nvSpPr>
        <p:spPr>
          <a:xfrm>
            <a:off x="381000" y="152400"/>
            <a:ext cx="8280400" cy="552450"/>
          </a:xfrm>
        </p:spPr>
        <p:txBody>
          <a:bodyPr>
            <a:normAutofit fontScale="90000"/>
          </a:bodyPr>
          <a:lstStyle/>
          <a:p>
            <a:r>
              <a:rPr lang="en-US"/>
              <a:t>Hierarchical Clustering: Group Average</a:t>
            </a:r>
          </a:p>
        </p:txBody>
      </p:sp>
      <p:sp>
        <p:nvSpPr>
          <p:cNvPr id="1641475" name="Text Box 3"/>
          <p:cNvSpPr txBox="1">
            <a:spLocks noChangeArrowheads="1"/>
          </p:cNvSpPr>
          <p:nvPr/>
        </p:nvSpPr>
        <p:spPr bwMode="auto">
          <a:xfrm>
            <a:off x="914400" y="55626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Nested Clusters</a:t>
            </a:r>
          </a:p>
        </p:txBody>
      </p:sp>
      <p:sp>
        <p:nvSpPr>
          <p:cNvPr id="1641476" name="Text Box 4"/>
          <p:cNvSpPr txBox="1">
            <a:spLocks noChangeArrowheads="1"/>
          </p:cNvSpPr>
          <p:nvPr/>
        </p:nvSpPr>
        <p:spPr bwMode="auto">
          <a:xfrm>
            <a:off x="5562600" y="5562600"/>
            <a:ext cx="2209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Dendrogram</a:t>
            </a:r>
          </a:p>
        </p:txBody>
      </p:sp>
      <p:pic>
        <p:nvPicPr>
          <p:cNvPr id="16414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057400"/>
            <a:ext cx="438785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641478" name="Group 6"/>
          <p:cNvGrpSpPr>
            <a:grpSpLocks/>
          </p:cNvGrpSpPr>
          <p:nvPr/>
        </p:nvGrpSpPr>
        <p:grpSpPr bwMode="auto">
          <a:xfrm>
            <a:off x="808038" y="1987550"/>
            <a:ext cx="2901950" cy="2544763"/>
            <a:chOff x="509" y="1252"/>
            <a:chExt cx="1828" cy="1603"/>
          </a:xfrm>
        </p:grpSpPr>
        <p:sp>
          <p:nvSpPr>
            <p:cNvPr id="1641479" name="Freeform 7"/>
            <p:cNvSpPr>
              <a:spLocks/>
            </p:cNvSpPr>
            <p:nvPr/>
          </p:nvSpPr>
          <p:spPr bwMode="auto">
            <a:xfrm>
              <a:off x="1058" y="1885"/>
              <a:ext cx="79" cy="81"/>
            </a:xfrm>
            <a:custGeom>
              <a:avLst/>
              <a:gdLst>
                <a:gd name="T0" fmla="*/ 0 w 79"/>
                <a:gd name="T1" fmla="*/ 40 h 81"/>
                <a:gd name="T2" fmla="*/ 2 w 79"/>
                <a:gd name="T3" fmla="*/ 24 h 81"/>
                <a:gd name="T4" fmla="*/ 12 w 79"/>
                <a:gd name="T5" fmla="*/ 12 h 81"/>
                <a:gd name="T6" fmla="*/ 24 w 79"/>
                <a:gd name="T7" fmla="*/ 2 h 81"/>
                <a:gd name="T8" fmla="*/ 40 w 79"/>
                <a:gd name="T9" fmla="*/ 0 h 81"/>
                <a:gd name="T10" fmla="*/ 56 w 79"/>
                <a:gd name="T11" fmla="*/ 2 h 81"/>
                <a:gd name="T12" fmla="*/ 68 w 79"/>
                <a:gd name="T13" fmla="*/ 12 h 81"/>
                <a:gd name="T14" fmla="*/ 77 w 79"/>
                <a:gd name="T15" fmla="*/ 24 h 81"/>
                <a:gd name="T16" fmla="*/ 79 w 79"/>
                <a:gd name="T17" fmla="*/ 40 h 81"/>
                <a:gd name="T18" fmla="*/ 77 w 79"/>
                <a:gd name="T19" fmla="*/ 55 h 81"/>
                <a:gd name="T20" fmla="*/ 68 w 79"/>
                <a:gd name="T21" fmla="*/ 69 h 81"/>
                <a:gd name="T22" fmla="*/ 56 w 79"/>
                <a:gd name="T23" fmla="*/ 77 h 81"/>
                <a:gd name="T24" fmla="*/ 40 w 79"/>
                <a:gd name="T25" fmla="*/ 81 h 81"/>
                <a:gd name="T26" fmla="*/ 24 w 79"/>
                <a:gd name="T27" fmla="*/ 77 h 81"/>
                <a:gd name="T28" fmla="*/ 12 w 79"/>
                <a:gd name="T29" fmla="*/ 69 h 81"/>
                <a:gd name="T30" fmla="*/ 2 w 79"/>
                <a:gd name="T31" fmla="*/ 55 h 81"/>
                <a:gd name="T32" fmla="*/ 0 w 79"/>
                <a:gd name="T3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81">
                  <a:moveTo>
                    <a:pt x="0" y="40"/>
                  </a:moveTo>
                  <a:lnTo>
                    <a:pt x="2" y="24"/>
                  </a:lnTo>
                  <a:lnTo>
                    <a:pt x="12" y="12"/>
                  </a:lnTo>
                  <a:lnTo>
                    <a:pt x="24" y="2"/>
                  </a:lnTo>
                  <a:lnTo>
                    <a:pt x="40" y="0"/>
                  </a:lnTo>
                  <a:lnTo>
                    <a:pt x="56" y="2"/>
                  </a:lnTo>
                  <a:lnTo>
                    <a:pt x="68" y="12"/>
                  </a:lnTo>
                  <a:lnTo>
                    <a:pt x="77" y="24"/>
                  </a:lnTo>
                  <a:lnTo>
                    <a:pt x="79" y="40"/>
                  </a:lnTo>
                  <a:lnTo>
                    <a:pt x="77" y="55"/>
                  </a:lnTo>
                  <a:lnTo>
                    <a:pt x="68" y="69"/>
                  </a:lnTo>
                  <a:lnTo>
                    <a:pt x="56" y="77"/>
                  </a:lnTo>
                  <a:lnTo>
                    <a:pt x="40" y="81"/>
                  </a:lnTo>
                  <a:lnTo>
                    <a:pt x="24" y="77"/>
                  </a:lnTo>
                  <a:lnTo>
                    <a:pt x="12" y="69"/>
                  </a:lnTo>
                  <a:lnTo>
                    <a:pt x="2" y="55"/>
                  </a:lnTo>
                  <a:lnTo>
                    <a:pt x="0" y="40"/>
                  </a:lnTo>
                  <a:close/>
                </a:path>
              </a:pathLst>
            </a:custGeom>
            <a:solidFill>
              <a:srgbClr val="1A1A1A"/>
            </a:solidFill>
            <a:ln w="3175">
              <a:solidFill>
                <a:srgbClr val="000000"/>
              </a:solidFill>
              <a:prstDash val="solid"/>
              <a:round/>
              <a:headEnd/>
              <a:tailEnd/>
            </a:ln>
          </p:spPr>
          <p:txBody>
            <a:bodyPr/>
            <a:lstStyle/>
            <a:p>
              <a:endParaRPr lang="it-IT"/>
            </a:p>
          </p:txBody>
        </p:sp>
        <p:sp>
          <p:nvSpPr>
            <p:cNvPr id="1641480" name="Freeform 8"/>
            <p:cNvSpPr>
              <a:spLocks/>
            </p:cNvSpPr>
            <p:nvPr/>
          </p:nvSpPr>
          <p:spPr bwMode="auto">
            <a:xfrm>
              <a:off x="1810" y="1300"/>
              <a:ext cx="81" cy="81"/>
            </a:xfrm>
            <a:custGeom>
              <a:avLst/>
              <a:gdLst>
                <a:gd name="T0" fmla="*/ 0 w 81"/>
                <a:gd name="T1" fmla="*/ 39 h 81"/>
                <a:gd name="T2" fmla="*/ 2 w 81"/>
                <a:gd name="T3" fmla="*/ 23 h 81"/>
                <a:gd name="T4" fmla="*/ 11 w 81"/>
                <a:gd name="T5" fmla="*/ 12 h 81"/>
                <a:gd name="T6" fmla="*/ 23 w 81"/>
                <a:gd name="T7" fmla="*/ 2 h 81"/>
                <a:gd name="T8" fmla="*/ 39 w 81"/>
                <a:gd name="T9" fmla="*/ 0 h 81"/>
                <a:gd name="T10" fmla="*/ 55 w 81"/>
                <a:gd name="T11" fmla="*/ 2 h 81"/>
                <a:gd name="T12" fmla="*/ 69 w 81"/>
                <a:gd name="T13" fmla="*/ 12 h 81"/>
                <a:gd name="T14" fmla="*/ 77 w 81"/>
                <a:gd name="T15" fmla="*/ 23 h 81"/>
                <a:gd name="T16" fmla="*/ 81 w 81"/>
                <a:gd name="T17" fmla="*/ 39 h 81"/>
                <a:gd name="T18" fmla="*/ 77 w 81"/>
                <a:gd name="T19" fmla="*/ 55 h 81"/>
                <a:gd name="T20" fmla="*/ 69 w 81"/>
                <a:gd name="T21" fmla="*/ 69 h 81"/>
                <a:gd name="T22" fmla="*/ 55 w 81"/>
                <a:gd name="T23" fmla="*/ 77 h 81"/>
                <a:gd name="T24" fmla="*/ 39 w 81"/>
                <a:gd name="T25" fmla="*/ 81 h 81"/>
                <a:gd name="T26" fmla="*/ 23 w 81"/>
                <a:gd name="T27" fmla="*/ 77 h 81"/>
                <a:gd name="T28" fmla="*/ 11 w 81"/>
                <a:gd name="T29" fmla="*/ 69 h 81"/>
                <a:gd name="T30" fmla="*/ 2 w 81"/>
                <a:gd name="T31" fmla="*/ 55 h 81"/>
                <a:gd name="T32" fmla="*/ 0 w 81"/>
                <a:gd name="T33" fmla="*/ 3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0" y="39"/>
                  </a:moveTo>
                  <a:lnTo>
                    <a:pt x="2" y="23"/>
                  </a:lnTo>
                  <a:lnTo>
                    <a:pt x="11" y="12"/>
                  </a:lnTo>
                  <a:lnTo>
                    <a:pt x="23" y="2"/>
                  </a:lnTo>
                  <a:lnTo>
                    <a:pt x="39" y="0"/>
                  </a:lnTo>
                  <a:lnTo>
                    <a:pt x="55" y="2"/>
                  </a:lnTo>
                  <a:lnTo>
                    <a:pt x="69" y="12"/>
                  </a:lnTo>
                  <a:lnTo>
                    <a:pt x="77" y="23"/>
                  </a:lnTo>
                  <a:lnTo>
                    <a:pt x="81" y="39"/>
                  </a:lnTo>
                  <a:lnTo>
                    <a:pt x="77" y="55"/>
                  </a:lnTo>
                  <a:lnTo>
                    <a:pt x="69" y="69"/>
                  </a:lnTo>
                  <a:lnTo>
                    <a:pt x="55" y="77"/>
                  </a:lnTo>
                  <a:lnTo>
                    <a:pt x="39" y="81"/>
                  </a:lnTo>
                  <a:lnTo>
                    <a:pt x="23" y="77"/>
                  </a:lnTo>
                  <a:lnTo>
                    <a:pt x="11" y="69"/>
                  </a:lnTo>
                  <a:lnTo>
                    <a:pt x="2" y="55"/>
                  </a:lnTo>
                  <a:lnTo>
                    <a:pt x="0" y="39"/>
                  </a:lnTo>
                  <a:close/>
                </a:path>
              </a:pathLst>
            </a:custGeom>
            <a:solidFill>
              <a:srgbClr val="1A1A1A"/>
            </a:solidFill>
            <a:ln w="3175">
              <a:solidFill>
                <a:srgbClr val="000000"/>
              </a:solidFill>
              <a:prstDash val="solid"/>
              <a:round/>
              <a:headEnd/>
              <a:tailEnd/>
            </a:ln>
          </p:spPr>
          <p:txBody>
            <a:bodyPr/>
            <a:lstStyle/>
            <a:p>
              <a:endParaRPr lang="it-IT"/>
            </a:p>
          </p:txBody>
        </p:sp>
        <p:sp>
          <p:nvSpPr>
            <p:cNvPr id="1641481" name="Freeform 9"/>
            <p:cNvSpPr>
              <a:spLocks/>
            </p:cNvSpPr>
            <p:nvPr/>
          </p:nvSpPr>
          <p:spPr bwMode="auto">
            <a:xfrm>
              <a:off x="1262" y="2683"/>
              <a:ext cx="81" cy="81"/>
            </a:xfrm>
            <a:custGeom>
              <a:avLst/>
              <a:gdLst>
                <a:gd name="T0" fmla="*/ 0 w 81"/>
                <a:gd name="T1" fmla="*/ 40 h 81"/>
                <a:gd name="T2" fmla="*/ 2 w 81"/>
                <a:gd name="T3" fmla="*/ 24 h 81"/>
                <a:gd name="T4" fmla="*/ 12 w 81"/>
                <a:gd name="T5" fmla="*/ 12 h 81"/>
                <a:gd name="T6" fmla="*/ 24 w 81"/>
                <a:gd name="T7" fmla="*/ 2 h 81"/>
                <a:gd name="T8" fmla="*/ 40 w 81"/>
                <a:gd name="T9" fmla="*/ 0 h 81"/>
                <a:gd name="T10" fmla="*/ 55 w 81"/>
                <a:gd name="T11" fmla="*/ 2 h 81"/>
                <a:gd name="T12" fmla="*/ 69 w 81"/>
                <a:gd name="T13" fmla="*/ 12 h 81"/>
                <a:gd name="T14" fmla="*/ 77 w 81"/>
                <a:gd name="T15" fmla="*/ 24 h 81"/>
                <a:gd name="T16" fmla="*/ 81 w 81"/>
                <a:gd name="T17" fmla="*/ 40 h 81"/>
                <a:gd name="T18" fmla="*/ 77 w 81"/>
                <a:gd name="T19" fmla="*/ 56 h 81"/>
                <a:gd name="T20" fmla="*/ 69 w 81"/>
                <a:gd name="T21" fmla="*/ 69 h 81"/>
                <a:gd name="T22" fmla="*/ 55 w 81"/>
                <a:gd name="T23" fmla="*/ 77 h 81"/>
                <a:gd name="T24" fmla="*/ 40 w 81"/>
                <a:gd name="T25" fmla="*/ 81 h 81"/>
                <a:gd name="T26" fmla="*/ 24 w 81"/>
                <a:gd name="T27" fmla="*/ 77 h 81"/>
                <a:gd name="T28" fmla="*/ 12 w 81"/>
                <a:gd name="T29" fmla="*/ 69 h 81"/>
                <a:gd name="T30" fmla="*/ 2 w 81"/>
                <a:gd name="T31" fmla="*/ 56 h 81"/>
                <a:gd name="T32" fmla="*/ 0 w 81"/>
                <a:gd name="T3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0" y="40"/>
                  </a:moveTo>
                  <a:lnTo>
                    <a:pt x="2" y="24"/>
                  </a:lnTo>
                  <a:lnTo>
                    <a:pt x="12" y="12"/>
                  </a:lnTo>
                  <a:lnTo>
                    <a:pt x="24" y="2"/>
                  </a:lnTo>
                  <a:lnTo>
                    <a:pt x="40" y="0"/>
                  </a:lnTo>
                  <a:lnTo>
                    <a:pt x="55" y="2"/>
                  </a:lnTo>
                  <a:lnTo>
                    <a:pt x="69" y="12"/>
                  </a:lnTo>
                  <a:lnTo>
                    <a:pt x="77" y="24"/>
                  </a:lnTo>
                  <a:lnTo>
                    <a:pt x="81" y="40"/>
                  </a:lnTo>
                  <a:lnTo>
                    <a:pt x="77" y="56"/>
                  </a:lnTo>
                  <a:lnTo>
                    <a:pt x="69" y="69"/>
                  </a:lnTo>
                  <a:lnTo>
                    <a:pt x="55" y="77"/>
                  </a:lnTo>
                  <a:lnTo>
                    <a:pt x="40" y="81"/>
                  </a:lnTo>
                  <a:lnTo>
                    <a:pt x="24" y="77"/>
                  </a:lnTo>
                  <a:lnTo>
                    <a:pt x="12" y="69"/>
                  </a:lnTo>
                  <a:lnTo>
                    <a:pt x="2" y="56"/>
                  </a:lnTo>
                  <a:lnTo>
                    <a:pt x="0" y="40"/>
                  </a:lnTo>
                  <a:close/>
                </a:path>
              </a:pathLst>
            </a:custGeom>
            <a:solidFill>
              <a:srgbClr val="1A1A1A"/>
            </a:solidFill>
            <a:ln w="3175">
              <a:solidFill>
                <a:srgbClr val="000000"/>
              </a:solidFill>
              <a:prstDash val="solid"/>
              <a:round/>
              <a:headEnd/>
              <a:tailEnd/>
            </a:ln>
          </p:spPr>
          <p:txBody>
            <a:bodyPr/>
            <a:lstStyle/>
            <a:p>
              <a:endParaRPr lang="it-IT"/>
            </a:p>
          </p:txBody>
        </p:sp>
        <p:sp>
          <p:nvSpPr>
            <p:cNvPr id="1641482" name="Freeform 10"/>
            <p:cNvSpPr>
              <a:spLocks/>
            </p:cNvSpPr>
            <p:nvPr/>
          </p:nvSpPr>
          <p:spPr bwMode="auto">
            <a:xfrm>
              <a:off x="509" y="1769"/>
              <a:ext cx="81" cy="81"/>
            </a:xfrm>
            <a:custGeom>
              <a:avLst/>
              <a:gdLst>
                <a:gd name="T0" fmla="*/ 0 w 81"/>
                <a:gd name="T1" fmla="*/ 41 h 81"/>
                <a:gd name="T2" fmla="*/ 2 w 81"/>
                <a:gd name="T3" fmla="*/ 25 h 81"/>
                <a:gd name="T4" fmla="*/ 12 w 81"/>
                <a:gd name="T5" fmla="*/ 12 h 81"/>
                <a:gd name="T6" fmla="*/ 24 w 81"/>
                <a:gd name="T7" fmla="*/ 4 h 81"/>
                <a:gd name="T8" fmla="*/ 39 w 81"/>
                <a:gd name="T9" fmla="*/ 0 h 81"/>
                <a:gd name="T10" fmla="*/ 55 w 81"/>
                <a:gd name="T11" fmla="*/ 4 h 81"/>
                <a:gd name="T12" fmla="*/ 69 w 81"/>
                <a:gd name="T13" fmla="*/ 12 h 81"/>
                <a:gd name="T14" fmla="*/ 77 w 81"/>
                <a:gd name="T15" fmla="*/ 25 h 81"/>
                <a:gd name="T16" fmla="*/ 81 w 81"/>
                <a:gd name="T17" fmla="*/ 41 h 81"/>
                <a:gd name="T18" fmla="*/ 77 w 81"/>
                <a:gd name="T19" fmla="*/ 57 h 81"/>
                <a:gd name="T20" fmla="*/ 69 w 81"/>
                <a:gd name="T21" fmla="*/ 69 h 81"/>
                <a:gd name="T22" fmla="*/ 55 w 81"/>
                <a:gd name="T23" fmla="*/ 79 h 81"/>
                <a:gd name="T24" fmla="*/ 39 w 81"/>
                <a:gd name="T25" fmla="*/ 81 h 81"/>
                <a:gd name="T26" fmla="*/ 24 w 81"/>
                <a:gd name="T27" fmla="*/ 79 h 81"/>
                <a:gd name="T28" fmla="*/ 12 w 81"/>
                <a:gd name="T29" fmla="*/ 69 h 81"/>
                <a:gd name="T30" fmla="*/ 2 w 81"/>
                <a:gd name="T31" fmla="*/ 57 h 81"/>
                <a:gd name="T32" fmla="*/ 0 w 81"/>
                <a:gd name="T3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0" y="41"/>
                  </a:moveTo>
                  <a:lnTo>
                    <a:pt x="2" y="25"/>
                  </a:lnTo>
                  <a:lnTo>
                    <a:pt x="12" y="12"/>
                  </a:lnTo>
                  <a:lnTo>
                    <a:pt x="24" y="4"/>
                  </a:lnTo>
                  <a:lnTo>
                    <a:pt x="39" y="0"/>
                  </a:lnTo>
                  <a:lnTo>
                    <a:pt x="55" y="4"/>
                  </a:lnTo>
                  <a:lnTo>
                    <a:pt x="69" y="12"/>
                  </a:lnTo>
                  <a:lnTo>
                    <a:pt x="77" y="25"/>
                  </a:lnTo>
                  <a:lnTo>
                    <a:pt x="81" y="41"/>
                  </a:lnTo>
                  <a:lnTo>
                    <a:pt x="77" y="57"/>
                  </a:lnTo>
                  <a:lnTo>
                    <a:pt x="69" y="69"/>
                  </a:lnTo>
                  <a:lnTo>
                    <a:pt x="55" y="79"/>
                  </a:lnTo>
                  <a:lnTo>
                    <a:pt x="39" y="81"/>
                  </a:lnTo>
                  <a:lnTo>
                    <a:pt x="24" y="79"/>
                  </a:lnTo>
                  <a:lnTo>
                    <a:pt x="12" y="69"/>
                  </a:lnTo>
                  <a:lnTo>
                    <a:pt x="2" y="57"/>
                  </a:lnTo>
                  <a:lnTo>
                    <a:pt x="0" y="41"/>
                  </a:lnTo>
                  <a:close/>
                </a:path>
              </a:pathLst>
            </a:custGeom>
            <a:solidFill>
              <a:srgbClr val="1A1A1A"/>
            </a:solidFill>
            <a:ln w="3175">
              <a:solidFill>
                <a:srgbClr val="000000"/>
              </a:solidFill>
              <a:prstDash val="solid"/>
              <a:round/>
              <a:headEnd/>
              <a:tailEnd/>
            </a:ln>
          </p:spPr>
          <p:txBody>
            <a:bodyPr/>
            <a:lstStyle/>
            <a:p>
              <a:endParaRPr lang="it-IT"/>
            </a:p>
          </p:txBody>
        </p:sp>
        <p:sp>
          <p:nvSpPr>
            <p:cNvPr id="1641483" name="Freeform 11"/>
            <p:cNvSpPr>
              <a:spLocks/>
            </p:cNvSpPr>
            <p:nvPr/>
          </p:nvSpPr>
          <p:spPr bwMode="auto">
            <a:xfrm>
              <a:off x="1586" y="2167"/>
              <a:ext cx="81" cy="79"/>
            </a:xfrm>
            <a:custGeom>
              <a:avLst/>
              <a:gdLst>
                <a:gd name="T0" fmla="*/ 0 w 81"/>
                <a:gd name="T1" fmla="*/ 39 h 79"/>
                <a:gd name="T2" fmla="*/ 4 w 81"/>
                <a:gd name="T3" fmla="*/ 24 h 79"/>
                <a:gd name="T4" fmla="*/ 12 w 81"/>
                <a:gd name="T5" fmla="*/ 12 h 79"/>
                <a:gd name="T6" fmla="*/ 26 w 81"/>
                <a:gd name="T7" fmla="*/ 2 h 79"/>
                <a:gd name="T8" fmla="*/ 42 w 81"/>
                <a:gd name="T9" fmla="*/ 0 h 79"/>
                <a:gd name="T10" fmla="*/ 58 w 81"/>
                <a:gd name="T11" fmla="*/ 2 h 79"/>
                <a:gd name="T12" fmla="*/ 69 w 81"/>
                <a:gd name="T13" fmla="*/ 12 h 79"/>
                <a:gd name="T14" fmla="*/ 79 w 81"/>
                <a:gd name="T15" fmla="*/ 24 h 79"/>
                <a:gd name="T16" fmla="*/ 81 w 81"/>
                <a:gd name="T17" fmla="*/ 39 h 79"/>
                <a:gd name="T18" fmla="*/ 79 w 81"/>
                <a:gd name="T19" fmla="*/ 55 h 79"/>
                <a:gd name="T20" fmla="*/ 69 w 81"/>
                <a:gd name="T21" fmla="*/ 67 h 79"/>
                <a:gd name="T22" fmla="*/ 58 w 81"/>
                <a:gd name="T23" fmla="*/ 77 h 79"/>
                <a:gd name="T24" fmla="*/ 42 w 81"/>
                <a:gd name="T25" fmla="*/ 79 h 79"/>
                <a:gd name="T26" fmla="*/ 26 w 81"/>
                <a:gd name="T27" fmla="*/ 77 h 79"/>
                <a:gd name="T28" fmla="*/ 12 w 81"/>
                <a:gd name="T29" fmla="*/ 67 h 79"/>
                <a:gd name="T30" fmla="*/ 4 w 81"/>
                <a:gd name="T31" fmla="*/ 55 h 79"/>
                <a:gd name="T32" fmla="*/ 0 w 81"/>
                <a:gd name="T33" fmla="*/ 3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9">
                  <a:moveTo>
                    <a:pt x="0" y="39"/>
                  </a:moveTo>
                  <a:lnTo>
                    <a:pt x="4" y="24"/>
                  </a:lnTo>
                  <a:lnTo>
                    <a:pt x="12" y="12"/>
                  </a:lnTo>
                  <a:lnTo>
                    <a:pt x="26" y="2"/>
                  </a:lnTo>
                  <a:lnTo>
                    <a:pt x="42" y="0"/>
                  </a:lnTo>
                  <a:lnTo>
                    <a:pt x="58" y="2"/>
                  </a:lnTo>
                  <a:lnTo>
                    <a:pt x="69" y="12"/>
                  </a:lnTo>
                  <a:lnTo>
                    <a:pt x="79" y="24"/>
                  </a:lnTo>
                  <a:lnTo>
                    <a:pt x="81" y="39"/>
                  </a:lnTo>
                  <a:lnTo>
                    <a:pt x="79" y="55"/>
                  </a:lnTo>
                  <a:lnTo>
                    <a:pt x="69" y="67"/>
                  </a:lnTo>
                  <a:lnTo>
                    <a:pt x="58" y="77"/>
                  </a:lnTo>
                  <a:lnTo>
                    <a:pt x="42" y="79"/>
                  </a:lnTo>
                  <a:lnTo>
                    <a:pt x="26" y="77"/>
                  </a:lnTo>
                  <a:lnTo>
                    <a:pt x="12" y="67"/>
                  </a:lnTo>
                  <a:lnTo>
                    <a:pt x="4" y="55"/>
                  </a:lnTo>
                  <a:lnTo>
                    <a:pt x="0" y="39"/>
                  </a:lnTo>
                  <a:close/>
                </a:path>
              </a:pathLst>
            </a:custGeom>
            <a:solidFill>
              <a:srgbClr val="1A1A1A"/>
            </a:solidFill>
            <a:ln w="3175">
              <a:solidFill>
                <a:srgbClr val="000000"/>
              </a:solidFill>
              <a:prstDash val="solid"/>
              <a:round/>
              <a:headEnd/>
              <a:tailEnd/>
            </a:ln>
          </p:spPr>
          <p:txBody>
            <a:bodyPr/>
            <a:lstStyle/>
            <a:p>
              <a:endParaRPr lang="it-IT"/>
            </a:p>
          </p:txBody>
        </p:sp>
        <p:sp>
          <p:nvSpPr>
            <p:cNvPr id="1641484" name="Freeform 12"/>
            <p:cNvSpPr>
              <a:spLocks/>
            </p:cNvSpPr>
            <p:nvPr/>
          </p:nvSpPr>
          <p:spPr bwMode="auto">
            <a:xfrm>
              <a:off x="2029" y="2220"/>
              <a:ext cx="81" cy="81"/>
            </a:xfrm>
            <a:custGeom>
              <a:avLst/>
              <a:gdLst>
                <a:gd name="T0" fmla="*/ 0 w 81"/>
                <a:gd name="T1" fmla="*/ 40 h 81"/>
                <a:gd name="T2" fmla="*/ 2 w 81"/>
                <a:gd name="T3" fmla="*/ 26 h 81"/>
                <a:gd name="T4" fmla="*/ 12 w 81"/>
                <a:gd name="T5" fmla="*/ 12 h 81"/>
                <a:gd name="T6" fmla="*/ 24 w 81"/>
                <a:gd name="T7" fmla="*/ 4 h 81"/>
                <a:gd name="T8" fmla="*/ 40 w 81"/>
                <a:gd name="T9" fmla="*/ 0 h 81"/>
                <a:gd name="T10" fmla="*/ 55 w 81"/>
                <a:gd name="T11" fmla="*/ 4 h 81"/>
                <a:gd name="T12" fmla="*/ 69 w 81"/>
                <a:gd name="T13" fmla="*/ 12 h 81"/>
                <a:gd name="T14" fmla="*/ 77 w 81"/>
                <a:gd name="T15" fmla="*/ 26 h 81"/>
                <a:gd name="T16" fmla="*/ 81 w 81"/>
                <a:gd name="T17" fmla="*/ 40 h 81"/>
                <a:gd name="T18" fmla="*/ 77 w 81"/>
                <a:gd name="T19" fmla="*/ 55 h 81"/>
                <a:gd name="T20" fmla="*/ 69 w 81"/>
                <a:gd name="T21" fmla="*/ 69 h 81"/>
                <a:gd name="T22" fmla="*/ 55 w 81"/>
                <a:gd name="T23" fmla="*/ 77 h 81"/>
                <a:gd name="T24" fmla="*/ 40 w 81"/>
                <a:gd name="T25" fmla="*/ 81 h 81"/>
                <a:gd name="T26" fmla="*/ 24 w 81"/>
                <a:gd name="T27" fmla="*/ 77 h 81"/>
                <a:gd name="T28" fmla="*/ 12 w 81"/>
                <a:gd name="T29" fmla="*/ 69 h 81"/>
                <a:gd name="T30" fmla="*/ 2 w 81"/>
                <a:gd name="T31" fmla="*/ 55 h 81"/>
                <a:gd name="T32" fmla="*/ 0 w 81"/>
                <a:gd name="T3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0" y="40"/>
                  </a:moveTo>
                  <a:lnTo>
                    <a:pt x="2" y="26"/>
                  </a:lnTo>
                  <a:lnTo>
                    <a:pt x="12" y="12"/>
                  </a:lnTo>
                  <a:lnTo>
                    <a:pt x="24" y="4"/>
                  </a:lnTo>
                  <a:lnTo>
                    <a:pt x="40" y="0"/>
                  </a:lnTo>
                  <a:lnTo>
                    <a:pt x="55" y="4"/>
                  </a:lnTo>
                  <a:lnTo>
                    <a:pt x="69" y="12"/>
                  </a:lnTo>
                  <a:lnTo>
                    <a:pt x="77" y="26"/>
                  </a:lnTo>
                  <a:lnTo>
                    <a:pt x="81" y="40"/>
                  </a:lnTo>
                  <a:lnTo>
                    <a:pt x="77" y="55"/>
                  </a:lnTo>
                  <a:lnTo>
                    <a:pt x="69" y="69"/>
                  </a:lnTo>
                  <a:lnTo>
                    <a:pt x="55" y="77"/>
                  </a:lnTo>
                  <a:lnTo>
                    <a:pt x="40" y="81"/>
                  </a:lnTo>
                  <a:lnTo>
                    <a:pt x="24" y="77"/>
                  </a:lnTo>
                  <a:lnTo>
                    <a:pt x="12" y="69"/>
                  </a:lnTo>
                  <a:lnTo>
                    <a:pt x="2" y="55"/>
                  </a:lnTo>
                  <a:lnTo>
                    <a:pt x="0" y="40"/>
                  </a:lnTo>
                  <a:close/>
                </a:path>
              </a:pathLst>
            </a:custGeom>
            <a:solidFill>
              <a:srgbClr val="1A1A1A"/>
            </a:solidFill>
            <a:ln w="3175">
              <a:solidFill>
                <a:srgbClr val="000000"/>
              </a:solidFill>
              <a:prstDash val="solid"/>
              <a:round/>
              <a:headEnd/>
              <a:tailEnd/>
            </a:ln>
          </p:spPr>
          <p:txBody>
            <a:bodyPr/>
            <a:lstStyle/>
            <a:p>
              <a:endParaRPr lang="it-IT"/>
            </a:p>
          </p:txBody>
        </p:sp>
        <p:sp>
          <p:nvSpPr>
            <p:cNvPr id="1641485" name="Rectangle 13"/>
            <p:cNvSpPr>
              <a:spLocks noChangeArrowheads="1"/>
            </p:cNvSpPr>
            <p:nvPr/>
          </p:nvSpPr>
          <p:spPr bwMode="auto">
            <a:xfrm>
              <a:off x="1908" y="1252"/>
              <a:ext cx="15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Times New Roman" pitchFamily="18" charset="0"/>
                </a:rPr>
                <a:t>1</a:t>
              </a:r>
              <a:endParaRPr lang="en-US"/>
            </a:p>
          </p:txBody>
        </p:sp>
        <p:sp>
          <p:nvSpPr>
            <p:cNvPr id="1641486" name="Rectangle 14"/>
            <p:cNvSpPr>
              <a:spLocks noChangeArrowheads="1"/>
            </p:cNvSpPr>
            <p:nvPr/>
          </p:nvSpPr>
          <p:spPr bwMode="auto">
            <a:xfrm>
              <a:off x="1163" y="1832"/>
              <a:ext cx="15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Times New Roman" pitchFamily="18" charset="0"/>
                </a:rPr>
                <a:t>2</a:t>
              </a:r>
              <a:endParaRPr lang="en-US"/>
            </a:p>
          </p:txBody>
        </p:sp>
        <p:sp>
          <p:nvSpPr>
            <p:cNvPr id="1641487" name="Rectangle 15"/>
            <p:cNvSpPr>
              <a:spLocks noChangeArrowheads="1"/>
            </p:cNvSpPr>
            <p:nvPr/>
          </p:nvSpPr>
          <p:spPr bwMode="auto">
            <a:xfrm>
              <a:off x="1732" y="2121"/>
              <a:ext cx="15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Times New Roman" pitchFamily="18" charset="0"/>
                </a:rPr>
                <a:t>3</a:t>
              </a:r>
              <a:endParaRPr lang="en-US"/>
            </a:p>
          </p:txBody>
        </p:sp>
        <p:sp>
          <p:nvSpPr>
            <p:cNvPr id="1641488" name="Rectangle 16"/>
            <p:cNvSpPr>
              <a:spLocks noChangeArrowheads="1"/>
            </p:cNvSpPr>
            <p:nvPr/>
          </p:nvSpPr>
          <p:spPr bwMode="auto">
            <a:xfrm>
              <a:off x="1379" y="2638"/>
              <a:ext cx="15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Times New Roman" pitchFamily="18" charset="0"/>
                </a:rPr>
                <a:t>4</a:t>
              </a:r>
              <a:endParaRPr lang="en-US"/>
            </a:p>
          </p:txBody>
        </p:sp>
        <p:sp>
          <p:nvSpPr>
            <p:cNvPr id="1641489" name="Rectangle 17"/>
            <p:cNvSpPr>
              <a:spLocks noChangeArrowheads="1"/>
            </p:cNvSpPr>
            <p:nvPr/>
          </p:nvSpPr>
          <p:spPr bwMode="auto">
            <a:xfrm>
              <a:off x="631" y="1719"/>
              <a:ext cx="15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Times New Roman" pitchFamily="18" charset="0"/>
                </a:rPr>
                <a:t>5</a:t>
              </a:r>
              <a:endParaRPr lang="en-US"/>
            </a:p>
          </p:txBody>
        </p:sp>
        <p:sp>
          <p:nvSpPr>
            <p:cNvPr id="1641490" name="Rectangle 18"/>
            <p:cNvSpPr>
              <a:spLocks noChangeArrowheads="1"/>
            </p:cNvSpPr>
            <p:nvPr/>
          </p:nvSpPr>
          <p:spPr bwMode="auto">
            <a:xfrm>
              <a:off x="2187" y="2173"/>
              <a:ext cx="150"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000000"/>
                  </a:solidFill>
                  <a:latin typeface="Times New Roman" pitchFamily="18" charset="0"/>
                </a:rPr>
                <a:t>6</a:t>
              </a:r>
              <a:endParaRPr lang="en-US"/>
            </a:p>
          </p:txBody>
        </p:sp>
      </p:grpSp>
      <p:grpSp>
        <p:nvGrpSpPr>
          <p:cNvPr id="1641491" name="Group 19"/>
          <p:cNvGrpSpPr>
            <a:grpSpLocks/>
          </p:cNvGrpSpPr>
          <p:nvPr/>
        </p:nvGrpSpPr>
        <p:grpSpPr bwMode="auto">
          <a:xfrm>
            <a:off x="2405063" y="3273425"/>
            <a:ext cx="1301750" cy="889000"/>
            <a:chOff x="1515" y="2062"/>
            <a:chExt cx="820" cy="560"/>
          </a:xfrm>
        </p:grpSpPr>
        <p:sp>
          <p:nvSpPr>
            <p:cNvPr id="1641492" name="Freeform 20"/>
            <p:cNvSpPr>
              <a:spLocks/>
            </p:cNvSpPr>
            <p:nvPr/>
          </p:nvSpPr>
          <p:spPr bwMode="auto">
            <a:xfrm>
              <a:off x="1515" y="2062"/>
              <a:ext cx="820" cy="343"/>
            </a:xfrm>
            <a:custGeom>
              <a:avLst/>
              <a:gdLst>
                <a:gd name="T0" fmla="*/ 409 w 820"/>
                <a:gd name="T1" fmla="*/ 0 h 343"/>
                <a:gd name="T2" fmla="*/ 467 w 820"/>
                <a:gd name="T3" fmla="*/ 2 h 343"/>
                <a:gd name="T4" fmla="*/ 520 w 820"/>
                <a:gd name="T5" fmla="*/ 8 h 343"/>
                <a:gd name="T6" fmla="*/ 573 w 820"/>
                <a:gd name="T7" fmla="*/ 16 h 343"/>
                <a:gd name="T8" fmla="*/ 623 w 820"/>
                <a:gd name="T9" fmla="*/ 26 h 343"/>
                <a:gd name="T10" fmla="*/ 670 w 820"/>
                <a:gd name="T11" fmla="*/ 40 h 343"/>
                <a:gd name="T12" fmla="*/ 710 w 820"/>
                <a:gd name="T13" fmla="*/ 56 h 343"/>
                <a:gd name="T14" fmla="*/ 745 w 820"/>
                <a:gd name="T15" fmla="*/ 73 h 343"/>
                <a:gd name="T16" fmla="*/ 775 w 820"/>
                <a:gd name="T17" fmla="*/ 93 h 343"/>
                <a:gd name="T18" fmla="*/ 797 w 820"/>
                <a:gd name="T19" fmla="*/ 115 h 343"/>
                <a:gd name="T20" fmla="*/ 812 w 820"/>
                <a:gd name="T21" fmla="*/ 138 h 343"/>
                <a:gd name="T22" fmla="*/ 820 w 820"/>
                <a:gd name="T23" fmla="*/ 160 h 343"/>
                <a:gd name="T24" fmla="*/ 820 w 820"/>
                <a:gd name="T25" fmla="*/ 184 h 343"/>
                <a:gd name="T26" fmla="*/ 812 w 820"/>
                <a:gd name="T27" fmla="*/ 207 h 343"/>
                <a:gd name="T28" fmla="*/ 797 w 820"/>
                <a:gd name="T29" fmla="*/ 229 h 343"/>
                <a:gd name="T30" fmla="*/ 775 w 820"/>
                <a:gd name="T31" fmla="*/ 251 h 343"/>
                <a:gd name="T32" fmla="*/ 745 w 820"/>
                <a:gd name="T33" fmla="*/ 271 h 343"/>
                <a:gd name="T34" fmla="*/ 710 w 820"/>
                <a:gd name="T35" fmla="*/ 290 h 343"/>
                <a:gd name="T36" fmla="*/ 670 w 820"/>
                <a:gd name="T37" fmla="*/ 306 h 343"/>
                <a:gd name="T38" fmla="*/ 623 w 820"/>
                <a:gd name="T39" fmla="*/ 318 h 343"/>
                <a:gd name="T40" fmla="*/ 573 w 820"/>
                <a:gd name="T41" fmla="*/ 330 h 343"/>
                <a:gd name="T42" fmla="*/ 520 w 820"/>
                <a:gd name="T43" fmla="*/ 338 h 343"/>
                <a:gd name="T44" fmla="*/ 467 w 820"/>
                <a:gd name="T45" fmla="*/ 341 h 343"/>
                <a:gd name="T46" fmla="*/ 409 w 820"/>
                <a:gd name="T47" fmla="*/ 343 h 343"/>
                <a:gd name="T48" fmla="*/ 354 w 820"/>
                <a:gd name="T49" fmla="*/ 341 h 343"/>
                <a:gd name="T50" fmla="*/ 299 w 820"/>
                <a:gd name="T51" fmla="*/ 338 h 343"/>
                <a:gd name="T52" fmla="*/ 245 w 820"/>
                <a:gd name="T53" fmla="*/ 330 h 343"/>
                <a:gd name="T54" fmla="*/ 196 w 820"/>
                <a:gd name="T55" fmla="*/ 318 h 343"/>
                <a:gd name="T56" fmla="*/ 150 w 820"/>
                <a:gd name="T57" fmla="*/ 306 h 343"/>
                <a:gd name="T58" fmla="*/ 109 w 820"/>
                <a:gd name="T59" fmla="*/ 290 h 343"/>
                <a:gd name="T60" fmla="*/ 73 w 820"/>
                <a:gd name="T61" fmla="*/ 271 h 343"/>
                <a:gd name="T62" fmla="*/ 44 w 820"/>
                <a:gd name="T63" fmla="*/ 251 h 343"/>
                <a:gd name="T64" fmla="*/ 22 w 820"/>
                <a:gd name="T65" fmla="*/ 229 h 343"/>
                <a:gd name="T66" fmla="*/ 6 w 820"/>
                <a:gd name="T67" fmla="*/ 207 h 343"/>
                <a:gd name="T68" fmla="*/ 0 w 820"/>
                <a:gd name="T69" fmla="*/ 184 h 343"/>
                <a:gd name="T70" fmla="*/ 0 w 820"/>
                <a:gd name="T71" fmla="*/ 160 h 343"/>
                <a:gd name="T72" fmla="*/ 6 w 820"/>
                <a:gd name="T73" fmla="*/ 138 h 343"/>
                <a:gd name="T74" fmla="*/ 22 w 820"/>
                <a:gd name="T75" fmla="*/ 115 h 343"/>
                <a:gd name="T76" fmla="*/ 44 w 820"/>
                <a:gd name="T77" fmla="*/ 93 h 343"/>
                <a:gd name="T78" fmla="*/ 73 w 820"/>
                <a:gd name="T79" fmla="*/ 73 h 343"/>
                <a:gd name="T80" fmla="*/ 109 w 820"/>
                <a:gd name="T81" fmla="*/ 56 h 343"/>
                <a:gd name="T82" fmla="*/ 150 w 820"/>
                <a:gd name="T83" fmla="*/ 40 h 343"/>
                <a:gd name="T84" fmla="*/ 196 w 820"/>
                <a:gd name="T85" fmla="*/ 26 h 343"/>
                <a:gd name="T86" fmla="*/ 245 w 820"/>
                <a:gd name="T87" fmla="*/ 16 h 343"/>
                <a:gd name="T88" fmla="*/ 299 w 820"/>
                <a:gd name="T89" fmla="*/ 8 h 343"/>
                <a:gd name="T90" fmla="*/ 354 w 820"/>
                <a:gd name="T91" fmla="*/ 2 h 343"/>
                <a:gd name="T92" fmla="*/ 409 w 820"/>
                <a:gd name="T93"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0" h="343">
                  <a:moveTo>
                    <a:pt x="409" y="0"/>
                  </a:moveTo>
                  <a:lnTo>
                    <a:pt x="467" y="2"/>
                  </a:lnTo>
                  <a:lnTo>
                    <a:pt x="520" y="8"/>
                  </a:lnTo>
                  <a:lnTo>
                    <a:pt x="573" y="16"/>
                  </a:lnTo>
                  <a:lnTo>
                    <a:pt x="623" y="26"/>
                  </a:lnTo>
                  <a:lnTo>
                    <a:pt x="670" y="40"/>
                  </a:lnTo>
                  <a:lnTo>
                    <a:pt x="710" y="56"/>
                  </a:lnTo>
                  <a:lnTo>
                    <a:pt x="745" y="73"/>
                  </a:lnTo>
                  <a:lnTo>
                    <a:pt x="775" y="93"/>
                  </a:lnTo>
                  <a:lnTo>
                    <a:pt x="797" y="115"/>
                  </a:lnTo>
                  <a:lnTo>
                    <a:pt x="812" y="138"/>
                  </a:lnTo>
                  <a:lnTo>
                    <a:pt x="820" y="160"/>
                  </a:lnTo>
                  <a:lnTo>
                    <a:pt x="820" y="184"/>
                  </a:lnTo>
                  <a:lnTo>
                    <a:pt x="812" y="207"/>
                  </a:lnTo>
                  <a:lnTo>
                    <a:pt x="797" y="229"/>
                  </a:lnTo>
                  <a:lnTo>
                    <a:pt x="775" y="251"/>
                  </a:lnTo>
                  <a:lnTo>
                    <a:pt x="745" y="271"/>
                  </a:lnTo>
                  <a:lnTo>
                    <a:pt x="710" y="290"/>
                  </a:lnTo>
                  <a:lnTo>
                    <a:pt x="670" y="306"/>
                  </a:lnTo>
                  <a:lnTo>
                    <a:pt x="623" y="318"/>
                  </a:lnTo>
                  <a:lnTo>
                    <a:pt x="573" y="330"/>
                  </a:lnTo>
                  <a:lnTo>
                    <a:pt x="520" y="338"/>
                  </a:lnTo>
                  <a:lnTo>
                    <a:pt x="467" y="341"/>
                  </a:lnTo>
                  <a:lnTo>
                    <a:pt x="409" y="343"/>
                  </a:lnTo>
                  <a:lnTo>
                    <a:pt x="354" y="341"/>
                  </a:lnTo>
                  <a:lnTo>
                    <a:pt x="299" y="338"/>
                  </a:lnTo>
                  <a:lnTo>
                    <a:pt x="245" y="330"/>
                  </a:lnTo>
                  <a:lnTo>
                    <a:pt x="196" y="318"/>
                  </a:lnTo>
                  <a:lnTo>
                    <a:pt x="150" y="306"/>
                  </a:lnTo>
                  <a:lnTo>
                    <a:pt x="109" y="290"/>
                  </a:lnTo>
                  <a:lnTo>
                    <a:pt x="73" y="271"/>
                  </a:lnTo>
                  <a:lnTo>
                    <a:pt x="44" y="251"/>
                  </a:lnTo>
                  <a:lnTo>
                    <a:pt x="22" y="229"/>
                  </a:lnTo>
                  <a:lnTo>
                    <a:pt x="6" y="207"/>
                  </a:lnTo>
                  <a:lnTo>
                    <a:pt x="0" y="184"/>
                  </a:lnTo>
                  <a:lnTo>
                    <a:pt x="0" y="160"/>
                  </a:lnTo>
                  <a:lnTo>
                    <a:pt x="6" y="138"/>
                  </a:lnTo>
                  <a:lnTo>
                    <a:pt x="22" y="115"/>
                  </a:lnTo>
                  <a:lnTo>
                    <a:pt x="44" y="93"/>
                  </a:lnTo>
                  <a:lnTo>
                    <a:pt x="73" y="73"/>
                  </a:lnTo>
                  <a:lnTo>
                    <a:pt x="109" y="56"/>
                  </a:lnTo>
                  <a:lnTo>
                    <a:pt x="150" y="40"/>
                  </a:lnTo>
                  <a:lnTo>
                    <a:pt x="196" y="26"/>
                  </a:lnTo>
                  <a:lnTo>
                    <a:pt x="245" y="16"/>
                  </a:lnTo>
                  <a:lnTo>
                    <a:pt x="299" y="8"/>
                  </a:lnTo>
                  <a:lnTo>
                    <a:pt x="354" y="2"/>
                  </a:lnTo>
                  <a:lnTo>
                    <a:pt x="40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1493" name="Rectangle 21"/>
            <p:cNvSpPr>
              <a:spLocks noChangeArrowheads="1"/>
            </p:cNvSpPr>
            <p:nvPr/>
          </p:nvSpPr>
          <p:spPr bwMode="auto">
            <a:xfrm>
              <a:off x="1855" y="2395"/>
              <a:ext cx="1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FF0000"/>
                  </a:solidFill>
                </a:rPr>
                <a:t>1</a:t>
              </a:r>
              <a:endParaRPr lang="en-US"/>
            </a:p>
          </p:txBody>
        </p:sp>
      </p:grpSp>
      <p:grpSp>
        <p:nvGrpSpPr>
          <p:cNvPr id="1641494" name="Group 22"/>
          <p:cNvGrpSpPr>
            <a:grpSpLocks/>
          </p:cNvGrpSpPr>
          <p:nvPr/>
        </p:nvGrpSpPr>
        <p:grpSpPr bwMode="auto">
          <a:xfrm>
            <a:off x="717550" y="2382838"/>
            <a:ext cx="1323975" cy="985837"/>
            <a:chOff x="452" y="1501"/>
            <a:chExt cx="834" cy="621"/>
          </a:xfrm>
        </p:grpSpPr>
        <p:sp>
          <p:nvSpPr>
            <p:cNvPr id="1641495" name="Freeform 23"/>
            <p:cNvSpPr>
              <a:spLocks/>
            </p:cNvSpPr>
            <p:nvPr/>
          </p:nvSpPr>
          <p:spPr bwMode="auto">
            <a:xfrm>
              <a:off x="452" y="1662"/>
              <a:ext cx="834" cy="460"/>
            </a:xfrm>
            <a:custGeom>
              <a:avLst/>
              <a:gdLst>
                <a:gd name="T0" fmla="*/ 436 w 834"/>
                <a:gd name="T1" fmla="*/ 2 h 460"/>
                <a:gd name="T2" fmla="*/ 494 w 834"/>
                <a:gd name="T3" fmla="*/ 10 h 460"/>
                <a:gd name="T4" fmla="*/ 547 w 834"/>
                <a:gd name="T5" fmla="*/ 20 h 460"/>
                <a:gd name="T6" fmla="*/ 600 w 834"/>
                <a:gd name="T7" fmla="*/ 36 h 460"/>
                <a:gd name="T8" fmla="*/ 650 w 834"/>
                <a:gd name="T9" fmla="*/ 54 h 460"/>
                <a:gd name="T10" fmla="*/ 695 w 834"/>
                <a:gd name="T11" fmla="*/ 77 h 460"/>
                <a:gd name="T12" fmla="*/ 735 w 834"/>
                <a:gd name="T13" fmla="*/ 101 h 460"/>
                <a:gd name="T14" fmla="*/ 768 w 834"/>
                <a:gd name="T15" fmla="*/ 128 h 460"/>
                <a:gd name="T16" fmla="*/ 796 w 834"/>
                <a:gd name="T17" fmla="*/ 158 h 460"/>
                <a:gd name="T18" fmla="*/ 816 w 834"/>
                <a:gd name="T19" fmla="*/ 188 h 460"/>
                <a:gd name="T20" fmla="*/ 830 w 834"/>
                <a:gd name="T21" fmla="*/ 219 h 460"/>
                <a:gd name="T22" fmla="*/ 834 w 834"/>
                <a:gd name="T23" fmla="*/ 251 h 460"/>
                <a:gd name="T24" fmla="*/ 832 w 834"/>
                <a:gd name="T25" fmla="*/ 282 h 460"/>
                <a:gd name="T26" fmla="*/ 820 w 834"/>
                <a:gd name="T27" fmla="*/ 312 h 460"/>
                <a:gd name="T28" fmla="*/ 802 w 834"/>
                <a:gd name="T29" fmla="*/ 339 h 460"/>
                <a:gd name="T30" fmla="*/ 778 w 834"/>
                <a:gd name="T31" fmla="*/ 367 h 460"/>
                <a:gd name="T32" fmla="*/ 745 w 834"/>
                <a:gd name="T33" fmla="*/ 391 h 460"/>
                <a:gd name="T34" fmla="*/ 707 w 834"/>
                <a:gd name="T35" fmla="*/ 412 h 460"/>
                <a:gd name="T36" fmla="*/ 664 w 834"/>
                <a:gd name="T37" fmla="*/ 430 h 460"/>
                <a:gd name="T38" fmla="*/ 616 w 834"/>
                <a:gd name="T39" fmla="*/ 444 h 460"/>
                <a:gd name="T40" fmla="*/ 565 w 834"/>
                <a:gd name="T41" fmla="*/ 454 h 460"/>
                <a:gd name="T42" fmla="*/ 510 w 834"/>
                <a:gd name="T43" fmla="*/ 460 h 460"/>
                <a:gd name="T44" fmla="*/ 454 w 834"/>
                <a:gd name="T45" fmla="*/ 460 h 460"/>
                <a:gd name="T46" fmla="*/ 397 w 834"/>
                <a:gd name="T47" fmla="*/ 458 h 460"/>
                <a:gd name="T48" fmla="*/ 340 w 834"/>
                <a:gd name="T49" fmla="*/ 450 h 460"/>
                <a:gd name="T50" fmla="*/ 284 w 834"/>
                <a:gd name="T51" fmla="*/ 440 h 460"/>
                <a:gd name="T52" fmla="*/ 231 w 834"/>
                <a:gd name="T53" fmla="*/ 424 h 460"/>
                <a:gd name="T54" fmla="*/ 183 w 834"/>
                <a:gd name="T55" fmla="*/ 404 h 460"/>
                <a:gd name="T56" fmla="*/ 138 w 834"/>
                <a:gd name="T57" fmla="*/ 383 h 460"/>
                <a:gd name="T58" fmla="*/ 98 w 834"/>
                <a:gd name="T59" fmla="*/ 359 h 460"/>
                <a:gd name="T60" fmla="*/ 65 w 834"/>
                <a:gd name="T61" fmla="*/ 331 h 460"/>
                <a:gd name="T62" fmla="*/ 37 w 834"/>
                <a:gd name="T63" fmla="*/ 302 h 460"/>
                <a:gd name="T64" fmla="*/ 17 w 834"/>
                <a:gd name="T65" fmla="*/ 272 h 460"/>
                <a:gd name="T66" fmla="*/ 3 w 834"/>
                <a:gd name="T67" fmla="*/ 241 h 460"/>
                <a:gd name="T68" fmla="*/ 0 w 834"/>
                <a:gd name="T69" fmla="*/ 209 h 460"/>
                <a:gd name="T70" fmla="*/ 1 w 834"/>
                <a:gd name="T71" fmla="*/ 178 h 460"/>
                <a:gd name="T72" fmla="*/ 11 w 834"/>
                <a:gd name="T73" fmla="*/ 148 h 460"/>
                <a:gd name="T74" fmla="*/ 29 w 834"/>
                <a:gd name="T75" fmla="*/ 119 h 460"/>
                <a:gd name="T76" fmla="*/ 55 w 834"/>
                <a:gd name="T77" fmla="*/ 93 h 460"/>
                <a:gd name="T78" fmla="*/ 86 w 834"/>
                <a:gd name="T79" fmla="*/ 69 h 460"/>
                <a:gd name="T80" fmla="*/ 124 w 834"/>
                <a:gd name="T81" fmla="*/ 48 h 460"/>
                <a:gd name="T82" fmla="*/ 168 w 834"/>
                <a:gd name="T83" fmla="*/ 30 h 460"/>
                <a:gd name="T84" fmla="*/ 217 w 834"/>
                <a:gd name="T85" fmla="*/ 16 h 460"/>
                <a:gd name="T86" fmla="*/ 268 w 834"/>
                <a:gd name="T87" fmla="*/ 6 h 460"/>
                <a:gd name="T88" fmla="*/ 324 w 834"/>
                <a:gd name="T89" fmla="*/ 0 h 460"/>
                <a:gd name="T90" fmla="*/ 379 w 834"/>
                <a:gd name="T91" fmla="*/ 0 h 460"/>
                <a:gd name="T92" fmla="*/ 436 w 834"/>
                <a:gd name="T93" fmla="*/ 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4" h="460">
                  <a:moveTo>
                    <a:pt x="436" y="2"/>
                  </a:moveTo>
                  <a:lnTo>
                    <a:pt x="494" y="10"/>
                  </a:lnTo>
                  <a:lnTo>
                    <a:pt x="547" y="20"/>
                  </a:lnTo>
                  <a:lnTo>
                    <a:pt x="600" y="36"/>
                  </a:lnTo>
                  <a:lnTo>
                    <a:pt x="650" y="54"/>
                  </a:lnTo>
                  <a:lnTo>
                    <a:pt x="695" y="77"/>
                  </a:lnTo>
                  <a:lnTo>
                    <a:pt x="735" y="101"/>
                  </a:lnTo>
                  <a:lnTo>
                    <a:pt x="768" y="128"/>
                  </a:lnTo>
                  <a:lnTo>
                    <a:pt x="796" y="158"/>
                  </a:lnTo>
                  <a:lnTo>
                    <a:pt x="816" y="188"/>
                  </a:lnTo>
                  <a:lnTo>
                    <a:pt x="830" y="219"/>
                  </a:lnTo>
                  <a:lnTo>
                    <a:pt x="834" y="251"/>
                  </a:lnTo>
                  <a:lnTo>
                    <a:pt x="832" y="282"/>
                  </a:lnTo>
                  <a:lnTo>
                    <a:pt x="820" y="312"/>
                  </a:lnTo>
                  <a:lnTo>
                    <a:pt x="802" y="339"/>
                  </a:lnTo>
                  <a:lnTo>
                    <a:pt x="778" y="367"/>
                  </a:lnTo>
                  <a:lnTo>
                    <a:pt x="745" y="391"/>
                  </a:lnTo>
                  <a:lnTo>
                    <a:pt x="707" y="412"/>
                  </a:lnTo>
                  <a:lnTo>
                    <a:pt x="664" y="430"/>
                  </a:lnTo>
                  <a:lnTo>
                    <a:pt x="616" y="444"/>
                  </a:lnTo>
                  <a:lnTo>
                    <a:pt x="565" y="454"/>
                  </a:lnTo>
                  <a:lnTo>
                    <a:pt x="510" y="460"/>
                  </a:lnTo>
                  <a:lnTo>
                    <a:pt x="454" y="460"/>
                  </a:lnTo>
                  <a:lnTo>
                    <a:pt x="397" y="458"/>
                  </a:lnTo>
                  <a:lnTo>
                    <a:pt x="340" y="450"/>
                  </a:lnTo>
                  <a:lnTo>
                    <a:pt x="284" y="440"/>
                  </a:lnTo>
                  <a:lnTo>
                    <a:pt x="231" y="424"/>
                  </a:lnTo>
                  <a:lnTo>
                    <a:pt x="183" y="404"/>
                  </a:lnTo>
                  <a:lnTo>
                    <a:pt x="138" y="383"/>
                  </a:lnTo>
                  <a:lnTo>
                    <a:pt x="98" y="359"/>
                  </a:lnTo>
                  <a:lnTo>
                    <a:pt x="65" y="331"/>
                  </a:lnTo>
                  <a:lnTo>
                    <a:pt x="37" y="302"/>
                  </a:lnTo>
                  <a:lnTo>
                    <a:pt x="17" y="272"/>
                  </a:lnTo>
                  <a:lnTo>
                    <a:pt x="3" y="241"/>
                  </a:lnTo>
                  <a:lnTo>
                    <a:pt x="0" y="209"/>
                  </a:lnTo>
                  <a:lnTo>
                    <a:pt x="1" y="178"/>
                  </a:lnTo>
                  <a:lnTo>
                    <a:pt x="11" y="148"/>
                  </a:lnTo>
                  <a:lnTo>
                    <a:pt x="29" y="119"/>
                  </a:lnTo>
                  <a:lnTo>
                    <a:pt x="55" y="93"/>
                  </a:lnTo>
                  <a:lnTo>
                    <a:pt x="86" y="69"/>
                  </a:lnTo>
                  <a:lnTo>
                    <a:pt x="124" y="48"/>
                  </a:lnTo>
                  <a:lnTo>
                    <a:pt x="168" y="30"/>
                  </a:lnTo>
                  <a:lnTo>
                    <a:pt x="217" y="16"/>
                  </a:lnTo>
                  <a:lnTo>
                    <a:pt x="268" y="6"/>
                  </a:lnTo>
                  <a:lnTo>
                    <a:pt x="324" y="0"/>
                  </a:lnTo>
                  <a:lnTo>
                    <a:pt x="379" y="0"/>
                  </a:lnTo>
                  <a:lnTo>
                    <a:pt x="436"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1496" name="Rectangle 24"/>
            <p:cNvSpPr>
              <a:spLocks noChangeArrowheads="1"/>
            </p:cNvSpPr>
            <p:nvPr/>
          </p:nvSpPr>
          <p:spPr bwMode="auto">
            <a:xfrm>
              <a:off x="944" y="1501"/>
              <a:ext cx="1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FF0000"/>
                  </a:solidFill>
                </a:rPr>
                <a:t>2</a:t>
              </a:r>
              <a:endParaRPr lang="en-US"/>
            </a:p>
          </p:txBody>
        </p:sp>
      </p:grpSp>
      <p:grpSp>
        <p:nvGrpSpPr>
          <p:cNvPr id="1641497" name="Group 25"/>
          <p:cNvGrpSpPr>
            <a:grpSpLocks/>
          </p:cNvGrpSpPr>
          <p:nvPr/>
        </p:nvGrpSpPr>
        <p:grpSpPr bwMode="auto">
          <a:xfrm>
            <a:off x="403225" y="1622425"/>
            <a:ext cx="3659188" cy="3460750"/>
            <a:chOff x="254" y="1022"/>
            <a:chExt cx="2305" cy="2180"/>
          </a:xfrm>
        </p:grpSpPr>
        <p:sp>
          <p:nvSpPr>
            <p:cNvPr id="1641498" name="Rectangle 26"/>
            <p:cNvSpPr>
              <a:spLocks noChangeArrowheads="1"/>
            </p:cNvSpPr>
            <p:nvPr/>
          </p:nvSpPr>
          <p:spPr bwMode="auto">
            <a:xfrm>
              <a:off x="564" y="1148"/>
              <a:ext cx="1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FF0000"/>
                  </a:solidFill>
                </a:rPr>
                <a:t>5</a:t>
              </a:r>
              <a:endParaRPr lang="en-US"/>
            </a:p>
          </p:txBody>
        </p:sp>
        <p:sp>
          <p:nvSpPr>
            <p:cNvPr id="1641499" name="Freeform 27"/>
            <p:cNvSpPr>
              <a:spLocks/>
            </p:cNvSpPr>
            <p:nvPr/>
          </p:nvSpPr>
          <p:spPr bwMode="auto">
            <a:xfrm>
              <a:off x="254" y="1022"/>
              <a:ext cx="2305" cy="2180"/>
            </a:xfrm>
            <a:custGeom>
              <a:avLst/>
              <a:gdLst>
                <a:gd name="T0" fmla="*/ 1245 w 2305"/>
                <a:gd name="T1" fmla="*/ 4 h 2180"/>
                <a:gd name="T2" fmla="*/ 1433 w 2305"/>
                <a:gd name="T3" fmla="*/ 33 h 2180"/>
                <a:gd name="T4" fmla="*/ 1615 w 2305"/>
                <a:gd name="T5" fmla="*/ 90 h 2180"/>
                <a:gd name="T6" fmla="*/ 1781 w 2305"/>
                <a:gd name="T7" fmla="*/ 175 h 2180"/>
                <a:gd name="T8" fmla="*/ 1931 w 2305"/>
                <a:gd name="T9" fmla="*/ 286 h 2180"/>
                <a:gd name="T10" fmla="*/ 2062 w 2305"/>
                <a:gd name="T11" fmla="*/ 420 h 2180"/>
                <a:gd name="T12" fmla="*/ 2166 w 2305"/>
                <a:gd name="T13" fmla="*/ 569 h 2180"/>
                <a:gd name="T14" fmla="*/ 2242 w 2305"/>
                <a:gd name="T15" fmla="*/ 735 h 2180"/>
                <a:gd name="T16" fmla="*/ 2289 w 2305"/>
                <a:gd name="T17" fmla="*/ 908 h 2180"/>
                <a:gd name="T18" fmla="*/ 2305 w 2305"/>
                <a:gd name="T19" fmla="*/ 1088 h 2180"/>
                <a:gd name="T20" fmla="*/ 2289 w 2305"/>
                <a:gd name="T21" fmla="*/ 1267 h 2180"/>
                <a:gd name="T22" fmla="*/ 2243 w 2305"/>
                <a:gd name="T23" fmla="*/ 1443 h 2180"/>
                <a:gd name="T24" fmla="*/ 2166 w 2305"/>
                <a:gd name="T25" fmla="*/ 1606 h 2180"/>
                <a:gd name="T26" fmla="*/ 2064 w 2305"/>
                <a:gd name="T27" fmla="*/ 1758 h 2180"/>
                <a:gd name="T28" fmla="*/ 1935 w 2305"/>
                <a:gd name="T29" fmla="*/ 1890 h 2180"/>
                <a:gd name="T30" fmla="*/ 1785 w 2305"/>
                <a:gd name="T31" fmla="*/ 2002 h 2180"/>
                <a:gd name="T32" fmla="*/ 1617 w 2305"/>
                <a:gd name="T33" fmla="*/ 2087 h 2180"/>
                <a:gd name="T34" fmla="*/ 1437 w 2305"/>
                <a:gd name="T35" fmla="*/ 2146 h 2180"/>
                <a:gd name="T36" fmla="*/ 1249 w 2305"/>
                <a:gd name="T37" fmla="*/ 2176 h 2180"/>
                <a:gd name="T38" fmla="*/ 1059 w 2305"/>
                <a:gd name="T39" fmla="*/ 2176 h 2180"/>
                <a:gd name="T40" fmla="*/ 872 w 2305"/>
                <a:gd name="T41" fmla="*/ 2148 h 2180"/>
                <a:gd name="T42" fmla="*/ 692 w 2305"/>
                <a:gd name="T43" fmla="*/ 2089 h 2180"/>
                <a:gd name="T44" fmla="*/ 524 w 2305"/>
                <a:gd name="T45" fmla="*/ 2004 h 2180"/>
                <a:gd name="T46" fmla="*/ 373 w 2305"/>
                <a:gd name="T47" fmla="*/ 1894 h 2180"/>
                <a:gd name="T48" fmla="*/ 245 w 2305"/>
                <a:gd name="T49" fmla="*/ 1762 h 2180"/>
                <a:gd name="T50" fmla="*/ 140 w 2305"/>
                <a:gd name="T51" fmla="*/ 1610 h 2180"/>
                <a:gd name="T52" fmla="*/ 63 w 2305"/>
                <a:gd name="T53" fmla="*/ 1447 h 2180"/>
                <a:gd name="T54" fmla="*/ 16 w 2305"/>
                <a:gd name="T55" fmla="*/ 1271 h 2180"/>
                <a:gd name="T56" fmla="*/ 0 w 2305"/>
                <a:gd name="T57" fmla="*/ 1092 h 2180"/>
                <a:gd name="T58" fmla="*/ 16 w 2305"/>
                <a:gd name="T59" fmla="*/ 912 h 2180"/>
                <a:gd name="T60" fmla="*/ 63 w 2305"/>
                <a:gd name="T61" fmla="*/ 737 h 2180"/>
                <a:gd name="T62" fmla="*/ 138 w 2305"/>
                <a:gd name="T63" fmla="*/ 573 h 2180"/>
                <a:gd name="T64" fmla="*/ 243 w 2305"/>
                <a:gd name="T65" fmla="*/ 422 h 2180"/>
                <a:gd name="T66" fmla="*/ 371 w 2305"/>
                <a:gd name="T67" fmla="*/ 290 h 2180"/>
                <a:gd name="T68" fmla="*/ 522 w 2305"/>
                <a:gd name="T69" fmla="*/ 179 h 2180"/>
                <a:gd name="T70" fmla="*/ 688 w 2305"/>
                <a:gd name="T71" fmla="*/ 92 h 2180"/>
                <a:gd name="T72" fmla="*/ 868 w 2305"/>
                <a:gd name="T73" fmla="*/ 33 h 2180"/>
                <a:gd name="T74" fmla="*/ 1055 w 2305"/>
                <a:gd name="T75" fmla="*/ 4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5" h="2180">
                  <a:moveTo>
                    <a:pt x="1150" y="0"/>
                  </a:moveTo>
                  <a:lnTo>
                    <a:pt x="1245" y="4"/>
                  </a:lnTo>
                  <a:lnTo>
                    <a:pt x="1340" y="14"/>
                  </a:lnTo>
                  <a:lnTo>
                    <a:pt x="1433" y="33"/>
                  </a:lnTo>
                  <a:lnTo>
                    <a:pt x="1526" y="59"/>
                  </a:lnTo>
                  <a:lnTo>
                    <a:pt x="1615" y="90"/>
                  </a:lnTo>
                  <a:lnTo>
                    <a:pt x="1700" y="130"/>
                  </a:lnTo>
                  <a:lnTo>
                    <a:pt x="1781" y="175"/>
                  </a:lnTo>
                  <a:lnTo>
                    <a:pt x="1860" y="228"/>
                  </a:lnTo>
                  <a:lnTo>
                    <a:pt x="1931" y="286"/>
                  </a:lnTo>
                  <a:lnTo>
                    <a:pt x="2000" y="351"/>
                  </a:lnTo>
                  <a:lnTo>
                    <a:pt x="2062" y="420"/>
                  </a:lnTo>
                  <a:lnTo>
                    <a:pt x="2117" y="493"/>
                  </a:lnTo>
                  <a:lnTo>
                    <a:pt x="2166" y="569"/>
                  </a:lnTo>
                  <a:lnTo>
                    <a:pt x="2208" y="650"/>
                  </a:lnTo>
                  <a:lnTo>
                    <a:pt x="2242" y="735"/>
                  </a:lnTo>
                  <a:lnTo>
                    <a:pt x="2269" y="820"/>
                  </a:lnTo>
                  <a:lnTo>
                    <a:pt x="2289" y="908"/>
                  </a:lnTo>
                  <a:lnTo>
                    <a:pt x="2301" y="997"/>
                  </a:lnTo>
                  <a:lnTo>
                    <a:pt x="2305" y="1088"/>
                  </a:lnTo>
                  <a:lnTo>
                    <a:pt x="2301" y="1178"/>
                  </a:lnTo>
                  <a:lnTo>
                    <a:pt x="2289" y="1267"/>
                  </a:lnTo>
                  <a:lnTo>
                    <a:pt x="2271" y="1356"/>
                  </a:lnTo>
                  <a:lnTo>
                    <a:pt x="2243" y="1443"/>
                  </a:lnTo>
                  <a:lnTo>
                    <a:pt x="2210" y="1525"/>
                  </a:lnTo>
                  <a:lnTo>
                    <a:pt x="2166" y="1606"/>
                  </a:lnTo>
                  <a:lnTo>
                    <a:pt x="2119" y="1685"/>
                  </a:lnTo>
                  <a:lnTo>
                    <a:pt x="2064" y="1758"/>
                  </a:lnTo>
                  <a:lnTo>
                    <a:pt x="2002" y="1827"/>
                  </a:lnTo>
                  <a:lnTo>
                    <a:pt x="1935" y="1890"/>
                  </a:lnTo>
                  <a:lnTo>
                    <a:pt x="1862" y="1949"/>
                  </a:lnTo>
                  <a:lnTo>
                    <a:pt x="1785" y="2002"/>
                  </a:lnTo>
                  <a:lnTo>
                    <a:pt x="1704" y="2048"/>
                  </a:lnTo>
                  <a:lnTo>
                    <a:pt x="1617" y="2087"/>
                  </a:lnTo>
                  <a:lnTo>
                    <a:pt x="1528" y="2121"/>
                  </a:lnTo>
                  <a:lnTo>
                    <a:pt x="1437" y="2146"/>
                  </a:lnTo>
                  <a:lnTo>
                    <a:pt x="1344" y="2164"/>
                  </a:lnTo>
                  <a:lnTo>
                    <a:pt x="1249" y="2176"/>
                  </a:lnTo>
                  <a:lnTo>
                    <a:pt x="1154" y="2180"/>
                  </a:lnTo>
                  <a:lnTo>
                    <a:pt x="1059" y="2176"/>
                  </a:lnTo>
                  <a:lnTo>
                    <a:pt x="965" y="2166"/>
                  </a:lnTo>
                  <a:lnTo>
                    <a:pt x="872" y="2148"/>
                  </a:lnTo>
                  <a:lnTo>
                    <a:pt x="781" y="2123"/>
                  </a:lnTo>
                  <a:lnTo>
                    <a:pt x="692" y="2089"/>
                  </a:lnTo>
                  <a:lnTo>
                    <a:pt x="607" y="2050"/>
                  </a:lnTo>
                  <a:lnTo>
                    <a:pt x="524" y="2004"/>
                  </a:lnTo>
                  <a:lnTo>
                    <a:pt x="447" y="1951"/>
                  </a:lnTo>
                  <a:lnTo>
                    <a:pt x="373" y="1894"/>
                  </a:lnTo>
                  <a:lnTo>
                    <a:pt x="306" y="1829"/>
                  </a:lnTo>
                  <a:lnTo>
                    <a:pt x="245" y="1762"/>
                  </a:lnTo>
                  <a:lnTo>
                    <a:pt x="190" y="1687"/>
                  </a:lnTo>
                  <a:lnTo>
                    <a:pt x="140" y="1610"/>
                  </a:lnTo>
                  <a:lnTo>
                    <a:pt x="99" y="1529"/>
                  </a:lnTo>
                  <a:lnTo>
                    <a:pt x="63" y="1447"/>
                  </a:lnTo>
                  <a:lnTo>
                    <a:pt x="35" y="1360"/>
                  </a:lnTo>
                  <a:lnTo>
                    <a:pt x="16" y="1271"/>
                  </a:lnTo>
                  <a:lnTo>
                    <a:pt x="4" y="1182"/>
                  </a:lnTo>
                  <a:lnTo>
                    <a:pt x="0" y="1092"/>
                  </a:lnTo>
                  <a:lnTo>
                    <a:pt x="4" y="1001"/>
                  </a:lnTo>
                  <a:lnTo>
                    <a:pt x="16" y="912"/>
                  </a:lnTo>
                  <a:lnTo>
                    <a:pt x="35" y="824"/>
                  </a:lnTo>
                  <a:lnTo>
                    <a:pt x="63" y="737"/>
                  </a:lnTo>
                  <a:lnTo>
                    <a:pt x="97" y="654"/>
                  </a:lnTo>
                  <a:lnTo>
                    <a:pt x="138" y="573"/>
                  </a:lnTo>
                  <a:lnTo>
                    <a:pt x="188" y="495"/>
                  </a:lnTo>
                  <a:lnTo>
                    <a:pt x="243" y="422"/>
                  </a:lnTo>
                  <a:lnTo>
                    <a:pt x="304" y="353"/>
                  </a:lnTo>
                  <a:lnTo>
                    <a:pt x="371" y="290"/>
                  </a:lnTo>
                  <a:lnTo>
                    <a:pt x="443" y="230"/>
                  </a:lnTo>
                  <a:lnTo>
                    <a:pt x="522" y="179"/>
                  </a:lnTo>
                  <a:lnTo>
                    <a:pt x="603" y="132"/>
                  </a:lnTo>
                  <a:lnTo>
                    <a:pt x="688" y="92"/>
                  </a:lnTo>
                  <a:lnTo>
                    <a:pt x="777" y="59"/>
                  </a:lnTo>
                  <a:lnTo>
                    <a:pt x="868" y="33"/>
                  </a:lnTo>
                  <a:lnTo>
                    <a:pt x="961" y="16"/>
                  </a:lnTo>
                  <a:lnTo>
                    <a:pt x="1055" y="4"/>
                  </a:lnTo>
                  <a:lnTo>
                    <a:pt x="115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41500" name="Group 28"/>
          <p:cNvGrpSpPr>
            <a:grpSpLocks/>
          </p:cNvGrpSpPr>
          <p:nvPr/>
        </p:nvGrpSpPr>
        <p:grpSpPr bwMode="auto">
          <a:xfrm>
            <a:off x="1931988" y="3101975"/>
            <a:ext cx="1800225" cy="1720850"/>
            <a:chOff x="1217" y="1954"/>
            <a:chExt cx="1134" cy="1084"/>
          </a:xfrm>
        </p:grpSpPr>
        <p:sp>
          <p:nvSpPr>
            <p:cNvPr id="1641501" name="Rectangle 29"/>
            <p:cNvSpPr>
              <a:spLocks noChangeArrowheads="1"/>
            </p:cNvSpPr>
            <p:nvPr/>
          </p:nvSpPr>
          <p:spPr bwMode="auto">
            <a:xfrm>
              <a:off x="1665" y="2811"/>
              <a:ext cx="1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FF0000"/>
                  </a:solidFill>
                </a:rPr>
                <a:t>3</a:t>
              </a:r>
              <a:endParaRPr lang="en-US"/>
            </a:p>
          </p:txBody>
        </p:sp>
        <p:sp>
          <p:nvSpPr>
            <p:cNvPr id="1641502" name="Freeform 30"/>
            <p:cNvSpPr>
              <a:spLocks/>
            </p:cNvSpPr>
            <p:nvPr/>
          </p:nvSpPr>
          <p:spPr bwMode="auto">
            <a:xfrm>
              <a:off x="1217" y="1954"/>
              <a:ext cx="1134" cy="909"/>
            </a:xfrm>
            <a:custGeom>
              <a:avLst/>
              <a:gdLst>
                <a:gd name="T0" fmla="*/ 371 w 1134"/>
                <a:gd name="T1" fmla="*/ 142 h 909"/>
                <a:gd name="T2" fmla="*/ 430 w 1134"/>
                <a:gd name="T3" fmla="*/ 108 h 909"/>
                <a:gd name="T4" fmla="*/ 492 w 1134"/>
                <a:gd name="T5" fmla="*/ 79 h 909"/>
                <a:gd name="T6" fmla="*/ 551 w 1134"/>
                <a:gd name="T7" fmla="*/ 53 h 909"/>
                <a:gd name="T8" fmla="*/ 614 w 1134"/>
                <a:gd name="T9" fmla="*/ 32 h 909"/>
                <a:gd name="T10" fmla="*/ 674 w 1134"/>
                <a:gd name="T11" fmla="*/ 16 h 909"/>
                <a:gd name="T12" fmla="*/ 735 w 1134"/>
                <a:gd name="T13" fmla="*/ 6 h 909"/>
                <a:gd name="T14" fmla="*/ 792 w 1134"/>
                <a:gd name="T15" fmla="*/ 0 h 909"/>
                <a:gd name="T16" fmla="*/ 848 w 1134"/>
                <a:gd name="T17" fmla="*/ 0 h 909"/>
                <a:gd name="T18" fmla="*/ 899 w 1134"/>
                <a:gd name="T19" fmla="*/ 4 h 909"/>
                <a:gd name="T20" fmla="*/ 946 w 1134"/>
                <a:gd name="T21" fmla="*/ 14 h 909"/>
                <a:gd name="T22" fmla="*/ 990 w 1134"/>
                <a:gd name="T23" fmla="*/ 30 h 909"/>
                <a:gd name="T24" fmla="*/ 1027 w 1134"/>
                <a:gd name="T25" fmla="*/ 51 h 909"/>
                <a:gd name="T26" fmla="*/ 1061 w 1134"/>
                <a:gd name="T27" fmla="*/ 77 h 909"/>
                <a:gd name="T28" fmla="*/ 1089 w 1134"/>
                <a:gd name="T29" fmla="*/ 107 h 909"/>
                <a:gd name="T30" fmla="*/ 1110 w 1134"/>
                <a:gd name="T31" fmla="*/ 140 h 909"/>
                <a:gd name="T32" fmla="*/ 1124 w 1134"/>
                <a:gd name="T33" fmla="*/ 177 h 909"/>
                <a:gd name="T34" fmla="*/ 1132 w 1134"/>
                <a:gd name="T35" fmla="*/ 217 h 909"/>
                <a:gd name="T36" fmla="*/ 1134 w 1134"/>
                <a:gd name="T37" fmla="*/ 260 h 909"/>
                <a:gd name="T38" fmla="*/ 1128 w 1134"/>
                <a:gd name="T39" fmla="*/ 308 h 909"/>
                <a:gd name="T40" fmla="*/ 1118 w 1134"/>
                <a:gd name="T41" fmla="*/ 355 h 909"/>
                <a:gd name="T42" fmla="*/ 1099 w 1134"/>
                <a:gd name="T43" fmla="*/ 402 h 909"/>
                <a:gd name="T44" fmla="*/ 1075 w 1134"/>
                <a:gd name="T45" fmla="*/ 451 h 909"/>
                <a:gd name="T46" fmla="*/ 1045 w 1134"/>
                <a:gd name="T47" fmla="*/ 501 h 909"/>
                <a:gd name="T48" fmla="*/ 1010 w 1134"/>
                <a:gd name="T49" fmla="*/ 550 h 909"/>
                <a:gd name="T50" fmla="*/ 968 w 1134"/>
                <a:gd name="T51" fmla="*/ 597 h 909"/>
                <a:gd name="T52" fmla="*/ 923 w 1134"/>
                <a:gd name="T53" fmla="*/ 643 h 909"/>
                <a:gd name="T54" fmla="*/ 871 w 1134"/>
                <a:gd name="T55" fmla="*/ 688 h 909"/>
                <a:gd name="T56" fmla="*/ 818 w 1134"/>
                <a:gd name="T57" fmla="*/ 727 h 909"/>
                <a:gd name="T58" fmla="*/ 763 w 1134"/>
                <a:gd name="T59" fmla="*/ 765 h 909"/>
                <a:gd name="T60" fmla="*/ 703 w 1134"/>
                <a:gd name="T61" fmla="*/ 800 h 909"/>
                <a:gd name="T62" fmla="*/ 644 w 1134"/>
                <a:gd name="T63" fmla="*/ 830 h 909"/>
                <a:gd name="T64" fmla="*/ 583 w 1134"/>
                <a:gd name="T65" fmla="*/ 855 h 909"/>
                <a:gd name="T66" fmla="*/ 519 w 1134"/>
                <a:gd name="T67" fmla="*/ 877 h 909"/>
                <a:gd name="T68" fmla="*/ 460 w 1134"/>
                <a:gd name="T69" fmla="*/ 893 h 909"/>
                <a:gd name="T70" fmla="*/ 401 w 1134"/>
                <a:gd name="T71" fmla="*/ 903 h 909"/>
                <a:gd name="T72" fmla="*/ 342 w 1134"/>
                <a:gd name="T73" fmla="*/ 909 h 909"/>
                <a:gd name="T74" fmla="*/ 286 w 1134"/>
                <a:gd name="T75" fmla="*/ 909 h 909"/>
                <a:gd name="T76" fmla="*/ 235 w 1134"/>
                <a:gd name="T77" fmla="*/ 905 h 909"/>
                <a:gd name="T78" fmla="*/ 187 w 1134"/>
                <a:gd name="T79" fmla="*/ 893 h 909"/>
                <a:gd name="T80" fmla="*/ 144 w 1134"/>
                <a:gd name="T81" fmla="*/ 877 h 909"/>
                <a:gd name="T82" fmla="*/ 106 w 1134"/>
                <a:gd name="T83" fmla="*/ 857 h 909"/>
                <a:gd name="T84" fmla="*/ 73 w 1134"/>
                <a:gd name="T85" fmla="*/ 832 h 909"/>
                <a:gd name="T86" fmla="*/ 45 w 1134"/>
                <a:gd name="T87" fmla="*/ 802 h 909"/>
                <a:gd name="T88" fmla="*/ 23 w 1134"/>
                <a:gd name="T89" fmla="*/ 769 h 909"/>
                <a:gd name="T90" fmla="*/ 9 w 1134"/>
                <a:gd name="T91" fmla="*/ 731 h 909"/>
                <a:gd name="T92" fmla="*/ 2 w 1134"/>
                <a:gd name="T93" fmla="*/ 690 h 909"/>
                <a:gd name="T94" fmla="*/ 0 w 1134"/>
                <a:gd name="T95" fmla="*/ 647 h 909"/>
                <a:gd name="T96" fmla="*/ 5 w 1134"/>
                <a:gd name="T97" fmla="*/ 601 h 909"/>
                <a:gd name="T98" fmla="*/ 15 w 1134"/>
                <a:gd name="T99" fmla="*/ 554 h 909"/>
                <a:gd name="T100" fmla="*/ 35 w 1134"/>
                <a:gd name="T101" fmla="*/ 505 h 909"/>
                <a:gd name="T102" fmla="*/ 59 w 1134"/>
                <a:gd name="T103" fmla="*/ 455 h 909"/>
                <a:gd name="T104" fmla="*/ 88 w 1134"/>
                <a:gd name="T105" fmla="*/ 406 h 909"/>
                <a:gd name="T106" fmla="*/ 124 w 1134"/>
                <a:gd name="T107" fmla="*/ 359 h 909"/>
                <a:gd name="T108" fmla="*/ 166 w 1134"/>
                <a:gd name="T109" fmla="*/ 311 h 909"/>
                <a:gd name="T110" fmla="*/ 211 w 1134"/>
                <a:gd name="T111" fmla="*/ 264 h 909"/>
                <a:gd name="T112" fmla="*/ 262 w 1134"/>
                <a:gd name="T113" fmla="*/ 221 h 909"/>
                <a:gd name="T114" fmla="*/ 316 w 1134"/>
                <a:gd name="T115" fmla="*/ 179 h 909"/>
                <a:gd name="T116" fmla="*/ 371 w 1134"/>
                <a:gd name="T117" fmla="*/ 142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4" h="909">
                  <a:moveTo>
                    <a:pt x="371" y="142"/>
                  </a:moveTo>
                  <a:lnTo>
                    <a:pt x="430" y="108"/>
                  </a:lnTo>
                  <a:lnTo>
                    <a:pt x="492" y="79"/>
                  </a:lnTo>
                  <a:lnTo>
                    <a:pt x="551" y="53"/>
                  </a:lnTo>
                  <a:lnTo>
                    <a:pt x="614" y="32"/>
                  </a:lnTo>
                  <a:lnTo>
                    <a:pt x="674" y="16"/>
                  </a:lnTo>
                  <a:lnTo>
                    <a:pt x="735" y="6"/>
                  </a:lnTo>
                  <a:lnTo>
                    <a:pt x="792" y="0"/>
                  </a:lnTo>
                  <a:lnTo>
                    <a:pt x="848" y="0"/>
                  </a:lnTo>
                  <a:lnTo>
                    <a:pt x="899" y="4"/>
                  </a:lnTo>
                  <a:lnTo>
                    <a:pt x="946" y="14"/>
                  </a:lnTo>
                  <a:lnTo>
                    <a:pt x="990" y="30"/>
                  </a:lnTo>
                  <a:lnTo>
                    <a:pt x="1027" y="51"/>
                  </a:lnTo>
                  <a:lnTo>
                    <a:pt x="1061" y="77"/>
                  </a:lnTo>
                  <a:lnTo>
                    <a:pt x="1089" y="107"/>
                  </a:lnTo>
                  <a:lnTo>
                    <a:pt x="1110" y="140"/>
                  </a:lnTo>
                  <a:lnTo>
                    <a:pt x="1124" y="177"/>
                  </a:lnTo>
                  <a:lnTo>
                    <a:pt x="1132" y="217"/>
                  </a:lnTo>
                  <a:lnTo>
                    <a:pt x="1134" y="260"/>
                  </a:lnTo>
                  <a:lnTo>
                    <a:pt x="1128" y="308"/>
                  </a:lnTo>
                  <a:lnTo>
                    <a:pt x="1118" y="355"/>
                  </a:lnTo>
                  <a:lnTo>
                    <a:pt x="1099" y="402"/>
                  </a:lnTo>
                  <a:lnTo>
                    <a:pt x="1075" y="451"/>
                  </a:lnTo>
                  <a:lnTo>
                    <a:pt x="1045" y="501"/>
                  </a:lnTo>
                  <a:lnTo>
                    <a:pt x="1010" y="550"/>
                  </a:lnTo>
                  <a:lnTo>
                    <a:pt x="968" y="597"/>
                  </a:lnTo>
                  <a:lnTo>
                    <a:pt x="923" y="643"/>
                  </a:lnTo>
                  <a:lnTo>
                    <a:pt x="871" y="688"/>
                  </a:lnTo>
                  <a:lnTo>
                    <a:pt x="818" y="727"/>
                  </a:lnTo>
                  <a:lnTo>
                    <a:pt x="763" y="765"/>
                  </a:lnTo>
                  <a:lnTo>
                    <a:pt x="703" y="800"/>
                  </a:lnTo>
                  <a:lnTo>
                    <a:pt x="644" y="830"/>
                  </a:lnTo>
                  <a:lnTo>
                    <a:pt x="583" y="855"/>
                  </a:lnTo>
                  <a:lnTo>
                    <a:pt x="519" y="877"/>
                  </a:lnTo>
                  <a:lnTo>
                    <a:pt x="460" y="893"/>
                  </a:lnTo>
                  <a:lnTo>
                    <a:pt x="401" y="903"/>
                  </a:lnTo>
                  <a:lnTo>
                    <a:pt x="342" y="909"/>
                  </a:lnTo>
                  <a:lnTo>
                    <a:pt x="286" y="909"/>
                  </a:lnTo>
                  <a:lnTo>
                    <a:pt x="235" y="905"/>
                  </a:lnTo>
                  <a:lnTo>
                    <a:pt x="187" y="893"/>
                  </a:lnTo>
                  <a:lnTo>
                    <a:pt x="144" y="877"/>
                  </a:lnTo>
                  <a:lnTo>
                    <a:pt x="106" y="857"/>
                  </a:lnTo>
                  <a:lnTo>
                    <a:pt x="73" y="832"/>
                  </a:lnTo>
                  <a:lnTo>
                    <a:pt x="45" y="802"/>
                  </a:lnTo>
                  <a:lnTo>
                    <a:pt x="23" y="769"/>
                  </a:lnTo>
                  <a:lnTo>
                    <a:pt x="9" y="731"/>
                  </a:lnTo>
                  <a:lnTo>
                    <a:pt x="2" y="690"/>
                  </a:lnTo>
                  <a:lnTo>
                    <a:pt x="0" y="647"/>
                  </a:lnTo>
                  <a:lnTo>
                    <a:pt x="5" y="601"/>
                  </a:lnTo>
                  <a:lnTo>
                    <a:pt x="15" y="554"/>
                  </a:lnTo>
                  <a:lnTo>
                    <a:pt x="35" y="505"/>
                  </a:lnTo>
                  <a:lnTo>
                    <a:pt x="59" y="455"/>
                  </a:lnTo>
                  <a:lnTo>
                    <a:pt x="88" y="406"/>
                  </a:lnTo>
                  <a:lnTo>
                    <a:pt x="124" y="359"/>
                  </a:lnTo>
                  <a:lnTo>
                    <a:pt x="166" y="311"/>
                  </a:lnTo>
                  <a:lnTo>
                    <a:pt x="211" y="264"/>
                  </a:lnTo>
                  <a:lnTo>
                    <a:pt x="262" y="221"/>
                  </a:lnTo>
                  <a:lnTo>
                    <a:pt x="316" y="179"/>
                  </a:lnTo>
                  <a:lnTo>
                    <a:pt x="371" y="14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41503" name="Group 31"/>
          <p:cNvGrpSpPr>
            <a:grpSpLocks/>
          </p:cNvGrpSpPr>
          <p:nvPr/>
        </p:nvGrpSpPr>
        <p:grpSpPr bwMode="auto">
          <a:xfrm>
            <a:off x="1893888" y="1922463"/>
            <a:ext cx="1933575" cy="3097212"/>
            <a:chOff x="1193" y="1211"/>
            <a:chExt cx="1218" cy="1951"/>
          </a:xfrm>
        </p:grpSpPr>
        <p:sp>
          <p:nvSpPr>
            <p:cNvPr id="1641504" name="Rectangle 32"/>
            <p:cNvSpPr>
              <a:spLocks noChangeArrowheads="1"/>
            </p:cNvSpPr>
            <p:nvPr/>
          </p:nvSpPr>
          <p:spPr bwMode="auto">
            <a:xfrm>
              <a:off x="1602" y="1211"/>
              <a:ext cx="166" cy="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2000">
                  <a:solidFill>
                    <a:srgbClr val="FF0000"/>
                  </a:solidFill>
                </a:rPr>
                <a:t>4</a:t>
              </a:r>
              <a:endParaRPr lang="en-US"/>
            </a:p>
          </p:txBody>
        </p:sp>
        <p:sp>
          <p:nvSpPr>
            <p:cNvPr id="1641505" name="Freeform 33"/>
            <p:cNvSpPr>
              <a:spLocks/>
            </p:cNvSpPr>
            <p:nvPr/>
          </p:nvSpPr>
          <p:spPr bwMode="auto">
            <a:xfrm>
              <a:off x="1193" y="1246"/>
              <a:ext cx="1218" cy="1916"/>
            </a:xfrm>
            <a:custGeom>
              <a:avLst/>
              <a:gdLst>
                <a:gd name="T0" fmla="*/ 87 w 1218"/>
                <a:gd name="T1" fmla="*/ 724 h 1916"/>
                <a:gd name="T2" fmla="*/ 148 w 1218"/>
                <a:gd name="T3" fmla="*/ 566 h 1916"/>
                <a:gd name="T4" fmla="*/ 225 w 1218"/>
                <a:gd name="T5" fmla="*/ 420 h 1916"/>
                <a:gd name="T6" fmla="*/ 312 w 1218"/>
                <a:gd name="T7" fmla="*/ 290 h 1916"/>
                <a:gd name="T8" fmla="*/ 409 w 1218"/>
                <a:gd name="T9" fmla="*/ 182 h 1916"/>
                <a:gd name="T10" fmla="*/ 514 w 1218"/>
                <a:gd name="T11" fmla="*/ 97 h 1916"/>
                <a:gd name="T12" fmla="*/ 619 w 1218"/>
                <a:gd name="T13" fmla="*/ 38 h 1916"/>
                <a:gd name="T14" fmla="*/ 725 w 1218"/>
                <a:gd name="T15" fmla="*/ 6 h 1916"/>
                <a:gd name="T16" fmla="*/ 826 w 1218"/>
                <a:gd name="T17" fmla="*/ 4 h 1916"/>
                <a:gd name="T18" fmla="*/ 923 w 1218"/>
                <a:gd name="T19" fmla="*/ 30 h 1916"/>
                <a:gd name="T20" fmla="*/ 1008 w 1218"/>
                <a:gd name="T21" fmla="*/ 85 h 1916"/>
                <a:gd name="T22" fmla="*/ 1081 w 1218"/>
                <a:gd name="T23" fmla="*/ 168 h 1916"/>
                <a:gd name="T24" fmla="*/ 1142 w 1218"/>
                <a:gd name="T25" fmla="*/ 272 h 1916"/>
                <a:gd name="T26" fmla="*/ 1184 w 1218"/>
                <a:gd name="T27" fmla="*/ 399 h 1916"/>
                <a:gd name="T28" fmla="*/ 1212 w 1218"/>
                <a:gd name="T29" fmla="*/ 543 h 1916"/>
                <a:gd name="T30" fmla="*/ 1218 w 1218"/>
                <a:gd name="T31" fmla="*/ 698 h 1916"/>
                <a:gd name="T32" fmla="*/ 1208 w 1218"/>
                <a:gd name="T33" fmla="*/ 862 h 1916"/>
                <a:gd name="T34" fmla="*/ 1178 w 1218"/>
                <a:gd name="T35" fmla="*/ 1029 h 1916"/>
                <a:gd name="T36" fmla="*/ 1133 w 1218"/>
                <a:gd name="T37" fmla="*/ 1193 h 1916"/>
                <a:gd name="T38" fmla="*/ 1069 w 1218"/>
                <a:gd name="T39" fmla="*/ 1351 h 1916"/>
                <a:gd name="T40" fmla="*/ 992 w 1218"/>
                <a:gd name="T41" fmla="*/ 1496 h 1916"/>
                <a:gd name="T42" fmla="*/ 905 w 1218"/>
                <a:gd name="T43" fmla="*/ 1627 h 1916"/>
                <a:gd name="T44" fmla="*/ 808 w 1218"/>
                <a:gd name="T45" fmla="*/ 1735 h 1916"/>
                <a:gd name="T46" fmla="*/ 706 w 1218"/>
                <a:gd name="T47" fmla="*/ 1820 h 1916"/>
                <a:gd name="T48" fmla="*/ 599 w 1218"/>
                <a:gd name="T49" fmla="*/ 1879 h 1916"/>
                <a:gd name="T50" fmla="*/ 494 w 1218"/>
                <a:gd name="T51" fmla="*/ 1910 h 1916"/>
                <a:gd name="T52" fmla="*/ 391 w 1218"/>
                <a:gd name="T53" fmla="*/ 1912 h 1916"/>
                <a:gd name="T54" fmla="*/ 296 w 1218"/>
                <a:gd name="T55" fmla="*/ 1887 h 1916"/>
                <a:gd name="T56" fmla="*/ 209 w 1218"/>
                <a:gd name="T57" fmla="*/ 1832 h 1916"/>
                <a:gd name="T58" fmla="*/ 136 w 1218"/>
                <a:gd name="T59" fmla="*/ 1751 h 1916"/>
                <a:gd name="T60" fmla="*/ 77 w 1218"/>
                <a:gd name="T61" fmla="*/ 1644 h 1916"/>
                <a:gd name="T62" fmla="*/ 33 w 1218"/>
                <a:gd name="T63" fmla="*/ 1518 h 1916"/>
                <a:gd name="T64" fmla="*/ 8 w 1218"/>
                <a:gd name="T65" fmla="*/ 1374 h 1916"/>
                <a:gd name="T66" fmla="*/ 0 w 1218"/>
                <a:gd name="T67" fmla="*/ 1219 h 1916"/>
                <a:gd name="T68" fmla="*/ 12 w 1218"/>
                <a:gd name="T69" fmla="*/ 1055 h 1916"/>
                <a:gd name="T70" fmla="*/ 39 w 1218"/>
                <a:gd name="T71" fmla="*/ 887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8" h="1916">
                  <a:moveTo>
                    <a:pt x="61" y="805"/>
                  </a:moveTo>
                  <a:lnTo>
                    <a:pt x="87" y="724"/>
                  </a:lnTo>
                  <a:lnTo>
                    <a:pt x="116" y="643"/>
                  </a:lnTo>
                  <a:lnTo>
                    <a:pt x="148" y="566"/>
                  </a:lnTo>
                  <a:lnTo>
                    <a:pt x="186" y="491"/>
                  </a:lnTo>
                  <a:lnTo>
                    <a:pt x="225" y="420"/>
                  </a:lnTo>
                  <a:lnTo>
                    <a:pt x="267" y="353"/>
                  </a:lnTo>
                  <a:lnTo>
                    <a:pt x="312" y="290"/>
                  </a:lnTo>
                  <a:lnTo>
                    <a:pt x="360" y="233"/>
                  </a:lnTo>
                  <a:lnTo>
                    <a:pt x="409" y="182"/>
                  </a:lnTo>
                  <a:lnTo>
                    <a:pt x="460" y="136"/>
                  </a:lnTo>
                  <a:lnTo>
                    <a:pt x="514" y="97"/>
                  </a:lnTo>
                  <a:lnTo>
                    <a:pt x="565" y="64"/>
                  </a:lnTo>
                  <a:lnTo>
                    <a:pt x="619" y="38"/>
                  </a:lnTo>
                  <a:lnTo>
                    <a:pt x="672" y="18"/>
                  </a:lnTo>
                  <a:lnTo>
                    <a:pt x="725" y="6"/>
                  </a:lnTo>
                  <a:lnTo>
                    <a:pt x="777" y="0"/>
                  </a:lnTo>
                  <a:lnTo>
                    <a:pt x="826" y="4"/>
                  </a:lnTo>
                  <a:lnTo>
                    <a:pt x="876" y="14"/>
                  </a:lnTo>
                  <a:lnTo>
                    <a:pt x="923" y="30"/>
                  </a:lnTo>
                  <a:lnTo>
                    <a:pt x="966" y="54"/>
                  </a:lnTo>
                  <a:lnTo>
                    <a:pt x="1008" y="85"/>
                  </a:lnTo>
                  <a:lnTo>
                    <a:pt x="1048" y="123"/>
                  </a:lnTo>
                  <a:lnTo>
                    <a:pt x="1081" y="168"/>
                  </a:lnTo>
                  <a:lnTo>
                    <a:pt x="1113" y="217"/>
                  </a:lnTo>
                  <a:lnTo>
                    <a:pt x="1142" y="272"/>
                  </a:lnTo>
                  <a:lnTo>
                    <a:pt x="1166" y="334"/>
                  </a:lnTo>
                  <a:lnTo>
                    <a:pt x="1184" y="399"/>
                  </a:lnTo>
                  <a:lnTo>
                    <a:pt x="1200" y="470"/>
                  </a:lnTo>
                  <a:lnTo>
                    <a:pt x="1212" y="543"/>
                  </a:lnTo>
                  <a:lnTo>
                    <a:pt x="1218" y="619"/>
                  </a:lnTo>
                  <a:lnTo>
                    <a:pt x="1218" y="698"/>
                  </a:lnTo>
                  <a:lnTo>
                    <a:pt x="1216" y="779"/>
                  </a:lnTo>
                  <a:lnTo>
                    <a:pt x="1208" y="862"/>
                  </a:lnTo>
                  <a:lnTo>
                    <a:pt x="1196" y="947"/>
                  </a:lnTo>
                  <a:lnTo>
                    <a:pt x="1178" y="1029"/>
                  </a:lnTo>
                  <a:lnTo>
                    <a:pt x="1156" y="1112"/>
                  </a:lnTo>
                  <a:lnTo>
                    <a:pt x="1133" y="1193"/>
                  </a:lnTo>
                  <a:lnTo>
                    <a:pt x="1103" y="1274"/>
                  </a:lnTo>
                  <a:lnTo>
                    <a:pt x="1069" y="1351"/>
                  </a:lnTo>
                  <a:lnTo>
                    <a:pt x="1034" y="1426"/>
                  </a:lnTo>
                  <a:lnTo>
                    <a:pt x="992" y="1496"/>
                  </a:lnTo>
                  <a:lnTo>
                    <a:pt x="951" y="1563"/>
                  </a:lnTo>
                  <a:lnTo>
                    <a:pt x="905" y="1627"/>
                  </a:lnTo>
                  <a:lnTo>
                    <a:pt x="858" y="1684"/>
                  </a:lnTo>
                  <a:lnTo>
                    <a:pt x="808" y="1735"/>
                  </a:lnTo>
                  <a:lnTo>
                    <a:pt x="757" y="1780"/>
                  </a:lnTo>
                  <a:lnTo>
                    <a:pt x="706" y="1820"/>
                  </a:lnTo>
                  <a:lnTo>
                    <a:pt x="652" y="1853"/>
                  </a:lnTo>
                  <a:lnTo>
                    <a:pt x="599" y="1879"/>
                  </a:lnTo>
                  <a:lnTo>
                    <a:pt x="545" y="1899"/>
                  </a:lnTo>
                  <a:lnTo>
                    <a:pt x="494" y="1910"/>
                  </a:lnTo>
                  <a:lnTo>
                    <a:pt x="443" y="1916"/>
                  </a:lnTo>
                  <a:lnTo>
                    <a:pt x="391" y="1912"/>
                  </a:lnTo>
                  <a:lnTo>
                    <a:pt x="342" y="1902"/>
                  </a:lnTo>
                  <a:lnTo>
                    <a:pt x="296" y="1887"/>
                  </a:lnTo>
                  <a:lnTo>
                    <a:pt x="251" y="1863"/>
                  </a:lnTo>
                  <a:lnTo>
                    <a:pt x="209" y="1832"/>
                  </a:lnTo>
                  <a:lnTo>
                    <a:pt x="172" y="1794"/>
                  </a:lnTo>
                  <a:lnTo>
                    <a:pt x="136" y="1751"/>
                  </a:lnTo>
                  <a:lnTo>
                    <a:pt x="105" y="1699"/>
                  </a:lnTo>
                  <a:lnTo>
                    <a:pt x="77" y="1644"/>
                  </a:lnTo>
                  <a:lnTo>
                    <a:pt x="53" y="1583"/>
                  </a:lnTo>
                  <a:lnTo>
                    <a:pt x="33" y="1518"/>
                  </a:lnTo>
                  <a:lnTo>
                    <a:pt x="18" y="1449"/>
                  </a:lnTo>
                  <a:lnTo>
                    <a:pt x="8" y="1374"/>
                  </a:lnTo>
                  <a:lnTo>
                    <a:pt x="2" y="1297"/>
                  </a:lnTo>
                  <a:lnTo>
                    <a:pt x="0" y="1219"/>
                  </a:lnTo>
                  <a:lnTo>
                    <a:pt x="4" y="1138"/>
                  </a:lnTo>
                  <a:lnTo>
                    <a:pt x="12" y="1055"/>
                  </a:lnTo>
                  <a:lnTo>
                    <a:pt x="24" y="972"/>
                  </a:lnTo>
                  <a:lnTo>
                    <a:pt x="39" y="887"/>
                  </a:lnTo>
                  <a:lnTo>
                    <a:pt x="61" y="80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Tree>
    <p:extLst>
      <p:ext uri="{BB962C8B-B14F-4D97-AF65-F5344CB8AC3E}">
        <p14:creationId xmlns:p14="http://schemas.microsoft.com/office/powerpoint/2010/main" val="20854684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4149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414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4150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4150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414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498" name="Rectangle 2"/>
          <p:cNvSpPr>
            <a:spLocks noGrp="1" noChangeArrowheads="1"/>
          </p:cNvSpPr>
          <p:nvPr>
            <p:ph type="title"/>
          </p:nvPr>
        </p:nvSpPr>
        <p:spPr/>
        <p:txBody>
          <a:bodyPr>
            <a:normAutofit fontScale="90000"/>
          </a:bodyPr>
          <a:lstStyle/>
          <a:p>
            <a:r>
              <a:rPr lang="en-US"/>
              <a:t>Hierarchical Clustering: Group Average</a:t>
            </a:r>
          </a:p>
        </p:txBody>
      </p:sp>
      <p:sp>
        <p:nvSpPr>
          <p:cNvPr id="1642499" name="Rectangle 3"/>
          <p:cNvSpPr>
            <a:spLocks noGrp="1" noChangeArrowheads="1"/>
          </p:cNvSpPr>
          <p:nvPr>
            <p:ph type="body" idx="1"/>
          </p:nvPr>
        </p:nvSpPr>
        <p:spPr/>
        <p:txBody>
          <a:bodyPr/>
          <a:lstStyle/>
          <a:p>
            <a:pPr marL="533400" indent="-533400"/>
            <a:r>
              <a:rPr lang="en-US" sz="3100"/>
              <a:t>Compromise between Single and Complete Link</a:t>
            </a:r>
          </a:p>
          <a:p>
            <a:pPr marL="533400" indent="-533400"/>
            <a:endParaRPr lang="en-US" sz="3100"/>
          </a:p>
          <a:p>
            <a:pPr marL="533400" indent="-533400"/>
            <a:r>
              <a:rPr lang="en-US" sz="3100"/>
              <a:t>Strengths</a:t>
            </a:r>
          </a:p>
          <a:p>
            <a:pPr marL="914400" lvl="1" indent="-457200"/>
            <a:r>
              <a:rPr lang="en-US" sz="2700"/>
              <a:t>Less susceptible to noise and outliers</a:t>
            </a:r>
          </a:p>
          <a:p>
            <a:pPr marL="533400" indent="-533400"/>
            <a:endParaRPr lang="en-US" sz="3100"/>
          </a:p>
          <a:p>
            <a:pPr marL="533400" indent="-533400"/>
            <a:r>
              <a:rPr lang="en-US" sz="3100"/>
              <a:t>Limitations</a:t>
            </a:r>
          </a:p>
          <a:p>
            <a:pPr marL="914400" lvl="1" indent="-457200"/>
            <a:r>
              <a:rPr lang="en-US" sz="2700"/>
              <a:t>Biased towards globular clusters</a:t>
            </a:r>
          </a:p>
        </p:txBody>
      </p:sp>
    </p:spTree>
    <p:extLst>
      <p:ext uri="{BB962C8B-B14F-4D97-AF65-F5344CB8AC3E}">
        <p14:creationId xmlns:p14="http://schemas.microsoft.com/office/powerpoint/2010/main" val="105460207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3522" name="Rectangle 2"/>
          <p:cNvSpPr>
            <a:spLocks noGrp="1" noChangeArrowheads="1"/>
          </p:cNvSpPr>
          <p:nvPr>
            <p:ph type="title"/>
          </p:nvPr>
        </p:nvSpPr>
        <p:spPr/>
        <p:txBody>
          <a:bodyPr/>
          <a:lstStyle/>
          <a:p>
            <a:r>
              <a:rPr lang="en-US"/>
              <a:t>Cluster Similarity: Ward’s Method</a:t>
            </a:r>
          </a:p>
        </p:txBody>
      </p:sp>
      <p:sp>
        <p:nvSpPr>
          <p:cNvPr id="1643523" name="Rectangle 3"/>
          <p:cNvSpPr>
            <a:spLocks noGrp="1" noChangeArrowheads="1"/>
          </p:cNvSpPr>
          <p:nvPr>
            <p:ph type="body" idx="1"/>
          </p:nvPr>
        </p:nvSpPr>
        <p:spPr/>
        <p:txBody>
          <a:bodyPr>
            <a:normAutofit fontScale="92500" lnSpcReduction="20000"/>
          </a:bodyPr>
          <a:lstStyle/>
          <a:p>
            <a:r>
              <a:rPr lang="en-US"/>
              <a:t>Similarity of two clusters is based on the increase in squared error when two clusters are merged</a:t>
            </a:r>
          </a:p>
          <a:p>
            <a:pPr lvl="1"/>
            <a:r>
              <a:rPr lang="en-US"/>
              <a:t>Similar to group average if distance between points is distance squared</a:t>
            </a:r>
          </a:p>
          <a:p>
            <a:pPr lvl="4"/>
            <a:endParaRPr lang="en-US"/>
          </a:p>
          <a:p>
            <a:r>
              <a:rPr lang="en-US"/>
              <a:t>Less susceptible to noise and outliers</a:t>
            </a:r>
          </a:p>
          <a:p>
            <a:pPr lvl="4"/>
            <a:endParaRPr lang="en-US"/>
          </a:p>
          <a:p>
            <a:r>
              <a:rPr lang="en-US"/>
              <a:t>Biased towards globular clusters</a:t>
            </a:r>
          </a:p>
          <a:p>
            <a:pPr lvl="4"/>
            <a:endParaRPr lang="en-US"/>
          </a:p>
          <a:p>
            <a:r>
              <a:rPr lang="en-US"/>
              <a:t>Hierarchical analogue of K-means</a:t>
            </a:r>
          </a:p>
          <a:p>
            <a:pPr lvl="1"/>
            <a:r>
              <a:rPr lang="en-US"/>
              <a:t>Can be used to initialize K-means</a:t>
            </a:r>
          </a:p>
        </p:txBody>
      </p:sp>
    </p:spTree>
    <p:extLst>
      <p:ext uri="{BB962C8B-B14F-4D97-AF65-F5344CB8AC3E}">
        <p14:creationId xmlns:p14="http://schemas.microsoft.com/office/powerpoint/2010/main" val="15544159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4546" name="Rectangle 2"/>
          <p:cNvSpPr>
            <a:spLocks noGrp="1" noChangeArrowheads="1"/>
          </p:cNvSpPr>
          <p:nvPr>
            <p:ph type="title"/>
          </p:nvPr>
        </p:nvSpPr>
        <p:spPr/>
        <p:txBody>
          <a:bodyPr/>
          <a:lstStyle/>
          <a:p>
            <a:r>
              <a:rPr lang="en-US" sz="2400"/>
              <a:t>Hierarchical Clustering: Comparison</a:t>
            </a:r>
          </a:p>
        </p:txBody>
      </p:sp>
      <p:sp>
        <p:nvSpPr>
          <p:cNvPr id="1644547" name="Text Box 3"/>
          <p:cNvSpPr txBox="1">
            <a:spLocks noChangeArrowheads="1"/>
          </p:cNvSpPr>
          <p:nvPr/>
        </p:nvSpPr>
        <p:spPr bwMode="auto">
          <a:xfrm>
            <a:off x="3235325" y="49530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Group Average</a:t>
            </a:r>
          </a:p>
        </p:txBody>
      </p:sp>
      <p:sp>
        <p:nvSpPr>
          <p:cNvPr id="1644548" name="Text Box 4"/>
          <p:cNvSpPr txBox="1">
            <a:spLocks noChangeArrowheads="1"/>
          </p:cNvSpPr>
          <p:nvPr/>
        </p:nvSpPr>
        <p:spPr bwMode="auto">
          <a:xfrm>
            <a:off x="4530725" y="45720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Ward’s Method</a:t>
            </a:r>
          </a:p>
        </p:txBody>
      </p:sp>
      <p:grpSp>
        <p:nvGrpSpPr>
          <p:cNvPr id="1644549" name="Group 5"/>
          <p:cNvGrpSpPr>
            <a:grpSpLocks noChangeAspect="1"/>
          </p:cNvGrpSpPr>
          <p:nvPr/>
        </p:nvGrpSpPr>
        <p:grpSpPr bwMode="auto">
          <a:xfrm>
            <a:off x="6270625" y="4132263"/>
            <a:ext cx="1858963" cy="1693862"/>
            <a:chOff x="509" y="1253"/>
            <a:chExt cx="1776" cy="1618"/>
          </a:xfrm>
        </p:grpSpPr>
        <p:sp>
          <p:nvSpPr>
            <p:cNvPr id="1644550" name="Freeform 6"/>
            <p:cNvSpPr>
              <a:spLocks noChangeAspect="1"/>
            </p:cNvSpPr>
            <p:nvPr/>
          </p:nvSpPr>
          <p:spPr bwMode="auto">
            <a:xfrm>
              <a:off x="1058" y="1885"/>
              <a:ext cx="79" cy="81"/>
            </a:xfrm>
            <a:custGeom>
              <a:avLst/>
              <a:gdLst>
                <a:gd name="T0" fmla="*/ 0 w 79"/>
                <a:gd name="T1" fmla="*/ 40 h 81"/>
                <a:gd name="T2" fmla="*/ 2 w 79"/>
                <a:gd name="T3" fmla="*/ 24 h 81"/>
                <a:gd name="T4" fmla="*/ 12 w 79"/>
                <a:gd name="T5" fmla="*/ 12 h 81"/>
                <a:gd name="T6" fmla="*/ 24 w 79"/>
                <a:gd name="T7" fmla="*/ 2 h 81"/>
                <a:gd name="T8" fmla="*/ 40 w 79"/>
                <a:gd name="T9" fmla="*/ 0 h 81"/>
                <a:gd name="T10" fmla="*/ 56 w 79"/>
                <a:gd name="T11" fmla="*/ 2 h 81"/>
                <a:gd name="T12" fmla="*/ 68 w 79"/>
                <a:gd name="T13" fmla="*/ 12 h 81"/>
                <a:gd name="T14" fmla="*/ 77 w 79"/>
                <a:gd name="T15" fmla="*/ 24 h 81"/>
                <a:gd name="T16" fmla="*/ 79 w 79"/>
                <a:gd name="T17" fmla="*/ 40 h 81"/>
                <a:gd name="T18" fmla="*/ 77 w 79"/>
                <a:gd name="T19" fmla="*/ 55 h 81"/>
                <a:gd name="T20" fmla="*/ 68 w 79"/>
                <a:gd name="T21" fmla="*/ 69 h 81"/>
                <a:gd name="T22" fmla="*/ 56 w 79"/>
                <a:gd name="T23" fmla="*/ 77 h 81"/>
                <a:gd name="T24" fmla="*/ 40 w 79"/>
                <a:gd name="T25" fmla="*/ 81 h 81"/>
                <a:gd name="T26" fmla="*/ 24 w 79"/>
                <a:gd name="T27" fmla="*/ 77 h 81"/>
                <a:gd name="T28" fmla="*/ 12 w 79"/>
                <a:gd name="T29" fmla="*/ 69 h 81"/>
                <a:gd name="T30" fmla="*/ 2 w 79"/>
                <a:gd name="T31" fmla="*/ 55 h 81"/>
                <a:gd name="T32" fmla="*/ 0 w 79"/>
                <a:gd name="T3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9" h="81">
                  <a:moveTo>
                    <a:pt x="0" y="40"/>
                  </a:moveTo>
                  <a:lnTo>
                    <a:pt x="2" y="24"/>
                  </a:lnTo>
                  <a:lnTo>
                    <a:pt x="12" y="12"/>
                  </a:lnTo>
                  <a:lnTo>
                    <a:pt x="24" y="2"/>
                  </a:lnTo>
                  <a:lnTo>
                    <a:pt x="40" y="0"/>
                  </a:lnTo>
                  <a:lnTo>
                    <a:pt x="56" y="2"/>
                  </a:lnTo>
                  <a:lnTo>
                    <a:pt x="68" y="12"/>
                  </a:lnTo>
                  <a:lnTo>
                    <a:pt x="77" y="24"/>
                  </a:lnTo>
                  <a:lnTo>
                    <a:pt x="79" y="40"/>
                  </a:lnTo>
                  <a:lnTo>
                    <a:pt x="77" y="55"/>
                  </a:lnTo>
                  <a:lnTo>
                    <a:pt x="68" y="69"/>
                  </a:lnTo>
                  <a:lnTo>
                    <a:pt x="56" y="77"/>
                  </a:lnTo>
                  <a:lnTo>
                    <a:pt x="40" y="81"/>
                  </a:lnTo>
                  <a:lnTo>
                    <a:pt x="24" y="77"/>
                  </a:lnTo>
                  <a:lnTo>
                    <a:pt x="12" y="69"/>
                  </a:lnTo>
                  <a:lnTo>
                    <a:pt x="2" y="55"/>
                  </a:lnTo>
                  <a:lnTo>
                    <a:pt x="0" y="40"/>
                  </a:lnTo>
                  <a:close/>
                </a:path>
              </a:pathLst>
            </a:custGeom>
            <a:solidFill>
              <a:srgbClr val="1A1A1A"/>
            </a:solidFill>
            <a:ln w="3175">
              <a:solidFill>
                <a:srgbClr val="000000"/>
              </a:solidFill>
              <a:prstDash val="solid"/>
              <a:round/>
              <a:headEnd/>
              <a:tailEnd/>
            </a:ln>
          </p:spPr>
          <p:txBody>
            <a:bodyPr/>
            <a:lstStyle/>
            <a:p>
              <a:endParaRPr lang="it-IT"/>
            </a:p>
          </p:txBody>
        </p:sp>
        <p:sp>
          <p:nvSpPr>
            <p:cNvPr id="1644551" name="Freeform 7"/>
            <p:cNvSpPr>
              <a:spLocks noChangeAspect="1"/>
            </p:cNvSpPr>
            <p:nvPr/>
          </p:nvSpPr>
          <p:spPr bwMode="auto">
            <a:xfrm>
              <a:off x="1810" y="1300"/>
              <a:ext cx="81" cy="81"/>
            </a:xfrm>
            <a:custGeom>
              <a:avLst/>
              <a:gdLst>
                <a:gd name="T0" fmla="*/ 0 w 81"/>
                <a:gd name="T1" fmla="*/ 39 h 81"/>
                <a:gd name="T2" fmla="*/ 2 w 81"/>
                <a:gd name="T3" fmla="*/ 23 h 81"/>
                <a:gd name="T4" fmla="*/ 11 w 81"/>
                <a:gd name="T5" fmla="*/ 12 h 81"/>
                <a:gd name="T6" fmla="*/ 23 w 81"/>
                <a:gd name="T7" fmla="*/ 2 h 81"/>
                <a:gd name="T8" fmla="*/ 39 w 81"/>
                <a:gd name="T9" fmla="*/ 0 h 81"/>
                <a:gd name="T10" fmla="*/ 55 w 81"/>
                <a:gd name="T11" fmla="*/ 2 h 81"/>
                <a:gd name="T12" fmla="*/ 69 w 81"/>
                <a:gd name="T13" fmla="*/ 12 h 81"/>
                <a:gd name="T14" fmla="*/ 77 w 81"/>
                <a:gd name="T15" fmla="*/ 23 h 81"/>
                <a:gd name="T16" fmla="*/ 81 w 81"/>
                <a:gd name="T17" fmla="*/ 39 h 81"/>
                <a:gd name="T18" fmla="*/ 77 w 81"/>
                <a:gd name="T19" fmla="*/ 55 h 81"/>
                <a:gd name="T20" fmla="*/ 69 w 81"/>
                <a:gd name="T21" fmla="*/ 69 h 81"/>
                <a:gd name="T22" fmla="*/ 55 w 81"/>
                <a:gd name="T23" fmla="*/ 77 h 81"/>
                <a:gd name="T24" fmla="*/ 39 w 81"/>
                <a:gd name="T25" fmla="*/ 81 h 81"/>
                <a:gd name="T26" fmla="*/ 23 w 81"/>
                <a:gd name="T27" fmla="*/ 77 h 81"/>
                <a:gd name="T28" fmla="*/ 11 w 81"/>
                <a:gd name="T29" fmla="*/ 69 h 81"/>
                <a:gd name="T30" fmla="*/ 2 w 81"/>
                <a:gd name="T31" fmla="*/ 55 h 81"/>
                <a:gd name="T32" fmla="*/ 0 w 81"/>
                <a:gd name="T33" fmla="*/ 39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0" y="39"/>
                  </a:moveTo>
                  <a:lnTo>
                    <a:pt x="2" y="23"/>
                  </a:lnTo>
                  <a:lnTo>
                    <a:pt x="11" y="12"/>
                  </a:lnTo>
                  <a:lnTo>
                    <a:pt x="23" y="2"/>
                  </a:lnTo>
                  <a:lnTo>
                    <a:pt x="39" y="0"/>
                  </a:lnTo>
                  <a:lnTo>
                    <a:pt x="55" y="2"/>
                  </a:lnTo>
                  <a:lnTo>
                    <a:pt x="69" y="12"/>
                  </a:lnTo>
                  <a:lnTo>
                    <a:pt x="77" y="23"/>
                  </a:lnTo>
                  <a:lnTo>
                    <a:pt x="81" y="39"/>
                  </a:lnTo>
                  <a:lnTo>
                    <a:pt x="77" y="55"/>
                  </a:lnTo>
                  <a:lnTo>
                    <a:pt x="69" y="69"/>
                  </a:lnTo>
                  <a:lnTo>
                    <a:pt x="55" y="77"/>
                  </a:lnTo>
                  <a:lnTo>
                    <a:pt x="39" y="81"/>
                  </a:lnTo>
                  <a:lnTo>
                    <a:pt x="23" y="77"/>
                  </a:lnTo>
                  <a:lnTo>
                    <a:pt x="11" y="69"/>
                  </a:lnTo>
                  <a:lnTo>
                    <a:pt x="2" y="55"/>
                  </a:lnTo>
                  <a:lnTo>
                    <a:pt x="0" y="39"/>
                  </a:lnTo>
                  <a:close/>
                </a:path>
              </a:pathLst>
            </a:custGeom>
            <a:solidFill>
              <a:srgbClr val="1A1A1A"/>
            </a:solidFill>
            <a:ln w="3175">
              <a:solidFill>
                <a:srgbClr val="000000"/>
              </a:solidFill>
              <a:prstDash val="solid"/>
              <a:round/>
              <a:headEnd/>
              <a:tailEnd/>
            </a:ln>
          </p:spPr>
          <p:txBody>
            <a:bodyPr/>
            <a:lstStyle/>
            <a:p>
              <a:endParaRPr lang="it-IT"/>
            </a:p>
          </p:txBody>
        </p:sp>
        <p:sp>
          <p:nvSpPr>
            <p:cNvPr id="1644552" name="Freeform 8"/>
            <p:cNvSpPr>
              <a:spLocks noChangeAspect="1"/>
            </p:cNvSpPr>
            <p:nvPr/>
          </p:nvSpPr>
          <p:spPr bwMode="auto">
            <a:xfrm>
              <a:off x="1262" y="2683"/>
              <a:ext cx="81" cy="81"/>
            </a:xfrm>
            <a:custGeom>
              <a:avLst/>
              <a:gdLst>
                <a:gd name="T0" fmla="*/ 0 w 81"/>
                <a:gd name="T1" fmla="*/ 40 h 81"/>
                <a:gd name="T2" fmla="*/ 2 w 81"/>
                <a:gd name="T3" fmla="*/ 24 h 81"/>
                <a:gd name="T4" fmla="*/ 12 w 81"/>
                <a:gd name="T5" fmla="*/ 12 h 81"/>
                <a:gd name="T6" fmla="*/ 24 w 81"/>
                <a:gd name="T7" fmla="*/ 2 h 81"/>
                <a:gd name="T8" fmla="*/ 40 w 81"/>
                <a:gd name="T9" fmla="*/ 0 h 81"/>
                <a:gd name="T10" fmla="*/ 55 w 81"/>
                <a:gd name="T11" fmla="*/ 2 h 81"/>
                <a:gd name="T12" fmla="*/ 69 w 81"/>
                <a:gd name="T13" fmla="*/ 12 h 81"/>
                <a:gd name="T14" fmla="*/ 77 w 81"/>
                <a:gd name="T15" fmla="*/ 24 h 81"/>
                <a:gd name="T16" fmla="*/ 81 w 81"/>
                <a:gd name="T17" fmla="*/ 40 h 81"/>
                <a:gd name="T18" fmla="*/ 77 w 81"/>
                <a:gd name="T19" fmla="*/ 56 h 81"/>
                <a:gd name="T20" fmla="*/ 69 w 81"/>
                <a:gd name="T21" fmla="*/ 69 h 81"/>
                <a:gd name="T22" fmla="*/ 55 w 81"/>
                <a:gd name="T23" fmla="*/ 77 h 81"/>
                <a:gd name="T24" fmla="*/ 40 w 81"/>
                <a:gd name="T25" fmla="*/ 81 h 81"/>
                <a:gd name="T26" fmla="*/ 24 w 81"/>
                <a:gd name="T27" fmla="*/ 77 h 81"/>
                <a:gd name="T28" fmla="*/ 12 w 81"/>
                <a:gd name="T29" fmla="*/ 69 h 81"/>
                <a:gd name="T30" fmla="*/ 2 w 81"/>
                <a:gd name="T31" fmla="*/ 56 h 81"/>
                <a:gd name="T32" fmla="*/ 0 w 81"/>
                <a:gd name="T3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0" y="40"/>
                  </a:moveTo>
                  <a:lnTo>
                    <a:pt x="2" y="24"/>
                  </a:lnTo>
                  <a:lnTo>
                    <a:pt x="12" y="12"/>
                  </a:lnTo>
                  <a:lnTo>
                    <a:pt x="24" y="2"/>
                  </a:lnTo>
                  <a:lnTo>
                    <a:pt x="40" y="0"/>
                  </a:lnTo>
                  <a:lnTo>
                    <a:pt x="55" y="2"/>
                  </a:lnTo>
                  <a:lnTo>
                    <a:pt x="69" y="12"/>
                  </a:lnTo>
                  <a:lnTo>
                    <a:pt x="77" y="24"/>
                  </a:lnTo>
                  <a:lnTo>
                    <a:pt x="81" y="40"/>
                  </a:lnTo>
                  <a:lnTo>
                    <a:pt x="77" y="56"/>
                  </a:lnTo>
                  <a:lnTo>
                    <a:pt x="69" y="69"/>
                  </a:lnTo>
                  <a:lnTo>
                    <a:pt x="55" y="77"/>
                  </a:lnTo>
                  <a:lnTo>
                    <a:pt x="40" y="81"/>
                  </a:lnTo>
                  <a:lnTo>
                    <a:pt x="24" y="77"/>
                  </a:lnTo>
                  <a:lnTo>
                    <a:pt x="12" y="69"/>
                  </a:lnTo>
                  <a:lnTo>
                    <a:pt x="2" y="56"/>
                  </a:lnTo>
                  <a:lnTo>
                    <a:pt x="0" y="40"/>
                  </a:lnTo>
                  <a:close/>
                </a:path>
              </a:pathLst>
            </a:custGeom>
            <a:solidFill>
              <a:srgbClr val="1A1A1A"/>
            </a:solidFill>
            <a:ln w="3175">
              <a:solidFill>
                <a:srgbClr val="000000"/>
              </a:solidFill>
              <a:prstDash val="solid"/>
              <a:round/>
              <a:headEnd/>
              <a:tailEnd/>
            </a:ln>
          </p:spPr>
          <p:txBody>
            <a:bodyPr/>
            <a:lstStyle/>
            <a:p>
              <a:endParaRPr lang="it-IT"/>
            </a:p>
          </p:txBody>
        </p:sp>
        <p:sp>
          <p:nvSpPr>
            <p:cNvPr id="1644553" name="Freeform 9"/>
            <p:cNvSpPr>
              <a:spLocks noChangeAspect="1"/>
            </p:cNvSpPr>
            <p:nvPr/>
          </p:nvSpPr>
          <p:spPr bwMode="auto">
            <a:xfrm>
              <a:off x="509" y="1769"/>
              <a:ext cx="81" cy="81"/>
            </a:xfrm>
            <a:custGeom>
              <a:avLst/>
              <a:gdLst>
                <a:gd name="T0" fmla="*/ 0 w 81"/>
                <a:gd name="T1" fmla="*/ 41 h 81"/>
                <a:gd name="T2" fmla="*/ 2 w 81"/>
                <a:gd name="T3" fmla="*/ 25 h 81"/>
                <a:gd name="T4" fmla="*/ 12 w 81"/>
                <a:gd name="T5" fmla="*/ 12 h 81"/>
                <a:gd name="T6" fmla="*/ 24 w 81"/>
                <a:gd name="T7" fmla="*/ 4 h 81"/>
                <a:gd name="T8" fmla="*/ 39 w 81"/>
                <a:gd name="T9" fmla="*/ 0 h 81"/>
                <a:gd name="T10" fmla="*/ 55 w 81"/>
                <a:gd name="T11" fmla="*/ 4 h 81"/>
                <a:gd name="T12" fmla="*/ 69 w 81"/>
                <a:gd name="T13" fmla="*/ 12 h 81"/>
                <a:gd name="T14" fmla="*/ 77 w 81"/>
                <a:gd name="T15" fmla="*/ 25 h 81"/>
                <a:gd name="T16" fmla="*/ 81 w 81"/>
                <a:gd name="T17" fmla="*/ 41 h 81"/>
                <a:gd name="T18" fmla="*/ 77 w 81"/>
                <a:gd name="T19" fmla="*/ 57 h 81"/>
                <a:gd name="T20" fmla="*/ 69 w 81"/>
                <a:gd name="T21" fmla="*/ 69 h 81"/>
                <a:gd name="T22" fmla="*/ 55 w 81"/>
                <a:gd name="T23" fmla="*/ 79 h 81"/>
                <a:gd name="T24" fmla="*/ 39 w 81"/>
                <a:gd name="T25" fmla="*/ 81 h 81"/>
                <a:gd name="T26" fmla="*/ 24 w 81"/>
                <a:gd name="T27" fmla="*/ 79 h 81"/>
                <a:gd name="T28" fmla="*/ 12 w 81"/>
                <a:gd name="T29" fmla="*/ 69 h 81"/>
                <a:gd name="T30" fmla="*/ 2 w 81"/>
                <a:gd name="T31" fmla="*/ 57 h 81"/>
                <a:gd name="T32" fmla="*/ 0 w 81"/>
                <a:gd name="T33" fmla="*/ 4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0" y="41"/>
                  </a:moveTo>
                  <a:lnTo>
                    <a:pt x="2" y="25"/>
                  </a:lnTo>
                  <a:lnTo>
                    <a:pt x="12" y="12"/>
                  </a:lnTo>
                  <a:lnTo>
                    <a:pt x="24" y="4"/>
                  </a:lnTo>
                  <a:lnTo>
                    <a:pt x="39" y="0"/>
                  </a:lnTo>
                  <a:lnTo>
                    <a:pt x="55" y="4"/>
                  </a:lnTo>
                  <a:lnTo>
                    <a:pt x="69" y="12"/>
                  </a:lnTo>
                  <a:lnTo>
                    <a:pt x="77" y="25"/>
                  </a:lnTo>
                  <a:lnTo>
                    <a:pt x="81" y="41"/>
                  </a:lnTo>
                  <a:lnTo>
                    <a:pt x="77" y="57"/>
                  </a:lnTo>
                  <a:lnTo>
                    <a:pt x="69" y="69"/>
                  </a:lnTo>
                  <a:lnTo>
                    <a:pt x="55" y="79"/>
                  </a:lnTo>
                  <a:lnTo>
                    <a:pt x="39" y="81"/>
                  </a:lnTo>
                  <a:lnTo>
                    <a:pt x="24" y="79"/>
                  </a:lnTo>
                  <a:lnTo>
                    <a:pt x="12" y="69"/>
                  </a:lnTo>
                  <a:lnTo>
                    <a:pt x="2" y="57"/>
                  </a:lnTo>
                  <a:lnTo>
                    <a:pt x="0" y="41"/>
                  </a:lnTo>
                  <a:close/>
                </a:path>
              </a:pathLst>
            </a:custGeom>
            <a:solidFill>
              <a:srgbClr val="1A1A1A"/>
            </a:solidFill>
            <a:ln w="3175">
              <a:solidFill>
                <a:srgbClr val="000000"/>
              </a:solidFill>
              <a:prstDash val="solid"/>
              <a:round/>
              <a:headEnd/>
              <a:tailEnd/>
            </a:ln>
          </p:spPr>
          <p:txBody>
            <a:bodyPr/>
            <a:lstStyle/>
            <a:p>
              <a:endParaRPr lang="it-IT"/>
            </a:p>
          </p:txBody>
        </p:sp>
        <p:sp>
          <p:nvSpPr>
            <p:cNvPr id="1644554" name="Freeform 10"/>
            <p:cNvSpPr>
              <a:spLocks noChangeAspect="1"/>
            </p:cNvSpPr>
            <p:nvPr/>
          </p:nvSpPr>
          <p:spPr bwMode="auto">
            <a:xfrm>
              <a:off x="1586" y="2167"/>
              <a:ext cx="81" cy="79"/>
            </a:xfrm>
            <a:custGeom>
              <a:avLst/>
              <a:gdLst>
                <a:gd name="T0" fmla="*/ 0 w 81"/>
                <a:gd name="T1" fmla="*/ 39 h 79"/>
                <a:gd name="T2" fmla="*/ 4 w 81"/>
                <a:gd name="T3" fmla="*/ 24 h 79"/>
                <a:gd name="T4" fmla="*/ 12 w 81"/>
                <a:gd name="T5" fmla="*/ 12 h 79"/>
                <a:gd name="T6" fmla="*/ 26 w 81"/>
                <a:gd name="T7" fmla="*/ 2 h 79"/>
                <a:gd name="T8" fmla="*/ 42 w 81"/>
                <a:gd name="T9" fmla="*/ 0 h 79"/>
                <a:gd name="T10" fmla="*/ 58 w 81"/>
                <a:gd name="T11" fmla="*/ 2 h 79"/>
                <a:gd name="T12" fmla="*/ 69 w 81"/>
                <a:gd name="T13" fmla="*/ 12 h 79"/>
                <a:gd name="T14" fmla="*/ 79 w 81"/>
                <a:gd name="T15" fmla="*/ 24 h 79"/>
                <a:gd name="T16" fmla="*/ 81 w 81"/>
                <a:gd name="T17" fmla="*/ 39 h 79"/>
                <a:gd name="T18" fmla="*/ 79 w 81"/>
                <a:gd name="T19" fmla="*/ 55 h 79"/>
                <a:gd name="T20" fmla="*/ 69 w 81"/>
                <a:gd name="T21" fmla="*/ 67 h 79"/>
                <a:gd name="T22" fmla="*/ 58 w 81"/>
                <a:gd name="T23" fmla="*/ 77 h 79"/>
                <a:gd name="T24" fmla="*/ 42 w 81"/>
                <a:gd name="T25" fmla="*/ 79 h 79"/>
                <a:gd name="T26" fmla="*/ 26 w 81"/>
                <a:gd name="T27" fmla="*/ 77 h 79"/>
                <a:gd name="T28" fmla="*/ 12 w 81"/>
                <a:gd name="T29" fmla="*/ 67 h 79"/>
                <a:gd name="T30" fmla="*/ 4 w 81"/>
                <a:gd name="T31" fmla="*/ 55 h 79"/>
                <a:gd name="T32" fmla="*/ 0 w 81"/>
                <a:gd name="T33" fmla="*/ 3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79">
                  <a:moveTo>
                    <a:pt x="0" y="39"/>
                  </a:moveTo>
                  <a:lnTo>
                    <a:pt x="4" y="24"/>
                  </a:lnTo>
                  <a:lnTo>
                    <a:pt x="12" y="12"/>
                  </a:lnTo>
                  <a:lnTo>
                    <a:pt x="26" y="2"/>
                  </a:lnTo>
                  <a:lnTo>
                    <a:pt x="42" y="0"/>
                  </a:lnTo>
                  <a:lnTo>
                    <a:pt x="58" y="2"/>
                  </a:lnTo>
                  <a:lnTo>
                    <a:pt x="69" y="12"/>
                  </a:lnTo>
                  <a:lnTo>
                    <a:pt x="79" y="24"/>
                  </a:lnTo>
                  <a:lnTo>
                    <a:pt x="81" y="39"/>
                  </a:lnTo>
                  <a:lnTo>
                    <a:pt x="79" y="55"/>
                  </a:lnTo>
                  <a:lnTo>
                    <a:pt x="69" y="67"/>
                  </a:lnTo>
                  <a:lnTo>
                    <a:pt x="58" y="77"/>
                  </a:lnTo>
                  <a:lnTo>
                    <a:pt x="42" y="79"/>
                  </a:lnTo>
                  <a:lnTo>
                    <a:pt x="26" y="77"/>
                  </a:lnTo>
                  <a:lnTo>
                    <a:pt x="12" y="67"/>
                  </a:lnTo>
                  <a:lnTo>
                    <a:pt x="4" y="55"/>
                  </a:lnTo>
                  <a:lnTo>
                    <a:pt x="0" y="39"/>
                  </a:lnTo>
                  <a:close/>
                </a:path>
              </a:pathLst>
            </a:custGeom>
            <a:solidFill>
              <a:srgbClr val="1A1A1A"/>
            </a:solidFill>
            <a:ln w="3175">
              <a:solidFill>
                <a:srgbClr val="000000"/>
              </a:solidFill>
              <a:prstDash val="solid"/>
              <a:round/>
              <a:headEnd/>
              <a:tailEnd/>
            </a:ln>
          </p:spPr>
          <p:txBody>
            <a:bodyPr/>
            <a:lstStyle/>
            <a:p>
              <a:endParaRPr lang="it-IT"/>
            </a:p>
          </p:txBody>
        </p:sp>
        <p:sp>
          <p:nvSpPr>
            <p:cNvPr id="1644555" name="Freeform 11"/>
            <p:cNvSpPr>
              <a:spLocks noChangeAspect="1"/>
            </p:cNvSpPr>
            <p:nvPr/>
          </p:nvSpPr>
          <p:spPr bwMode="auto">
            <a:xfrm>
              <a:off x="2029" y="2220"/>
              <a:ext cx="81" cy="81"/>
            </a:xfrm>
            <a:custGeom>
              <a:avLst/>
              <a:gdLst>
                <a:gd name="T0" fmla="*/ 0 w 81"/>
                <a:gd name="T1" fmla="*/ 40 h 81"/>
                <a:gd name="T2" fmla="*/ 2 w 81"/>
                <a:gd name="T3" fmla="*/ 26 h 81"/>
                <a:gd name="T4" fmla="*/ 12 w 81"/>
                <a:gd name="T5" fmla="*/ 12 h 81"/>
                <a:gd name="T6" fmla="*/ 24 w 81"/>
                <a:gd name="T7" fmla="*/ 4 h 81"/>
                <a:gd name="T8" fmla="*/ 40 w 81"/>
                <a:gd name="T9" fmla="*/ 0 h 81"/>
                <a:gd name="T10" fmla="*/ 55 w 81"/>
                <a:gd name="T11" fmla="*/ 4 h 81"/>
                <a:gd name="T12" fmla="*/ 69 w 81"/>
                <a:gd name="T13" fmla="*/ 12 h 81"/>
                <a:gd name="T14" fmla="*/ 77 w 81"/>
                <a:gd name="T15" fmla="*/ 26 h 81"/>
                <a:gd name="T16" fmla="*/ 81 w 81"/>
                <a:gd name="T17" fmla="*/ 40 h 81"/>
                <a:gd name="T18" fmla="*/ 77 w 81"/>
                <a:gd name="T19" fmla="*/ 55 h 81"/>
                <a:gd name="T20" fmla="*/ 69 w 81"/>
                <a:gd name="T21" fmla="*/ 69 h 81"/>
                <a:gd name="T22" fmla="*/ 55 w 81"/>
                <a:gd name="T23" fmla="*/ 77 h 81"/>
                <a:gd name="T24" fmla="*/ 40 w 81"/>
                <a:gd name="T25" fmla="*/ 81 h 81"/>
                <a:gd name="T26" fmla="*/ 24 w 81"/>
                <a:gd name="T27" fmla="*/ 77 h 81"/>
                <a:gd name="T28" fmla="*/ 12 w 81"/>
                <a:gd name="T29" fmla="*/ 69 h 81"/>
                <a:gd name="T30" fmla="*/ 2 w 81"/>
                <a:gd name="T31" fmla="*/ 55 h 81"/>
                <a:gd name="T32" fmla="*/ 0 w 81"/>
                <a:gd name="T33" fmla="*/ 4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1" h="81">
                  <a:moveTo>
                    <a:pt x="0" y="40"/>
                  </a:moveTo>
                  <a:lnTo>
                    <a:pt x="2" y="26"/>
                  </a:lnTo>
                  <a:lnTo>
                    <a:pt x="12" y="12"/>
                  </a:lnTo>
                  <a:lnTo>
                    <a:pt x="24" y="4"/>
                  </a:lnTo>
                  <a:lnTo>
                    <a:pt x="40" y="0"/>
                  </a:lnTo>
                  <a:lnTo>
                    <a:pt x="55" y="4"/>
                  </a:lnTo>
                  <a:lnTo>
                    <a:pt x="69" y="12"/>
                  </a:lnTo>
                  <a:lnTo>
                    <a:pt x="77" y="26"/>
                  </a:lnTo>
                  <a:lnTo>
                    <a:pt x="81" y="40"/>
                  </a:lnTo>
                  <a:lnTo>
                    <a:pt x="77" y="55"/>
                  </a:lnTo>
                  <a:lnTo>
                    <a:pt x="69" y="69"/>
                  </a:lnTo>
                  <a:lnTo>
                    <a:pt x="55" y="77"/>
                  </a:lnTo>
                  <a:lnTo>
                    <a:pt x="40" y="81"/>
                  </a:lnTo>
                  <a:lnTo>
                    <a:pt x="24" y="77"/>
                  </a:lnTo>
                  <a:lnTo>
                    <a:pt x="12" y="69"/>
                  </a:lnTo>
                  <a:lnTo>
                    <a:pt x="2" y="55"/>
                  </a:lnTo>
                  <a:lnTo>
                    <a:pt x="0" y="40"/>
                  </a:lnTo>
                  <a:close/>
                </a:path>
              </a:pathLst>
            </a:custGeom>
            <a:solidFill>
              <a:srgbClr val="1A1A1A"/>
            </a:solidFill>
            <a:ln w="3175">
              <a:solidFill>
                <a:srgbClr val="000000"/>
              </a:solidFill>
              <a:prstDash val="solid"/>
              <a:round/>
              <a:headEnd/>
              <a:tailEnd/>
            </a:ln>
          </p:spPr>
          <p:txBody>
            <a:bodyPr/>
            <a:lstStyle/>
            <a:p>
              <a:endParaRPr lang="it-IT"/>
            </a:p>
          </p:txBody>
        </p:sp>
        <p:sp>
          <p:nvSpPr>
            <p:cNvPr id="1644556" name="Rectangle 12"/>
            <p:cNvSpPr>
              <a:spLocks noChangeAspect="1" noChangeArrowheads="1"/>
            </p:cNvSpPr>
            <p:nvPr/>
          </p:nvSpPr>
          <p:spPr bwMode="auto">
            <a:xfrm>
              <a:off x="1909" y="1253"/>
              <a:ext cx="9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1</a:t>
              </a:r>
              <a:endParaRPr lang="en-US" sz="1600"/>
            </a:p>
          </p:txBody>
        </p:sp>
        <p:sp>
          <p:nvSpPr>
            <p:cNvPr id="1644557" name="Rectangle 13"/>
            <p:cNvSpPr>
              <a:spLocks noChangeAspect="1" noChangeArrowheads="1"/>
            </p:cNvSpPr>
            <p:nvPr/>
          </p:nvSpPr>
          <p:spPr bwMode="auto">
            <a:xfrm>
              <a:off x="1163" y="1832"/>
              <a:ext cx="9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2</a:t>
              </a:r>
              <a:endParaRPr lang="en-US" sz="1600"/>
            </a:p>
          </p:txBody>
        </p:sp>
        <p:sp>
          <p:nvSpPr>
            <p:cNvPr id="1644558" name="Rectangle 14"/>
            <p:cNvSpPr>
              <a:spLocks noChangeAspect="1" noChangeArrowheads="1"/>
            </p:cNvSpPr>
            <p:nvPr/>
          </p:nvSpPr>
          <p:spPr bwMode="auto">
            <a:xfrm>
              <a:off x="1733" y="2122"/>
              <a:ext cx="9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3</a:t>
              </a:r>
              <a:endParaRPr lang="en-US" sz="1600"/>
            </a:p>
          </p:txBody>
        </p:sp>
        <p:sp>
          <p:nvSpPr>
            <p:cNvPr id="1644559" name="Rectangle 15"/>
            <p:cNvSpPr>
              <a:spLocks noChangeAspect="1" noChangeArrowheads="1"/>
            </p:cNvSpPr>
            <p:nvPr/>
          </p:nvSpPr>
          <p:spPr bwMode="auto">
            <a:xfrm>
              <a:off x="1379" y="2638"/>
              <a:ext cx="9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4</a:t>
              </a:r>
              <a:endParaRPr lang="en-US" sz="1600"/>
            </a:p>
          </p:txBody>
        </p:sp>
        <p:sp>
          <p:nvSpPr>
            <p:cNvPr id="1644560" name="Rectangle 16"/>
            <p:cNvSpPr>
              <a:spLocks noChangeAspect="1" noChangeArrowheads="1"/>
            </p:cNvSpPr>
            <p:nvPr/>
          </p:nvSpPr>
          <p:spPr bwMode="auto">
            <a:xfrm>
              <a:off x="630" y="1720"/>
              <a:ext cx="9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5</a:t>
              </a:r>
              <a:endParaRPr lang="en-US" sz="1600"/>
            </a:p>
          </p:txBody>
        </p:sp>
        <p:sp>
          <p:nvSpPr>
            <p:cNvPr id="1644561" name="Rectangle 17"/>
            <p:cNvSpPr>
              <a:spLocks noChangeAspect="1" noChangeArrowheads="1"/>
            </p:cNvSpPr>
            <p:nvPr/>
          </p:nvSpPr>
          <p:spPr bwMode="auto">
            <a:xfrm>
              <a:off x="2188" y="2173"/>
              <a:ext cx="9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6</a:t>
              </a:r>
              <a:endParaRPr lang="en-US" sz="1600"/>
            </a:p>
          </p:txBody>
        </p:sp>
      </p:grpSp>
      <p:grpSp>
        <p:nvGrpSpPr>
          <p:cNvPr id="1644562" name="Group 18"/>
          <p:cNvGrpSpPr>
            <a:grpSpLocks noChangeAspect="1"/>
          </p:cNvGrpSpPr>
          <p:nvPr/>
        </p:nvGrpSpPr>
        <p:grpSpPr bwMode="auto">
          <a:xfrm>
            <a:off x="7324725" y="4979988"/>
            <a:ext cx="857250" cy="592137"/>
            <a:chOff x="1515" y="2062"/>
            <a:chExt cx="820" cy="566"/>
          </a:xfrm>
        </p:grpSpPr>
        <p:sp>
          <p:nvSpPr>
            <p:cNvPr id="1644563" name="Freeform 19"/>
            <p:cNvSpPr>
              <a:spLocks noChangeAspect="1"/>
            </p:cNvSpPr>
            <p:nvPr/>
          </p:nvSpPr>
          <p:spPr bwMode="auto">
            <a:xfrm>
              <a:off x="1515" y="2062"/>
              <a:ext cx="820" cy="343"/>
            </a:xfrm>
            <a:custGeom>
              <a:avLst/>
              <a:gdLst>
                <a:gd name="T0" fmla="*/ 409 w 820"/>
                <a:gd name="T1" fmla="*/ 0 h 343"/>
                <a:gd name="T2" fmla="*/ 467 w 820"/>
                <a:gd name="T3" fmla="*/ 2 h 343"/>
                <a:gd name="T4" fmla="*/ 520 w 820"/>
                <a:gd name="T5" fmla="*/ 8 h 343"/>
                <a:gd name="T6" fmla="*/ 573 w 820"/>
                <a:gd name="T7" fmla="*/ 16 h 343"/>
                <a:gd name="T8" fmla="*/ 623 w 820"/>
                <a:gd name="T9" fmla="*/ 26 h 343"/>
                <a:gd name="T10" fmla="*/ 670 w 820"/>
                <a:gd name="T11" fmla="*/ 40 h 343"/>
                <a:gd name="T12" fmla="*/ 710 w 820"/>
                <a:gd name="T13" fmla="*/ 56 h 343"/>
                <a:gd name="T14" fmla="*/ 745 w 820"/>
                <a:gd name="T15" fmla="*/ 73 h 343"/>
                <a:gd name="T16" fmla="*/ 775 w 820"/>
                <a:gd name="T17" fmla="*/ 93 h 343"/>
                <a:gd name="T18" fmla="*/ 797 w 820"/>
                <a:gd name="T19" fmla="*/ 115 h 343"/>
                <a:gd name="T20" fmla="*/ 812 w 820"/>
                <a:gd name="T21" fmla="*/ 138 h 343"/>
                <a:gd name="T22" fmla="*/ 820 w 820"/>
                <a:gd name="T23" fmla="*/ 160 h 343"/>
                <a:gd name="T24" fmla="*/ 820 w 820"/>
                <a:gd name="T25" fmla="*/ 184 h 343"/>
                <a:gd name="T26" fmla="*/ 812 w 820"/>
                <a:gd name="T27" fmla="*/ 207 h 343"/>
                <a:gd name="T28" fmla="*/ 797 w 820"/>
                <a:gd name="T29" fmla="*/ 229 h 343"/>
                <a:gd name="T30" fmla="*/ 775 w 820"/>
                <a:gd name="T31" fmla="*/ 251 h 343"/>
                <a:gd name="T32" fmla="*/ 745 w 820"/>
                <a:gd name="T33" fmla="*/ 271 h 343"/>
                <a:gd name="T34" fmla="*/ 710 w 820"/>
                <a:gd name="T35" fmla="*/ 290 h 343"/>
                <a:gd name="T36" fmla="*/ 670 w 820"/>
                <a:gd name="T37" fmla="*/ 306 h 343"/>
                <a:gd name="T38" fmla="*/ 623 w 820"/>
                <a:gd name="T39" fmla="*/ 318 h 343"/>
                <a:gd name="T40" fmla="*/ 573 w 820"/>
                <a:gd name="T41" fmla="*/ 330 h 343"/>
                <a:gd name="T42" fmla="*/ 520 w 820"/>
                <a:gd name="T43" fmla="*/ 338 h 343"/>
                <a:gd name="T44" fmla="*/ 467 w 820"/>
                <a:gd name="T45" fmla="*/ 341 h 343"/>
                <a:gd name="T46" fmla="*/ 409 w 820"/>
                <a:gd name="T47" fmla="*/ 343 h 343"/>
                <a:gd name="T48" fmla="*/ 354 w 820"/>
                <a:gd name="T49" fmla="*/ 341 h 343"/>
                <a:gd name="T50" fmla="*/ 299 w 820"/>
                <a:gd name="T51" fmla="*/ 338 h 343"/>
                <a:gd name="T52" fmla="*/ 245 w 820"/>
                <a:gd name="T53" fmla="*/ 330 h 343"/>
                <a:gd name="T54" fmla="*/ 196 w 820"/>
                <a:gd name="T55" fmla="*/ 318 h 343"/>
                <a:gd name="T56" fmla="*/ 150 w 820"/>
                <a:gd name="T57" fmla="*/ 306 h 343"/>
                <a:gd name="T58" fmla="*/ 109 w 820"/>
                <a:gd name="T59" fmla="*/ 290 h 343"/>
                <a:gd name="T60" fmla="*/ 73 w 820"/>
                <a:gd name="T61" fmla="*/ 271 h 343"/>
                <a:gd name="T62" fmla="*/ 44 w 820"/>
                <a:gd name="T63" fmla="*/ 251 h 343"/>
                <a:gd name="T64" fmla="*/ 22 w 820"/>
                <a:gd name="T65" fmla="*/ 229 h 343"/>
                <a:gd name="T66" fmla="*/ 6 w 820"/>
                <a:gd name="T67" fmla="*/ 207 h 343"/>
                <a:gd name="T68" fmla="*/ 0 w 820"/>
                <a:gd name="T69" fmla="*/ 184 h 343"/>
                <a:gd name="T70" fmla="*/ 0 w 820"/>
                <a:gd name="T71" fmla="*/ 160 h 343"/>
                <a:gd name="T72" fmla="*/ 6 w 820"/>
                <a:gd name="T73" fmla="*/ 138 h 343"/>
                <a:gd name="T74" fmla="*/ 22 w 820"/>
                <a:gd name="T75" fmla="*/ 115 h 343"/>
                <a:gd name="T76" fmla="*/ 44 w 820"/>
                <a:gd name="T77" fmla="*/ 93 h 343"/>
                <a:gd name="T78" fmla="*/ 73 w 820"/>
                <a:gd name="T79" fmla="*/ 73 h 343"/>
                <a:gd name="T80" fmla="*/ 109 w 820"/>
                <a:gd name="T81" fmla="*/ 56 h 343"/>
                <a:gd name="T82" fmla="*/ 150 w 820"/>
                <a:gd name="T83" fmla="*/ 40 h 343"/>
                <a:gd name="T84" fmla="*/ 196 w 820"/>
                <a:gd name="T85" fmla="*/ 26 h 343"/>
                <a:gd name="T86" fmla="*/ 245 w 820"/>
                <a:gd name="T87" fmla="*/ 16 h 343"/>
                <a:gd name="T88" fmla="*/ 299 w 820"/>
                <a:gd name="T89" fmla="*/ 8 h 343"/>
                <a:gd name="T90" fmla="*/ 354 w 820"/>
                <a:gd name="T91" fmla="*/ 2 h 343"/>
                <a:gd name="T92" fmla="*/ 409 w 820"/>
                <a:gd name="T93" fmla="*/ 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20" h="343">
                  <a:moveTo>
                    <a:pt x="409" y="0"/>
                  </a:moveTo>
                  <a:lnTo>
                    <a:pt x="467" y="2"/>
                  </a:lnTo>
                  <a:lnTo>
                    <a:pt x="520" y="8"/>
                  </a:lnTo>
                  <a:lnTo>
                    <a:pt x="573" y="16"/>
                  </a:lnTo>
                  <a:lnTo>
                    <a:pt x="623" y="26"/>
                  </a:lnTo>
                  <a:lnTo>
                    <a:pt x="670" y="40"/>
                  </a:lnTo>
                  <a:lnTo>
                    <a:pt x="710" y="56"/>
                  </a:lnTo>
                  <a:lnTo>
                    <a:pt x="745" y="73"/>
                  </a:lnTo>
                  <a:lnTo>
                    <a:pt x="775" y="93"/>
                  </a:lnTo>
                  <a:lnTo>
                    <a:pt x="797" y="115"/>
                  </a:lnTo>
                  <a:lnTo>
                    <a:pt x="812" y="138"/>
                  </a:lnTo>
                  <a:lnTo>
                    <a:pt x="820" y="160"/>
                  </a:lnTo>
                  <a:lnTo>
                    <a:pt x="820" y="184"/>
                  </a:lnTo>
                  <a:lnTo>
                    <a:pt x="812" y="207"/>
                  </a:lnTo>
                  <a:lnTo>
                    <a:pt x="797" y="229"/>
                  </a:lnTo>
                  <a:lnTo>
                    <a:pt x="775" y="251"/>
                  </a:lnTo>
                  <a:lnTo>
                    <a:pt x="745" y="271"/>
                  </a:lnTo>
                  <a:lnTo>
                    <a:pt x="710" y="290"/>
                  </a:lnTo>
                  <a:lnTo>
                    <a:pt x="670" y="306"/>
                  </a:lnTo>
                  <a:lnTo>
                    <a:pt x="623" y="318"/>
                  </a:lnTo>
                  <a:lnTo>
                    <a:pt x="573" y="330"/>
                  </a:lnTo>
                  <a:lnTo>
                    <a:pt x="520" y="338"/>
                  </a:lnTo>
                  <a:lnTo>
                    <a:pt x="467" y="341"/>
                  </a:lnTo>
                  <a:lnTo>
                    <a:pt x="409" y="343"/>
                  </a:lnTo>
                  <a:lnTo>
                    <a:pt x="354" y="341"/>
                  </a:lnTo>
                  <a:lnTo>
                    <a:pt x="299" y="338"/>
                  </a:lnTo>
                  <a:lnTo>
                    <a:pt x="245" y="330"/>
                  </a:lnTo>
                  <a:lnTo>
                    <a:pt x="196" y="318"/>
                  </a:lnTo>
                  <a:lnTo>
                    <a:pt x="150" y="306"/>
                  </a:lnTo>
                  <a:lnTo>
                    <a:pt x="109" y="290"/>
                  </a:lnTo>
                  <a:lnTo>
                    <a:pt x="73" y="271"/>
                  </a:lnTo>
                  <a:lnTo>
                    <a:pt x="44" y="251"/>
                  </a:lnTo>
                  <a:lnTo>
                    <a:pt x="22" y="229"/>
                  </a:lnTo>
                  <a:lnTo>
                    <a:pt x="6" y="207"/>
                  </a:lnTo>
                  <a:lnTo>
                    <a:pt x="0" y="184"/>
                  </a:lnTo>
                  <a:lnTo>
                    <a:pt x="0" y="160"/>
                  </a:lnTo>
                  <a:lnTo>
                    <a:pt x="6" y="138"/>
                  </a:lnTo>
                  <a:lnTo>
                    <a:pt x="22" y="115"/>
                  </a:lnTo>
                  <a:lnTo>
                    <a:pt x="44" y="93"/>
                  </a:lnTo>
                  <a:lnTo>
                    <a:pt x="73" y="73"/>
                  </a:lnTo>
                  <a:lnTo>
                    <a:pt x="109" y="56"/>
                  </a:lnTo>
                  <a:lnTo>
                    <a:pt x="150" y="40"/>
                  </a:lnTo>
                  <a:lnTo>
                    <a:pt x="196" y="26"/>
                  </a:lnTo>
                  <a:lnTo>
                    <a:pt x="245" y="16"/>
                  </a:lnTo>
                  <a:lnTo>
                    <a:pt x="299" y="8"/>
                  </a:lnTo>
                  <a:lnTo>
                    <a:pt x="354" y="2"/>
                  </a:lnTo>
                  <a:lnTo>
                    <a:pt x="40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4564" name="Rectangle 20"/>
            <p:cNvSpPr>
              <a:spLocks noChangeAspect="1" noChangeArrowheads="1"/>
            </p:cNvSpPr>
            <p:nvPr/>
          </p:nvSpPr>
          <p:spPr bwMode="auto">
            <a:xfrm>
              <a:off x="1855" y="2394"/>
              <a:ext cx="10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1</a:t>
              </a:r>
              <a:endParaRPr lang="en-US" sz="1600"/>
            </a:p>
          </p:txBody>
        </p:sp>
      </p:grpSp>
      <p:grpSp>
        <p:nvGrpSpPr>
          <p:cNvPr id="1644565" name="Group 21"/>
          <p:cNvGrpSpPr>
            <a:grpSpLocks noChangeAspect="1"/>
          </p:cNvGrpSpPr>
          <p:nvPr/>
        </p:nvGrpSpPr>
        <p:grpSpPr bwMode="auto">
          <a:xfrm>
            <a:off x="6211888" y="4392613"/>
            <a:ext cx="873125" cy="649287"/>
            <a:chOff x="452" y="1501"/>
            <a:chExt cx="834" cy="621"/>
          </a:xfrm>
        </p:grpSpPr>
        <p:sp>
          <p:nvSpPr>
            <p:cNvPr id="1644566" name="Freeform 22"/>
            <p:cNvSpPr>
              <a:spLocks noChangeAspect="1"/>
            </p:cNvSpPr>
            <p:nvPr/>
          </p:nvSpPr>
          <p:spPr bwMode="auto">
            <a:xfrm>
              <a:off x="452" y="1662"/>
              <a:ext cx="834" cy="460"/>
            </a:xfrm>
            <a:custGeom>
              <a:avLst/>
              <a:gdLst>
                <a:gd name="T0" fmla="*/ 436 w 834"/>
                <a:gd name="T1" fmla="*/ 2 h 460"/>
                <a:gd name="T2" fmla="*/ 494 w 834"/>
                <a:gd name="T3" fmla="*/ 10 h 460"/>
                <a:gd name="T4" fmla="*/ 547 w 834"/>
                <a:gd name="T5" fmla="*/ 20 h 460"/>
                <a:gd name="T6" fmla="*/ 600 w 834"/>
                <a:gd name="T7" fmla="*/ 36 h 460"/>
                <a:gd name="T8" fmla="*/ 650 w 834"/>
                <a:gd name="T9" fmla="*/ 54 h 460"/>
                <a:gd name="T10" fmla="*/ 695 w 834"/>
                <a:gd name="T11" fmla="*/ 77 h 460"/>
                <a:gd name="T12" fmla="*/ 735 w 834"/>
                <a:gd name="T13" fmla="*/ 101 h 460"/>
                <a:gd name="T14" fmla="*/ 768 w 834"/>
                <a:gd name="T15" fmla="*/ 128 h 460"/>
                <a:gd name="T16" fmla="*/ 796 w 834"/>
                <a:gd name="T17" fmla="*/ 158 h 460"/>
                <a:gd name="T18" fmla="*/ 816 w 834"/>
                <a:gd name="T19" fmla="*/ 188 h 460"/>
                <a:gd name="T20" fmla="*/ 830 w 834"/>
                <a:gd name="T21" fmla="*/ 219 h 460"/>
                <a:gd name="T22" fmla="*/ 834 w 834"/>
                <a:gd name="T23" fmla="*/ 251 h 460"/>
                <a:gd name="T24" fmla="*/ 832 w 834"/>
                <a:gd name="T25" fmla="*/ 282 h 460"/>
                <a:gd name="T26" fmla="*/ 820 w 834"/>
                <a:gd name="T27" fmla="*/ 312 h 460"/>
                <a:gd name="T28" fmla="*/ 802 w 834"/>
                <a:gd name="T29" fmla="*/ 339 h 460"/>
                <a:gd name="T30" fmla="*/ 778 w 834"/>
                <a:gd name="T31" fmla="*/ 367 h 460"/>
                <a:gd name="T32" fmla="*/ 745 w 834"/>
                <a:gd name="T33" fmla="*/ 391 h 460"/>
                <a:gd name="T34" fmla="*/ 707 w 834"/>
                <a:gd name="T35" fmla="*/ 412 h 460"/>
                <a:gd name="T36" fmla="*/ 664 w 834"/>
                <a:gd name="T37" fmla="*/ 430 h 460"/>
                <a:gd name="T38" fmla="*/ 616 w 834"/>
                <a:gd name="T39" fmla="*/ 444 h 460"/>
                <a:gd name="T40" fmla="*/ 565 w 834"/>
                <a:gd name="T41" fmla="*/ 454 h 460"/>
                <a:gd name="T42" fmla="*/ 510 w 834"/>
                <a:gd name="T43" fmla="*/ 460 h 460"/>
                <a:gd name="T44" fmla="*/ 454 w 834"/>
                <a:gd name="T45" fmla="*/ 460 h 460"/>
                <a:gd name="T46" fmla="*/ 397 w 834"/>
                <a:gd name="T47" fmla="*/ 458 h 460"/>
                <a:gd name="T48" fmla="*/ 340 w 834"/>
                <a:gd name="T49" fmla="*/ 450 h 460"/>
                <a:gd name="T50" fmla="*/ 284 w 834"/>
                <a:gd name="T51" fmla="*/ 440 h 460"/>
                <a:gd name="T52" fmla="*/ 231 w 834"/>
                <a:gd name="T53" fmla="*/ 424 h 460"/>
                <a:gd name="T54" fmla="*/ 183 w 834"/>
                <a:gd name="T55" fmla="*/ 404 h 460"/>
                <a:gd name="T56" fmla="*/ 138 w 834"/>
                <a:gd name="T57" fmla="*/ 383 h 460"/>
                <a:gd name="T58" fmla="*/ 98 w 834"/>
                <a:gd name="T59" fmla="*/ 359 h 460"/>
                <a:gd name="T60" fmla="*/ 65 w 834"/>
                <a:gd name="T61" fmla="*/ 331 h 460"/>
                <a:gd name="T62" fmla="*/ 37 w 834"/>
                <a:gd name="T63" fmla="*/ 302 h 460"/>
                <a:gd name="T64" fmla="*/ 17 w 834"/>
                <a:gd name="T65" fmla="*/ 272 h 460"/>
                <a:gd name="T66" fmla="*/ 3 w 834"/>
                <a:gd name="T67" fmla="*/ 241 h 460"/>
                <a:gd name="T68" fmla="*/ 0 w 834"/>
                <a:gd name="T69" fmla="*/ 209 h 460"/>
                <a:gd name="T70" fmla="*/ 1 w 834"/>
                <a:gd name="T71" fmla="*/ 178 h 460"/>
                <a:gd name="T72" fmla="*/ 11 w 834"/>
                <a:gd name="T73" fmla="*/ 148 h 460"/>
                <a:gd name="T74" fmla="*/ 29 w 834"/>
                <a:gd name="T75" fmla="*/ 119 h 460"/>
                <a:gd name="T76" fmla="*/ 55 w 834"/>
                <a:gd name="T77" fmla="*/ 93 h 460"/>
                <a:gd name="T78" fmla="*/ 86 w 834"/>
                <a:gd name="T79" fmla="*/ 69 h 460"/>
                <a:gd name="T80" fmla="*/ 124 w 834"/>
                <a:gd name="T81" fmla="*/ 48 h 460"/>
                <a:gd name="T82" fmla="*/ 168 w 834"/>
                <a:gd name="T83" fmla="*/ 30 h 460"/>
                <a:gd name="T84" fmla="*/ 217 w 834"/>
                <a:gd name="T85" fmla="*/ 16 h 460"/>
                <a:gd name="T86" fmla="*/ 268 w 834"/>
                <a:gd name="T87" fmla="*/ 6 h 460"/>
                <a:gd name="T88" fmla="*/ 324 w 834"/>
                <a:gd name="T89" fmla="*/ 0 h 460"/>
                <a:gd name="T90" fmla="*/ 379 w 834"/>
                <a:gd name="T91" fmla="*/ 0 h 460"/>
                <a:gd name="T92" fmla="*/ 436 w 834"/>
                <a:gd name="T93" fmla="*/ 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4" h="460">
                  <a:moveTo>
                    <a:pt x="436" y="2"/>
                  </a:moveTo>
                  <a:lnTo>
                    <a:pt x="494" y="10"/>
                  </a:lnTo>
                  <a:lnTo>
                    <a:pt x="547" y="20"/>
                  </a:lnTo>
                  <a:lnTo>
                    <a:pt x="600" y="36"/>
                  </a:lnTo>
                  <a:lnTo>
                    <a:pt x="650" y="54"/>
                  </a:lnTo>
                  <a:lnTo>
                    <a:pt x="695" y="77"/>
                  </a:lnTo>
                  <a:lnTo>
                    <a:pt x="735" y="101"/>
                  </a:lnTo>
                  <a:lnTo>
                    <a:pt x="768" y="128"/>
                  </a:lnTo>
                  <a:lnTo>
                    <a:pt x="796" y="158"/>
                  </a:lnTo>
                  <a:lnTo>
                    <a:pt x="816" y="188"/>
                  </a:lnTo>
                  <a:lnTo>
                    <a:pt x="830" y="219"/>
                  </a:lnTo>
                  <a:lnTo>
                    <a:pt x="834" y="251"/>
                  </a:lnTo>
                  <a:lnTo>
                    <a:pt x="832" y="282"/>
                  </a:lnTo>
                  <a:lnTo>
                    <a:pt x="820" y="312"/>
                  </a:lnTo>
                  <a:lnTo>
                    <a:pt x="802" y="339"/>
                  </a:lnTo>
                  <a:lnTo>
                    <a:pt x="778" y="367"/>
                  </a:lnTo>
                  <a:lnTo>
                    <a:pt x="745" y="391"/>
                  </a:lnTo>
                  <a:lnTo>
                    <a:pt x="707" y="412"/>
                  </a:lnTo>
                  <a:lnTo>
                    <a:pt x="664" y="430"/>
                  </a:lnTo>
                  <a:lnTo>
                    <a:pt x="616" y="444"/>
                  </a:lnTo>
                  <a:lnTo>
                    <a:pt x="565" y="454"/>
                  </a:lnTo>
                  <a:lnTo>
                    <a:pt x="510" y="460"/>
                  </a:lnTo>
                  <a:lnTo>
                    <a:pt x="454" y="460"/>
                  </a:lnTo>
                  <a:lnTo>
                    <a:pt x="397" y="458"/>
                  </a:lnTo>
                  <a:lnTo>
                    <a:pt x="340" y="450"/>
                  </a:lnTo>
                  <a:lnTo>
                    <a:pt x="284" y="440"/>
                  </a:lnTo>
                  <a:lnTo>
                    <a:pt x="231" y="424"/>
                  </a:lnTo>
                  <a:lnTo>
                    <a:pt x="183" y="404"/>
                  </a:lnTo>
                  <a:lnTo>
                    <a:pt x="138" y="383"/>
                  </a:lnTo>
                  <a:lnTo>
                    <a:pt x="98" y="359"/>
                  </a:lnTo>
                  <a:lnTo>
                    <a:pt x="65" y="331"/>
                  </a:lnTo>
                  <a:lnTo>
                    <a:pt x="37" y="302"/>
                  </a:lnTo>
                  <a:lnTo>
                    <a:pt x="17" y="272"/>
                  </a:lnTo>
                  <a:lnTo>
                    <a:pt x="3" y="241"/>
                  </a:lnTo>
                  <a:lnTo>
                    <a:pt x="0" y="209"/>
                  </a:lnTo>
                  <a:lnTo>
                    <a:pt x="1" y="178"/>
                  </a:lnTo>
                  <a:lnTo>
                    <a:pt x="11" y="148"/>
                  </a:lnTo>
                  <a:lnTo>
                    <a:pt x="29" y="119"/>
                  </a:lnTo>
                  <a:lnTo>
                    <a:pt x="55" y="93"/>
                  </a:lnTo>
                  <a:lnTo>
                    <a:pt x="86" y="69"/>
                  </a:lnTo>
                  <a:lnTo>
                    <a:pt x="124" y="48"/>
                  </a:lnTo>
                  <a:lnTo>
                    <a:pt x="168" y="30"/>
                  </a:lnTo>
                  <a:lnTo>
                    <a:pt x="217" y="16"/>
                  </a:lnTo>
                  <a:lnTo>
                    <a:pt x="268" y="6"/>
                  </a:lnTo>
                  <a:lnTo>
                    <a:pt x="324" y="0"/>
                  </a:lnTo>
                  <a:lnTo>
                    <a:pt x="379" y="0"/>
                  </a:lnTo>
                  <a:lnTo>
                    <a:pt x="436" y="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4567" name="Rectangle 23"/>
            <p:cNvSpPr>
              <a:spLocks noChangeAspect="1" noChangeArrowheads="1"/>
            </p:cNvSpPr>
            <p:nvPr/>
          </p:nvSpPr>
          <p:spPr bwMode="auto">
            <a:xfrm>
              <a:off x="943" y="1501"/>
              <a:ext cx="10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2</a:t>
              </a:r>
              <a:endParaRPr lang="en-US" sz="1600"/>
            </a:p>
          </p:txBody>
        </p:sp>
      </p:grpSp>
      <p:grpSp>
        <p:nvGrpSpPr>
          <p:cNvPr id="1644568" name="Group 24"/>
          <p:cNvGrpSpPr>
            <a:grpSpLocks noChangeAspect="1"/>
          </p:cNvGrpSpPr>
          <p:nvPr/>
        </p:nvGrpSpPr>
        <p:grpSpPr bwMode="auto">
          <a:xfrm>
            <a:off x="6003925" y="3890963"/>
            <a:ext cx="2413000" cy="2281237"/>
            <a:chOff x="254" y="1022"/>
            <a:chExt cx="2305" cy="2180"/>
          </a:xfrm>
        </p:grpSpPr>
        <p:sp>
          <p:nvSpPr>
            <p:cNvPr id="1644569" name="Rectangle 25"/>
            <p:cNvSpPr>
              <a:spLocks noChangeAspect="1" noChangeArrowheads="1"/>
            </p:cNvSpPr>
            <p:nvPr/>
          </p:nvSpPr>
          <p:spPr bwMode="auto">
            <a:xfrm>
              <a:off x="563" y="1148"/>
              <a:ext cx="108"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5</a:t>
              </a:r>
              <a:endParaRPr lang="en-US" sz="1600"/>
            </a:p>
          </p:txBody>
        </p:sp>
        <p:sp>
          <p:nvSpPr>
            <p:cNvPr id="1644570" name="Freeform 26"/>
            <p:cNvSpPr>
              <a:spLocks noChangeAspect="1"/>
            </p:cNvSpPr>
            <p:nvPr/>
          </p:nvSpPr>
          <p:spPr bwMode="auto">
            <a:xfrm>
              <a:off x="254" y="1022"/>
              <a:ext cx="2305" cy="2180"/>
            </a:xfrm>
            <a:custGeom>
              <a:avLst/>
              <a:gdLst>
                <a:gd name="T0" fmla="*/ 1245 w 2305"/>
                <a:gd name="T1" fmla="*/ 4 h 2180"/>
                <a:gd name="T2" fmla="*/ 1433 w 2305"/>
                <a:gd name="T3" fmla="*/ 33 h 2180"/>
                <a:gd name="T4" fmla="*/ 1615 w 2305"/>
                <a:gd name="T5" fmla="*/ 90 h 2180"/>
                <a:gd name="T6" fmla="*/ 1781 w 2305"/>
                <a:gd name="T7" fmla="*/ 175 h 2180"/>
                <a:gd name="T8" fmla="*/ 1931 w 2305"/>
                <a:gd name="T9" fmla="*/ 286 h 2180"/>
                <a:gd name="T10" fmla="*/ 2062 w 2305"/>
                <a:gd name="T11" fmla="*/ 420 h 2180"/>
                <a:gd name="T12" fmla="*/ 2166 w 2305"/>
                <a:gd name="T13" fmla="*/ 569 h 2180"/>
                <a:gd name="T14" fmla="*/ 2242 w 2305"/>
                <a:gd name="T15" fmla="*/ 735 h 2180"/>
                <a:gd name="T16" fmla="*/ 2289 w 2305"/>
                <a:gd name="T17" fmla="*/ 908 h 2180"/>
                <a:gd name="T18" fmla="*/ 2305 w 2305"/>
                <a:gd name="T19" fmla="*/ 1088 h 2180"/>
                <a:gd name="T20" fmla="*/ 2289 w 2305"/>
                <a:gd name="T21" fmla="*/ 1267 h 2180"/>
                <a:gd name="T22" fmla="*/ 2243 w 2305"/>
                <a:gd name="T23" fmla="*/ 1443 h 2180"/>
                <a:gd name="T24" fmla="*/ 2166 w 2305"/>
                <a:gd name="T25" fmla="*/ 1606 h 2180"/>
                <a:gd name="T26" fmla="*/ 2064 w 2305"/>
                <a:gd name="T27" fmla="*/ 1758 h 2180"/>
                <a:gd name="T28" fmla="*/ 1935 w 2305"/>
                <a:gd name="T29" fmla="*/ 1890 h 2180"/>
                <a:gd name="T30" fmla="*/ 1785 w 2305"/>
                <a:gd name="T31" fmla="*/ 2002 h 2180"/>
                <a:gd name="T32" fmla="*/ 1617 w 2305"/>
                <a:gd name="T33" fmla="*/ 2087 h 2180"/>
                <a:gd name="T34" fmla="*/ 1437 w 2305"/>
                <a:gd name="T35" fmla="*/ 2146 h 2180"/>
                <a:gd name="T36" fmla="*/ 1249 w 2305"/>
                <a:gd name="T37" fmla="*/ 2176 h 2180"/>
                <a:gd name="T38" fmla="*/ 1059 w 2305"/>
                <a:gd name="T39" fmla="*/ 2176 h 2180"/>
                <a:gd name="T40" fmla="*/ 872 w 2305"/>
                <a:gd name="T41" fmla="*/ 2148 h 2180"/>
                <a:gd name="T42" fmla="*/ 692 w 2305"/>
                <a:gd name="T43" fmla="*/ 2089 h 2180"/>
                <a:gd name="T44" fmla="*/ 524 w 2305"/>
                <a:gd name="T45" fmla="*/ 2004 h 2180"/>
                <a:gd name="T46" fmla="*/ 373 w 2305"/>
                <a:gd name="T47" fmla="*/ 1894 h 2180"/>
                <a:gd name="T48" fmla="*/ 245 w 2305"/>
                <a:gd name="T49" fmla="*/ 1762 h 2180"/>
                <a:gd name="T50" fmla="*/ 140 w 2305"/>
                <a:gd name="T51" fmla="*/ 1610 h 2180"/>
                <a:gd name="T52" fmla="*/ 63 w 2305"/>
                <a:gd name="T53" fmla="*/ 1447 h 2180"/>
                <a:gd name="T54" fmla="*/ 16 w 2305"/>
                <a:gd name="T55" fmla="*/ 1271 h 2180"/>
                <a:gd name="T56" fmla="*/ 0 w 2305"/>
                <a:gd name="T57" fmla="*/ 1092 h 2180"/>
                <a:gd name="T58" fmla="*/ 16 w 2305"/>
                <a:gd name="T59" fmla="*/ 912 h 2180"/>
                <a:gd name="T60" fmla="*/ 63 w 2305"/>
                <a:gd name="T61" fmla="*/ 737 h 2180"/>
                <a:gd name="T62" fmla="*/ 138 w 2305"/>
                <a:gd name="T63" fmla="*/ 573 h 2180"/>
                <a:gd name="T64" fmla="*/ 243 w 2305"/>
                <a:gd name="T65" fmla="*/ 422 h 2180"/>
                <a:gd name="T66" fmla="*/ 371 w 2305"/>
                <a:gd name="T67" fmla="*/ 290 h 2180"/>
                <a:gd name="T68" fmla="*/ 522 w 2305"/>
                <a:gd name="T69" fmla="*/ 179 h 2180"/>
                <a:gd name="T70" fmla="*/ 688 w 2305"/>
                <a:gd name="T71" fmla="*/ 92 h 2180"/>
                <a:gd name="T72" fmla="*/ 868 w 2305"/>
                <a:gd name="T73" fmla="*/ 33 h 2180"/>
                <a:gd name="T74" fmla="*/ 1055 w 2305"/>
                <a:gd name="T75" fmla="*/ 4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05" h="2180">
                  <a:moveTo>
                    <a:pt x="1150" y="0"/>
                  </a:moveTo>
                  <a:lnTo>
                    <a:pt x="1245" y="4"/>
                  </a:lnTo>
                  <a:lnTo>
                    <a:pt x="1340" y="14"/>
                  </a:lnTo>
                  <a:lnTo>
                    <a:pt x="1433" y="33"/>
                  </a:lnTo>
                  <a:lnTo>
                    <a:pt x="1526" y="59"/>
                  </a:lnTo>
                  <a:lnTo>
                    <a:pt x="1615" y="90"/>
                  </a:lnTo>
                  <a:lnTo>
                    <a:pt x="1700" y="130"/>
                  </a:lnTo>
                  <a:lnTo>
                    <a:pt x="1781" y="175"/>
                  </a:lnTo>
                  <a:lnTo>
                    <a:pt x="1860" y="228"/>
                  </a:lnTo>
                  <a:lnTo>
                    <a:pt x="1931" y="286"/>
                  </a:lnTo>
                  <a:lnTo>
                    <a:pt x="2000" y="351"/>
                  </a:lnTo>
                  <a:lnTo>
                    <a:pt x="2062" y="420"/>
                  </a:lnTo>
                  <a:lnTo>
                    <a:pt x="2117" y="493"/>
                  </a:lnTo>
                  <a:lnTo>
                    <a:pt x="2166" y="569"/>
                  </a:lnTo>
                  <a:lnTo>
                    <a:pt x="2208" y="650"/>
                  </a:lnTo>
                  <a:lnTo>
                    <a:pt x="2242" y="735"/>
                  </a:lnTo>
                  <a:lnTo>
                    <a:pt x="2269" y="820"/>
                  </a:lnTo>
                  <a:lnTo>
                    <a:pt x="2289" y="908"/>
                  </a:lnTo>
                  <a:lnTo>
                    <a:pt x="2301" y="997"/>
                  </a:lnTo>
                  <a:lnTo>
                    <a:pt x="2305" y="1088"/>
                  </a:lnTo>
                  <a:lnTo>
                    <a:pt x="2301" y="1178"/>
                  </a:lnTo>
                  <a:lnTo>
                    <a:pt x="2289" y="1267"/>
                  </a:lnTo>
                  <a:lnTo>
                    <a:pt x="2271" y="1356"/>
                  </a:lnTo>
                  <a:lnTo>
                    <a:pt x="2243" y="1443"/>
                  </a:lnTo>
                  <a:lnTo>
                    <a:pt x="2210" y="1525"/>
                  </a:lnTo>
                  <a:lnTo>
                    <a:pt x="2166" y="1606"/>
                  </a:lnTo>
                  <a:lnTo>
                    <a:pt x="2119" y="1685"/>
                  </a:lnTo>
                  <a:lnTo>
                    <a:pt x="2064" y="1758"/>
                  </a:lnTo>
                  <a:lnTo>
                    <a:pt x="2002" y="1827"/>
                  </a:lnTo>
                  <a:lnTo>
                    <a:pt x="1935" y="1890"/>
                  </a:lnTo>
                  <a:lnTo>
                    <a:pt x="1862" y="1949"/>
                  </a:lnTo>
                  <a:lnTo>
                    <a:pt x="1785" y="2002"/>
                  </a:lnTo>
                  <a:lnTo>
                    <a:pt x="1704" y="2048"/>
                  </a:lnTo>
                  <a:lnTo>
                    <a:pt x="1617" y="2087"/>
                  </a:lnTo>
                  <a:lnTo>
                    <a:pt x="1528" y="2121"/>
                  </a:lnTo>
                  <a:lnTo>
                    <a:pt x="1437" y="2146"/>
                  </a:lnTo>
                  <a:lnTo>
                    <a:pt x="1344" y="2164"/>
                  </a:lnTo>
                  <a:lnTo>
                    <a:pt x="1249" y="2176"/>
                  </a:lnTo>
                  <a:lnTo>
                    <a:pt x="1154" y="2180"/>
                  </a:lnTo>
                  <a:lnTo>
                    <a:pt x="1059" y="2176"/>
                  </a:lnTo>
                  <a:lnTo>
                    <a:pt x="965" y="2166"/>
                  </a:lnTo>
                  <a:lnTo>
                    <a:pt x="872" y="2148"/>
                  </a:lnTo>
                  <a:lnTo>
                    <a:pt x="781" y="2123"/>
                  </a:lnTo>
                  <a:lnTo>
                    <a:pt x="692" y="2089"/>
                  </a:lnTo>
                  <a:lnTo>
                    <a:pt x="607" y="2050"/>
                  </a:lnTo>
                  <a:lnTo>
                    <a:pt x="524" y="2004"/>
                  </a:lnTo>
                  <a:lnTo>
                    <a:pt x="447" y="1951"/>
                  </a:lnTo>
                  <a:lnTo>
                    <a:pt x="373" y="1894"/>
                  </a:lnTo>
                  <a:lnTo>
                    <a:pt x="306" y="1829"/>
                  </a:lnTo>
                  <a:lnTo>
                    <a:pt x="245" y="1762"/>
                  </a:lnTo>
                  <a:lnTo>
                    <a:pt x="190" y="1687"/>
                  </a:lnTo>
                  <a:lnTo>
                    <a:pt x="140" y="1610"/>
                  </a:lnTo>
                  <a:lnTo>
                    <a:pt x="99" y="1529"/>
                  </a:lnTo>
                  <a:lnTo>
                    <a:pt x="63" y="1447"/>
                  </a:lnTo>
                  <a:lnTo>
                    <a:pt x="35" y="1360"/>
                  </a:lnTo>
                  <a:lnTo>
                    <a:pt x="16" y="1271"/>
                  </a:lnTo>
                  <a:lnTo>
                    <a:pt x="4" y="1182"/>
                  </a:lnTo>
                  <a:lnTo>
                    <a:pt x="0" y="1092"/>
                  </a:lnTo>
                  <a:lnTo>
                    <a:pt x="4" y="1001"/>
                  </a:lnTo>
                  <a:lnTo>
                    <a:pt x="16" y="912"/>
                  </a:lnTo>
                  <a:lnTo>
                    <a:pt x="35" y="824"/>
                  </a:lnTo>
                  <a:lnTo>
                    <a:pt x="63" y="737"/>
                  </a:lnTo>
                  <a:lnTo>
                    <a:pt x="97" y="654"/>
                  </a:lnTo>
                  <a:lnTo>
                    <a:pt x="138" y="573"/>
                  </a:lnTo>
                  <a:lnTo>
                    <a:pt x="188" y="495"/>
                  </a:lnTo>
                  <a:lnTo>
                    <a:pt x="243" y="422"/>
                  </a:lnTo>
                  <a:lnTo>
                    <a:pt x="304" y="353"/>
                  </a:lnTo>
                  <a:lnTo>
                    <a:pt x="371" y="290"/>
                  </a:lnTo>
                  <a:lnTo>
                    <a:pt x="443" y="230"/>
                  </a:lnTo>
                  <a:lnTo>
                    <a:pt x="522" y="179"/>
                  </a:lnTo>
                  <a:lnTo>
                    <a:pt x="603" y="132"/>
                  </a:lnTo>
                  <a:lnTo>
                    <a:pt x="688" y="92"/>
                  </a:lnTo>
                  <a:lnTo>
                    <a:pt x="777" y="59"/>
                  </a:lnTo>
                  <a:lnTo>
                    <a:pt x="868" y="33"/>
                  </a:lnTo>
                  <a:lnTo>
                    <a:pt x="961" y="16"/>
                  </a:lnTo>
                  <a:lnTo>
                    <a:pt x="1055" y="4"/>
                  </a:lnTo>
                  <a:lnTo>
                    <a:pt x="115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44571" name="Group 27"/>
          <p:cNvGrpSpPr>
            <a:grpSpLocks noChangeAspect="1"/>
          </p:cNvGrpSpPr>
          <p:nvPr/>
        </p:nvGrpSpPr>
        <p:grpSpPr bwMode="auto">
          <a:xfrm>
            <a:off x="7011988" y="4865688"/>
            <a:ext cx="1187450" cy="1141412"/>
            <a:chOff x="1217" y="1954"/>
            <a:chExt cx="1134" cy="1090"/>
          </a:xfrm>
        </p:grpSpPr>
        <p:sp>
          <p:nvSpPr>
            <p:cNvPr id="1644572" name="Rectangle 28"/>
            <p:cNvSpPr>
              <a:spLocks noChangeAspect="1" noChangeArrowheads="1"/>
            </p:cNvSpPr>
            <p:nvPr/>
          </p:nvSpPr>
          <p:spPr bwMode="auto">
            <a:xfrm>
              <a:off x="1666" y="2811"/>
              <a:ext cx="107"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3</a:t>
              </a:r>
              <a:endParaRPr lang="en-US" sz="1600"/>
            </a:p>
          </p:txBody>
        </p:sp>
        <p:sp>
          <p:nvSpPr>
            <p:cNvPr id="1644573" name="Freeform 29"/>
            <p:cNvSpPr>
              <a:spLocks noChangeAspect="1"/>
            </p:cNvSpPr>
            <p:nvPr/>
          </p:nvSpPr>
          <p:spPr bwMode="auto">
            <a:xfrm>
              <a:off x="1217" y="1954"/>
              <a:ext cx="1134" cy="909"/>
            </a:xfrm>
            <a:custGeom>
              <a:avLst/>
              <a:gdLst>
                <a:gd name="T0" fmla="*/ 371 w 1134"/>
                <a:gd name="T1" fmla="*/ 142 h 909"/>
                <a:gd name="T2" fmla="*/ 430 w 1134"/>
                <a:gd name="T3" fmla="*/ 108 h 909"/>
                <a:gd name="T4" fmla="*/ 492 w 1134"/>
                <a:gd name="T5" fmla="*/ 79 h 909"/>
                <a:gd name="T6" fmla="*/ 551 w 1134"/>
                <a:gd name="T7" fmla="*/ 53 h 909"/>
                <a:gd name="T8" fmla="*/ 614 w 1134"/>
                <a:gd name="T9" fmla="*/ 32 h 909"/>
                <a:gd name="T10" fmla="*/ 674 w 1134"/>
                <a:gd name="T11" fmla="*/ 16 h 909"/>
                <a:gd name="T12" fmla="*/ 735 w 1134"/>
                <a:gd name="T13" fmla="*/ 6 h 909"/>
                <a:gd name="T14" fmla="*/ 792 w 1134"/>
                <a:gd name="T15" fmla="*/ 0 h 909"/>
                <a:gd name="T16" fmla="*/ 848 w 1134"/>
                <a:gd name="T17" fmla="*/ 0 h 909"/>
                <a:gd name="T18" fmla="*/ 899 w 1134"/>
                <a:gd name="T19" fmla="*/ 4 h 909"/>
                <a:gd name="T20" fmla="*/ 946 w 1134"/>
                <a:gd name="T21" fmla="*/ 14 h 909"/>
                <a:gd name="T22" fmla="*/ 990 w 1134"/>
                <a:gd name="T23" fmla="*/ 30 h 909"/>
                <a:gd name="T24" fmla="*/ 1027 w 1134"/>
                <a:gd name="T25" fmla="*/ 51 h 909"/>
                <a:gd name="T26" fmla="*/ 1061 w 1134"/>
                <a:gd name="T27" fmla="*/ 77 h 909"/>
                <a:gd name="T28" fmla="*/ 1089 w 1134"/>
                <a:gd name="T29" fmla="*/ 107 h 909"/>
                <a:gd name="T30" fmla="*/ 1110 w 1134"/>
                <a:gd name="T31" fmla="*/ 140 h 909"/>
                <a:gd name="T32" fmla="*/ 1124 w 1134"/>
                <a:gd name="T33" fmla="*/ 177 h 909"/>
                <a:gd name="T34" fmla="*/ 1132 w 1134"/>
                <a:gd name="T35" fmla="*/ 217 h 909"/>
                <a:gd name="T36" fmla="*/ 1134 w 1134"/>
                <a:gd name="T37" fmla="*/ 260 h 909"/>
                <a:gd name="T38" fmla="*/ 1128 w 1134"/>
                <a:gd name="T39" fmla="*/ 308 h 909"/>
                <a:gd name="T40" fmla="*/ 1118 w 1134"/>
                <a:gd name="T41" fmla="*/ 355 h 909"/>
                <a:gd name="T42" fmla="*/ 1099 w 1134"/>
                <a:gd name="T43" fmla="*/ 402 h 909"/>
                <a:gd name="T44" fmla="*/ 1075 w 1134"/>
                <a:gd name="T45" fmla="*/ 451 h 909"/>
                <a:gd name="T46" fmla="*/ 1045 w 1134"/>
                <a:gd name="T47" fmla="*/ 501 h 909"/>
                <a:gd name="T48" fmla="*/ 1010 w 1134"/>
                <a:gd name="T49" fmla="*/ 550 h 909"/>
                <a:gd name="T50" fmla="*/ 968 w 1134"/>
                <a:gd name="T51" fmla="*/ 597 h 909"/>
                <a:gd name="T52" fmla="*/ 923 w 1134"/>
                <a:gd name="T53" fmla="*/ 643 h 909"/>
                <a:gd name="T54" fmla="*/ 871 w 1134"/>
                <a:gd name="T55" fmla="*/ 688 h 909"/>
                <a:gd name="T56" fmla="*/ 818 w 1134"/>
                <a:gd name="T57" fmla="*/ 727 h 909"/>
                <a:gd name="T58" fmla="*/ 763 w 1134"/>
                <a:gd name="T59" fmla="*/ 765 h 909"/>
                <a:gd name="T60" fmla="*/ 703 w 1134"/>
                <a:gd name="T61" fmla="*/ 800 h 909"/>
                <a:gd name="T62" fmla="*/ 644 w 1134"/>
                <a:gd name="T63" fmla="*/ 830 h 909"/>
                <a:gd name="T64" fmla="*/ 583 w 1134"/>
                <a:gd name="T65" fmla="*/ 855 h 909"/>
                <a:gd name="T66" fmla="*/ 519 w 1134"/>
                <a:gd name="T67" fmla="*/ 877 h 909"/>
                <a:gd name="T68" fmla="*/ 460 w 1134"/>
                <a:gd name="T69" fmla="*/ 893 h 909"/>
                <a:gd name="T70" fmla="*/ 401 w 1134"/>
                <a:gd name="T71" fmla="*/ 903 h 909"/>
                <a:gd name="T72" fmla="*/ 342 w 1134"/>
                <a:gd name="T73" fmla="*/ 909 h 909"/>
                <a:gd name="T74" fmla="*/ 286 w 1134"/>
                <a:gd name="T75" fmla="*/ 909 h 909"/>
                <a:gd name="T76" fmla="*/ 235 w 1134"/>
                <a:gd name="T77" fmla="*/ 905 h 909"/>
                <a:gd name="T78" fmla="*/ 187 w 1134"/>
                <a:gd name="T79" fmla="*/ 893 h 909"/>
                <a:gd name="T80" fmla="*/ 144 w 1134"/>
                <a:gd name="T81" fmla="*/ 877 h 909"/>
                <a:gd name="T82" fmla="*/ 106 w 1134"/>
                <a:gd name="T83" fmla="*/ 857 h 909"/>
                <a:gd name="T84" fmla="*/ 73 w 1134"/>
                <a:gd name="T85" fmla="*/ 832 h 909"/>
                <a:gd name="T86" fmla="*/ 45 w 1134"/>
                <a:gd name="T87" fmla="*/ 802 h 909"/>
                <a:gd name="T88" fmla="*/ 23 w 1134"/>
                <a:gd name="T89" fmla="*/ 769 h 909"/>
                <a:gd name="T90" fmla="*/ 9 w 1134"/>
                <a:gd name="T91" fmla="*/ 731 h 909"/>
                <a:gd name="T92" fmla="*/ 2 w 1134"/>
                <a:gd name="T93" fmla="*/ 690 h 909"/>
                <a:gd name="T94" fmla="*/ 0 w 1134"/>
                <a:gd name="T95" fmla="*/ 647 h 909"/>
                <a:gd name="T96" fmla="*/ 5 w 1134"/>
                <a:gd name="T97" fmla="*/ 601 h 909"/>
                <a:gd name="T98" fmla="*/ 15 w 1134"/>
                <a:gd name="T99" fmla="*/ 554 h 909"/>
                <a:gd name="T100" fmla="*/ 35 w 1134"/>
                <a:gd name="T101" fmla="*/ 505 h 909"/>
                <a:gd name="T102" fmla="*/ 59 w 1134"/>
                <a:gd name="T103" fmla="*/ 455 h 909"/>
                <a:gd name="T104" fmla="*/ 88 w 1134"/>
                <a:gd name="T105" fmla="*/ 406 h 909"/>
                <a:gd name="T106" fmla="*/ 124 w 1134"/>
                <a:gd name="T107" fmla="*/ 359 h 909"/>
                <a:gd name="T108" fmla="*/ 166 w 1134"/>
                <a:gd name="T109" fmla="*/ 311 h 909"/>
                <a:gd name="T110" fmla="*/ 211 w 1134"/>
                <a:gd name="T111" fmla="*/ 264 h 909"/>
                <a:gd name="T112" fmla="*/ 262 w 1134"/>
                <a:gd name="T113" fmla="*/ 221 h 909"/>
                <a:gd name="T114" fmla="*/ 316 w 1134"/>
                <a:gd name="T115" fmla="*/ 179 h 909"/>
                <a:gd name="T116" fmla="*/ 371 w 1134"/>
                <a:gd name="T117" fmla="*/ 142 h 9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34" h="909">
                  <a:moveTo>
                    <a:pt x="371" y="142"/>
                  </a:moveTo>
                  <a:lnTo>
                    <a:pt x="430" y="108"/>
                  </a:lnTo>
                  <a:lnTo>
                    <a:pt x="492" y="79"/>
                  </a:lnTo>
                  <a:lnTo>
                    <a:pt x="551" y="53"/>
                  </a:lnTo>
                  <a:lnTo>
                    <a:pt x="614" y="32"/>
                  </a:lnTo>
                  <a:lnTo>
                    <a:pt x="674" y="16"/>
                  </a:lnTo>
                  <a:lnTo>
                    <a:pt x="735" y="6"/>
                  </a:lnTo>
                  <a:lnTo>
                    <a:pt x="792" y="0"/>
                  </a:lnTo>
                  <a:lnTo>
                    <a:pt x="848" y="0"/>
                  </a:lnTo>
                  <a:lnTo>
                    <a:pt x="899" y="4"/>
                  </a:lnTo>
                  <a:lnTo>
                    <a:pt x="946" y="14"/>
                  </a:lnTo>
                  <a:lnTo>
                    <a:pt x="990" y="30"/>
                  </a:lnTo>
                  <a:lnTo>
                    <a:pt x="1027" y="51"/>
                  </a:lnTo>
                  <a:lnTo>
                    <a:pt x="1061" y="77"/>
                  </a:lnTo>
                  <a:lnTo>
                    <a:pt x="1089" y="107"/>
                  </a:lnTo>
                  <a:lnTo>
                    <a:pt x="1110" y="140"/>
                  </a:lnTo>
                  <a:lnTo>
                    <a:pt x="1124" y="177"/>
                  </a:lnTo>
                  <a:lnTo>
                    <a:pt x="1132" y="217"/>
                  </a:lnTo>
                  <a:lnTo>
                    <a:pt x="1134" y="260"/>
                  </a:lnTo>
                  <a:lnTo>
                    <a:pt x="1128" y="308"/>
                  </a:lnTo>
                  <a:lnTo>
                    <a:pt x="1118" y="355"/>
                  </a:lnTo>
                  <a:lnTo>
                    <a:pt x="1099" y="402"/>
                  </a:lnTo>
                  <a:lnTo>
                    <a:pt x="1075" y="451"/>
                  </a:lnTo>
                  <a:lnTo>
                    <a:pt x="1045" y="501"/>
                  </a:lnTo>
                  <a:lnTo>
                    <a:pt x="1010" y="550"/>
                  </a:lnTo>
                  <a:lnTo>
                    <a:pt x="968" y="597"/>
                  </a:lnTo>
                  <a:lnTo>
                    <a:pt x="923" y="643"/>
                  </a:lnTo>
                  <a:lnTo>
                    <a:pt x="871" y="688"/>
                  </a:lnTo>
                  <a:lnTo>
                    <a:pt x="818" y="727"/>
                  </a:lnTo>
                  <a:lnTo>
                    <a:pt x="763" y="765"/>
                  </a:lnTo>
                  <a:lnTo>
                    <a:pt x="703" y="800"/>
                  </a:lnTo>
                  <a:lnTo>
                    <a:pt x="644" y="830"/>
                  </a:lnTo>
                  <a:lnTo>
                    <a:pt x="583" y="855"/>
                  </a:lnTo>
                  <a:lnTo>
                    <a:pt x="519" y="877"/>
                  </a:lnTo>
                  <a:lnTo>
                    <a:pt x="460" y="893"/>
                  </a:lnTo>
                  <a:lnTo>
                    <a:pt x="401" y="903"/>
                  </a:lnTo>
                  <a:lnTo>
                    <a:pt x="342" y="909"/>
                  </a:lnTo>
                  <a:lnTo>
                    <a:pt x="286" y="909"/>
                  </a:lnTo>
                  <a:lnTo>
                    <a:pt x="235" y="905"/>
                  </a:lnTo>
                  <a:lnTo>
                    <a:pt x="187" y="893"/>
                  </a:lnTo>
                  <a:lnTo>
                    <a:pt x="144" y="877"/>
                  </a:lnTo>
                  <a:lnTo>
                    <a:pt x="106" y="857"/>
                  </a:lnTo>
                  <a:lnTo>
                    <a:pt x="73" y="832"/>
                  </a:lnTo>
                  <a:lnTo>
                    <a:pt x="45" y="802"/>
                  </a:lnTo>
                  <a:lnTo>
                    <a:pt x="23" y="769"/>
                  </a:lnTo>
                  <a:lnTo>
                    <a:pt x="9" y="731"/>
                  </a:lnTo>
                  <a:lnTo>
                    <a:pt x="2" y="690"/>
                  </a:lnTo>
                  <a:lnTo>
                    <a:pt x="0" y="647"/>
                  </a:lnTo>
                  <a:lnTo>
                    <a:pt x="5" y="601"/>
                  </a:lnTo>
                  <a:lnTo>
                    <a:pt x="15" y="554"/>
                  </a:lnTo>
                  <a:lnTo>
                    <a:pt x="35" y="505"/>
                  </a:lnTo>
                  <a:lnTo>
                    <a:pt x="59" y="455"/>
                  </a:lnTo>
                  <a:lnTo>
                    <a:pt x="88" y="406"/>
                  </a:lnTo>
                  <a:lnTo>
                    <a:pt x="124" y="359"/>
                  </a:lnTo>
                  <a:lnTo>
                    <a:pt x="166" y="311"/>
                  </a:lnTo>
                  <a:lnTo>
                    <a:pt x="211" y="264"/>
                  </a:lnTo>
                  <a:lnTo>
                    <a:pt x="262" y="221"/>
                  </a:lnTo>
                  <a:lnTo>
                    <a:pt x="316" y="179"/>
                  </a:lnTo>
                  <a:lnTo>
                    <a:pt x="371" y="14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44574" name="Group 30"/>
          <p:cNvGrpSpPr>
            <a:grpSpLocks noChangeAspect="1"/>
          </p:cNvGrpSpPr>
          <p:nvPr/>
        </p:nvGrpSpPr>
        <p:grpSpPr bwMode="auto">
          <a:xfrm>
            <a:off x="6986588" y="4089400"/>
            <a:ext cx="1274762" cy="2041525"/>
            <a:chOff x="1193" y="1212"/>
            <a:chExt cx="1218" cy="1950"/>
          </a:xfrm>
        </p:grpSpPr>
        <p:sp>
          <p:nvSpPr>
            <p:cNvPr id="1644575" name="Rectangle 31"/>
            <p:cNvSpPr>
              <a:spLocks noChangeAspect="1" noChangeArrowheads="1"/>
            </p:cNvSpPr>
            <p:nvPr/>
          </p:nvSpPr>
          <p:spPr bwMode="auto">
            <a:xfrm>
              <a:off x="1603" y="1212"/>
              <a:ext cx="107" cy="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4</a:t>
              </a:r>
              <a:endParaRPr lang="en-US" sz="1600"/>
            </a:p>
          </p:txBody>
        </p:sp>
        <p:sp>
          <p:nvSpPr>
            <p:cNvPr id="1644576" name="Freeform 32"/>
            <p:cNvSpPr>
              <a:spLocks noChangeAspect="1"/>
            </p:cNvSpPr>
            <p:nvPr/>
          </p:nvSpPr>
          <p:spPr bwMode="auto">
            <a:xfrm>
              <a:off x="1193" y="1246"/>
              <a:ext cx="1218" cy="1916"/>
            </a:xfrm>
            <a:custGeom>
              <a:avLst/>
              <a:gdLst>
                <a:gd name="T0" fmla="*/ 87 w 1218"/>
                <a:gd name="T1" fmla="*/ 724 h 1916"/>
                <a:gd name="T2" fmla="*/ 148 w 1218"/>
                <a:gd name="T3" fmla="*/ 566 h 1916"/>
                <a:gd name="T4" fmla="*/ 225 w 1218"/>
                <a:gd name="T5" fmla="*/ 420 h 1916"/>
                <a:gd name="T6" fmla="*/ 312 w 1218"/>
                <a:gd name="T7" fmla="*/ 290 h 1916"/>
                <a:gd name="T8" fmla="*/ 409 w 1218"/>
                <a:gd name="T9" fmla="*/ 182 h 1916"/>
                <a:gd name="T10" fmla="*/ 514 w 1218"/>
                <a:gd name="T11" fmla="*/ 97 h 1916"/>
                <a:gd name="T12" fmla="*/ 619 w 1218"/>
                <a:gd name="T13" fmla="*/ 38 h 1916"/>
                <a:gd name="T14" fmla="*/ 725 w 1218"/>
                <a:gd name="T15" fmla="*/ 6 h 1916"/>
                <a:gd name="T16" fmla="*/ 826 w 1218"/>
                <a:gd name="T17" fmla="*/ 4 h 1916"/>
                <a:gd name="T18" fmla="*/ 923 w 1218"/>
                <a:gd name="T19" fmla="*/ 30 h 1916"/>
                <a:gd name="T20" fmla="*/ 1008 w 1218"/>
                <a:gd name="T21" fmla="*/ 85 h 1916"/>
                <a:gd name="T22" fmla="*/ 1081 w 1218"/>
                <a:gd name="T23" fmla="*/ 168 h 1916"/>
                <a:gd name="T24" fmla="*/ 1142 w 1218"/>
                <a:gd name="T25" fmla="*/ 272 h 1916"/>
                <a:gd name="T26" fmla="*/ 1184 w 1218"/>
                <a:gd name="T27" fmla="*/ 399 h 1916"/>
                <a:gd name="T28" fmla="*/ 1212 w 1218"/>
                <a:gd name="T29" fmla="*/ 543 h 1916"/>
                <a:gd name="T30" fmla="*/ 1218 w 1218"/>
                <a:gd name="T31" fmla="*/ 698 h 1916"/>
                <a:gd name="T32" fmla="*/ 1208 w 1218"/>
                <a:gd name="T33" fmla="*/ 862 h 1916"/>
                <a:gd name="T34" fmla="*/ 1178 w 1218"/>
                <a:gd name="T35" fmla="*/ 1029 h 1916"/>
                <a:gd name="T36" fmla="*/ 1133 w 1218"/>
                <a:gd name="T37" fmla="*/ 1193 h 1916"/>
                <a:gd name="T38" fmla="*/ 1069 w 1218"/>
                <a:gd name="T39" fmla="*/ 1351 h 1916"/>
                <a:gd name="T40" fmla="*/ 992 w 1218"/>
                <a:gd name="T41" fmla="*/ 1496 h 1916"/>
                <a:gd name="T42" fmla="*/ 905 w 1218"/>
                <a:gd name="T43" fmla="*/ 1627 h 1916"/>
                <a:gd name="T44" fmla="*/ 808 w 1218"/>
                <a:gd name="T45" fmla="*/ 1735 h 1916"/>
                <a:gd name="T46" fmla="*/ 706 w 1218"/>
                <a:gd name="T47" fmla="*/ 1820 h 1916"/>
                <a:gd name="T48" fmla="*/ 599 w 1218"/>
                <a:gd name="T49" fmla="*/ 1879 h 1916"/>
                <a:gd name="T50" fmla="*/ 494 w 1218"/>
                <a:gd name="T51" fmla="*/ 1910 h 1916"/>
                <a:gd name="T52" fmla="*/ 391 w 1218"/>
                <a:gd name="T53" fmla="*/ 1912 h 1916"/>
                <a:gd name="T54" fmla="*/ 296 w 1218"/>
                <a:gd name="T55" fmla="*/ 1887 h 1916"/>
                <a:gd name="T56" fmla="*/ 209 w 1218"/>
                <a:gd name="T57" fmla="*/ 1832 h 1916"/>
                <a:gd name="T58" fmla="*/ 136 w 1218"/>
                <a:gd name="T59" fmla="*/ 1751 h 1916"/>
                <a:gd name="T60" fmla="*/ 77 w 1218"/>
                <a:gd name="T61" fmla="*/ 1644 h 1916"/>
                <a:gd name="T62" fmla="*/ 33 w 1218"/>
                <a:gd name="T63" fmla="*/ 1518 h 1916"/>
                <a:gd name="T64" fmla="*/ 8 w 1218"/>
                <a:gd name="T65" fmla="*/ 1374 h 1916"/>
                <a:gd name="T66" fmla="*/ 0 w 1218"/>
                <a:gd name="T67" fmla="*/ 1219 h 1916"/>
                <a:gd name="T68" fmla="*/ 12 w 1218"/>
                <a:gd name="T69" fmla="*/ 1055 h 1916"/>
                <a:gd name="T70" fmla="*/ 39 w 1218"/>
                <a:gd name="T71" fmla="*/ 887 h 1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8" h="1916">
                  <a:moveTo>
                    <a:pt x="61" y="805"/>
                  </a:moveTo>
                  <a:lnTo>
                    <a:pt x="87" y="724"/>
                  </a:lnTo>
                  <a:lnTo>
                    <a:pt x="116" y="643"/>
                  </a:lnTo>
                  <a:lnTo>
                    <a:pt x="148" y="566"/>
                  </a:lnTo>
                  <a:lnTo>
                    <a:pt x="186" y="491"/>
                  </a:lnTo>
                  <a:lnTo>
                    <a:pt x="225" y="420"/>
                  </a:lnTo>
                  <a:lnTo>
                    <a:pt x="267" y="353"/>
                  </a:lnTo>
                  <a:lnTo>
                    <a:pt x="312" y="290"/>
                  </a:lnTo>
                  <a:lnTo>
                    <a:pt x="360" y="233"/>
                  </a:lnTo>
                  <a:lnTo>
                    <a:pt x="409" y="182"/>
                  </a:lnTo>
                  <a:lnTo>
                    <a:pt x="460" y="136"/>
                  </a:lnTo>
                  <a:lnTo>
                    <a:pt x="514" y="97"/>
                  </a:lnTo>
                  <a:lnTo>
                    <a:pt x="565" y="64"/>
                  </a:lnTo>
                  <a:lnTo>
                    <a:pt x="619" y="38"/>
                  </a:lnTo>
                  <a:lnTo>
                    <a:pt x="672" y="18"/>
                  </a:lnTo>
                  <a:lnTo>
                    <a:pt x="725" y="6"/>
                  </a:lnTo>
                  <a:lnTo>
                    <a:pt x="777" y="0"/>
                  </a:lnTo>
                  <a:lnTo>
                    <a:pt x="826" y="4"/>
                  </a:lnTo>
                  <a:lnTo>
                    <a:pt x="876" y="14"/>
                  </a:lnTo>
                  <a:lnTo>
                    <a:pt x="923" y="30"/>
                  </a:lnTo>
                  <a:lnTo>
                    <a:pt x="966" y="54"/>
                  </a:lnTo>
                  <a:lnTo>
                    <a:pt x="1008" y="85"/>
                  </a:lnTo>
                  <a:lnTo>
                    <a:pt x="1048" y="123"/>
                  </a:lnTo>
                  <a:lnTo>
                    <a:pt x="1081" y="168"/>
                  </a:lnTo>
                  <a:lnTo>
                    <a:pt x="1113" y="217"/>
                  </a:lnTo>
                  <a:lnTo>
                    <a:pt x="1142" y="272"/>
                  </a:lnTo>
                  <a:lnTo>
                    <a:pt x="1166" y="334"/>
                  </a:lnTo>
                  <a:lnTo>
                    <a:pt x="1184" y="399"/>
                  </a:lnTo>
                  <a:lnTo>
                    <a:pt x="1200" y="470"/>
                  </a:lnTo>
                  <a:lnTo>
                    <a:pt x="1212" y="543"/>
                  </a:lnTo>
                  <a:lnTo>
                    <a:pt x="1218" y="619"/>
                  </a:lnTo>
                  <a:lnTo>
                    <a:pt x="1218" y="698"/>
                  </a:lnTo>
                  <a:lnTo>
                    <a:pt x="1216" y="779"/>
                  </a:lnTo>
                  <a:lnTo>
                    <a:pt x="1208" y="862"/>
                  </a:lnTo>
                  <a:lnTo>
                    <a:pt x="1196" y="947"/>
                  </a:lnTo>
                  <a:lnTo>
                    <a:pt x="1178" y="1029"/>
                  </a:lnTo>
                  <a:lnTo>
                    <a:pt x="1156" y="1112"/>
                  </a:lnTo>
                  <a:lnTo>
                    <a:pt x="1133" y="1193"/>
                  </a:lnTo>
                  <a:lnTo>
                    <a:pt x="1103" y="1274"/>
                  </a:lnTo>
                  <a:lnTo>
                    <a:pt x="1069" y="1351"/>
                  </a:lnTo>
                  <a:lnTo>
                    <a:pt x="1034" y="1426"/>
                  </a:lnTo>
                  <a:lnTo>
                    <a:pt x="992" y="1496"/>
                  </a:lnTo>
                  <a:lnTo>
                    <a:pt x="951" y="1563"/>
                  </a:lnTo>
                  <a:lnTo>
                    <a:pt x="905" y="1627"/>
                  </a:lnTo>
                  <a:lnTo>
                    <a:pt x="858" y="1684"/>
                  </a:lnTo>
                  <a:lnTo>
                    <a:pt x="808" y="1735"/>
                  </a:lnTo>
                  <a:lnTo>
                    <a:pt x="757" y="1780"/>
                  </a:lnTo>
                  <a:lnTo>
                    <a:pt x="706" y="1820"/>
                  </a:lnTo>
                  <a:lnTo>
                    <a:pt x="652" y="1853"/>
                  </a:lnTo>
                  <a:lnTo>
                    <a:pt x="599" y="1879"/>
                  </a:lnTo>
                  <a:lnTo>
                    <a:pt x="545" y="1899"/>
                  </a:lnTo>
                  <a:lnTo>
                    <a:pt x="494" y="1910"/>
                  </a:lnTo>
                  <a:lnTo>
                    <a:pt x="443" y="1916"/>
                  </a:lnTo>
                  <a:lnTo>
                    <a:pt x="391" y="1912"/>
                  </a:lnTo>
                  <a:lnTo>
                    <a:pt x="342" y="1902"/>
                  </a:lnTo>
                  <a:lnTo>
                    <a:pt x="296" y="1887"/>
                  </a:lnTo>
                  <a:lnTo>
                    <a:pt x="251" y="1863"/>
                  </a:lnTo>
                  <a:lnTo>
                    <a:pt x="209" y="1832"/>
                  </a:lnTo>
                  <a:lnTo>
                    <a:pt x="172" y="1794"/>
                  </a:lnTo>
                  <a:lnTo>
                    <a:pt x="136" y="1751"/>
                  </a:lnTo>
                  <a:lnTo>
                    <a:pt x="105" y="1699"/>
                  </a:lnTo>
                  <a:lnTo>
                    <a:pt x="77" y="1644"/>
                  </a:lnTo>
                  <a:lnTo>
                    <a:pt x="53" y="1583"/>
                  </a:lnTo>
                  <a:lnTo>
                    <a:pt x="33" y="1518"/>
                  </a:lnTo>
                  <a:lnTo>
                    <a:pt x="18" y="1449"/>
                  </a:lnTo>
                  <a:lnTo>
                    <a:pt x="8" y="1374"/>
                  </a:lnTo>
                  <a:lnTo>
                    <a:pt x="2" y="1297"/>
                  </a:lnTo>
                  <a:lnTo>
                    <a:pt x="0" y="1219"/>
                  </a:lnTo>
                  <a:lnTo>
                    <a:pt x="4" y="1138"/>
                  </a:lnTo>
                  <a:lnTo>
                    <a:pt x="12" y="1055"/>
                  </a:lnTo>
                  <a:lnTo>
                    <a:pt x="24" y="972"/>
                  </a:lnTo>
                  <a:lnTo>
                    <a:pt x="39" y="887"/>
                  </a:lnTo>
                  <a:lnTo>
                    <a:pt x="61" y="80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
        <p:nvSpPr>
          <p:cNvPr id="1644577" name="Text Box 33"/>
          <p:cNvSpPr txBox="1">
            <a:spLocks noChangeArrowheads="1"/>
          </p:cNvSpPr>
          <p:nvPr/>
        </p:nvSpPr>
        <p:spPr bwMode="auto">
          <a:xfrm>
            <a:off x="3387725" y="2133600"/>
            <a:ext cx="1676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MIN</a:t>
            </a:r>
          </a:p>
        </p:txBody>
      </p:sp>
      <p:sp>
        <p:nvSpPr>
          <p:cNvPr id="1644578" name="Text Box 34"/>
          <p:cNvSpPr txBox="1">
            <a:spLocks noChangeArrowheads="1"/>
          </p:cNvSpPr>
          <p:nvPr/>
        </p:nvSpPr>
        <p:spPr bwMode="auto">
          <a:xfrm>
            <a:off x="5292725" y="2133600"/>
            <a:ext cx="1752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a:t>MAX</a:t>
            </a:r>
          </a:p>
        </p:txBody>
      </p:sp>
      <p:grpSp>
        <p:nvGrpSpPr>
          <p:cNvPr id="1644579" name="Group 35"/>
          <p:cNvGrpSpPr>
            <a:grpSpLocks noChangeAspect="1"/>
          </p:cNvGrpSpPr>
          <p:nvPr/>
        </p:nvGrpSpPr>
        <p:grpSpPr bwMode="auto">
          <a:xfrm>
            <a:off x="954088" y="4044950"/>
            <a:ext cx="1978025" cy="1795463"/>
            <a:chOff x="438" y="1309"/>
            <a:chExt cx="1937" cy="1757"/>
          </a:xfrm>
        </p:grpSpPr>
        <p:sp>
          <p:nvSpPr>
            <p:cNvPr id="1644580" name="Freeform 36"/>
            <p:cNvSpPr>
              <a:spLocks noChangeAspect="1"/>
            </p:cNvSpPr>
            <p:nvPr/>
          </p:nvSpPr>
          <p:spPr bwMode="auto">
            <a:xfrm>
              <a:off x="1038" y="2002"/>
              <a:ext cx="88" cy="87"/>
            </a:xfrm>
            <a:custGeom>
              <a:avLst/>
              <a:gdLst>
                <a:gd name="T0" fmla="*/ 0 w 88"/>
                <a:gd name="T1" fmla="*/ 43 h 87"/>
                <a:gd name="T2" fmla="*/ 4 w 88"/>
                <a:gd name="T3" fmla="*/ 26 h 87"/>
                <a:gd name="T4" fmla="*/ 13 w 88"/>
                <a:gd name="T5" fmla="*/ 13 h 87"/>
                <a:gd name="T6" fmla="*/ 28 w 88"/>
                <a:gd name="T7" fmla="*/ 2 h 87"/>
                <a:gd name="T8" fmla="*/ 45 w 88"/>
                <a:gd name="T9" fmla="*/ 0 h 87"/>
                <a:gd name="T10" fmla="*/ 62 w 88"/>
                <a:gd name="T11" fmla="*/ 2 h 87"/>
                <a:gd name="T12" fmla="*/ 75 w 88"/>
                <a:gd name="T13" fmla="*/ 13 h 87"/>
                <a:gd name="T14" fmla="*/ 86 w 88"/>
                <a:gd name="T15" fmla="*/ 26 h 87"/>
                <a:gd name="T16" fmla="*/ 88 w 88"/>
                <a:gd name="T17" fmla="*/ 43 h 87"/>
                <a:gd name="T18" fmla="*/ 86 w 88"/>
                <a:gd name="T19" fmla="*/ 61 h 87"/>
                <a:gd name="T20" fmla="*/ 75 w 88"/>
                <a:gd name="T21" fmla="*/ 74 h 87"/>
                <a:gd name="T22" fmla="*/ 62 w 88"/>
                <a:gd name="T23" fmla="*/ 84 h 87"/>
                <a:gd name="T24" fmla="*/ 45 w 88"/>
                <a:gd name="T25" fmla="*/ 87 h 87"/>
                <a:gd name="T26" fmla="*/ 28 w 88"/>
                <a:gd name="T27" fmla="*/ 84 h 87"/>
                <a:gd name="T28" fmla="*/ 13 w 88"/>
                <a:gd name="T29" fmla="*/ 74 h 87"/>
                <a:gd name="T30" fmla="*/ 4 w 88"/>
                <a:gd name="T31" fmla="*/ 61 h 87"/>
                <a:gd name="T32" fmla="*/ 0 w 88"/>
                <a:gd name="T33"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7">
                  <a:moveTo>
                    <a:pt x="0" y="43"/>
                  </a:moveTo>
                  <a:lnTo>
                    <a:pt x="4" y="26"/>
                  </a:lnTo>
                  <a:lnTo>
                    <a:pt x="13" y="13"/>
                  </a:lnTo>
                  <a:lnTo>
                    <a:pt x="28" y="2"/>
                  </a:lnTo>
                  <a:lnTo>
                    <a:pt x="45" y="0"/>
                  </a:lnTo>
                  <a:lnTo>
                    <a:pt x="62" y="2"/>
                  </a:lnTo>
                  <a:lnTo>
                    <a:pt x="75" y="13"/>
                  </a:lnTo>
                  <a:lnTo>
                    <a:pt x="86" y="26"/>
                  </a:lnTo>
                  <a:lnTo>
                    <a:pt x="88" y="43"/>
                  </a:lnTo>
                  <a:lnTo>
                    <a:pt x="86" y="61"/>
                  </a:lnTo>
                  <a:lnTo>
                    <a:pt x="75" y="74"/>
                  </a:lnTo>
                  <a:lnTo>
                    <a:pt x="62" y="84"/>
                  </a:lnTo>
                  <a:lnTo>
                    <a:pt x="45" y="87"/>
                  </a:lnTo>
                  <a:lnTo>
                    <a:pt x="28" y="84"/>
                  </a:lnTo>
                  <a:lnTo>
                    <a:pt x="13" y="74"/>
                  </a:lnTo>
                  <a:lnTo>
                    <a:pt x="4" y="61"/>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44581" name="Freeform 37"/>
            <p:cNvSpPr>
              <a:spLocks noChangeAspect="1"/>
            </p:cNvSpPr>
            <p:nvPr/>
          </p:nvSpPr>
          <p:spPr bwMode="auto">
            <a:xfrm>
              <a:off x="1860" y="1361"/>
              <a:ext cx="89" cy="88"/>
            </a:xfrm>
            <a:custGeom>
              <a:avLst/>
              <a:gdLst>
                <a:gd name="T0" fmla="*/ 0 w 89"/>
                <a:gd name="T1" fmla="*/ 43 h 88"/>
                <a:gd name="T2" fmla="*/ 4 w 89"/>
                <a:gd name="T3" fmla="*/ 26 h 88"/>
                <a:gd name="T4" fmla="*/ 13 w 89"/>
                <a:gd name="T5" fmla="*/ 13 h 88"/>
                <a:gd name="T6" fmla="*/ 28 w 89"/>
                <a:gd name="T7" fmla="*/ 2 h 88"/>
                <a:gd name="T8" fmla="*/ 45 w 89"/>
                <a:gd name="T9" fmla="*/ 0 h 88"/>
                <a:gd name="T10" fmla="*/ 63 w 89"/>
                <a:gd name="T11" fmla="*/ 2 h 88"/>
                <a:gd name="T12" fmla="*/ 76 w 89"/>
                <a:gd name="T13" fmla="*/ 13 h 88"/>
                <a:gd name="T14" fmla="*/ 86 w 89"/>
                <a:gd name="T15" fmla="*/ 26 h 88"/>
                <a:gd name="T16" fmla="*/ 89 w 89"/>
                <a:gd name="T17" fmla="*/ 43 h 88"/>
                <a:gd name="T18" fmla="*/ 86 w 89"/>
                <a:gd name="T19" fmla="*/ 60 h 88"/>
                <a:gd name="T20" fmla="*/ 76 w 89"/>
                <a:gd name="T21" fmla="*/ 76 h 88"/>
                <a:gd name="T22" fmla="*/ 63 w 89"/>
                <a:gd name="T23" fmla="*/ 84 h 88"/>
                <a:gd name="T24" fmla="*/ 45 w 89"/>
                <a:gd name="T25" fmla="*/ 88 h 88"/>
                <a:gd name="T26" fmla="*/ 28 w 89"/>
                <a:gd name="T27" fmla="*/ 84 h 88"/>
                <a:gd name="T28" fmla="*/ 13 w 89"/>
                <a:gd name="T29" fmla="*/ 76 h 88"/>
                <a:gd name="T30" fmla="*/ 4 w 89"/>
                <a:gd name="T31" fmla="*/ 60 h 88"/>
                <a:gd name="T32" fmla="*/ 0 w 89"/>
                <a:gd name="T33" fmla="*/ 4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8">
                  <a:moveTo>
                    <a:pt x="0" y="43"/>
                  </a:moveTo>
                  <a:lnTo>
                    <a:pt x="4" y="26"/>
                  </a:lnTo>
                  <a:lnTo>
                    <a:pt x="13" y="13"/>
                  </a:lnTo>
                  <a:lnTo>
                    <a:pt x="28" y="2"/>
                  </a:lnTo>
                  <a:lnTo>
                    <a:pt x="45" y="0"/>
                  </a:lnTo>
                  <a:lnTo>
                    <a:pt x="63" y="2"/>
                  </a:lnTo>
                  <a:lnTo>
                    <a:pt x="76" y="13"/>
                  </a:lnTo>
                  <a:lnTo>
                    <a:pt x="86" y="26"/>
                  </a:lnTo>
                  <a:lnTo>
                    <a:pt x="89" y="43"/>
                  </a:lnTo>
                  <a:lnTo>
                    <a:pt x="86" y="60"/>
                  </a:lnTo>
                  <a:lnTo>
                    <a:pt x="76" y="76"/>
                  </a:lnTo>
                  <a:lnTo>
                    <a:pt x="63" y="84"/>
                  </a:lnTo>
                  <a:lnTo>
                    <a:pt x="45" y="88"/>
                  </a:lnTo>
                  <a:lnTo>
                    <a:pt x="28" y="84"/>
                  </a:lnTo>
                  <a:lnTo>
                    <a:pt x="13" y="76"/>
                  </a:lnTo>
                  <a:lnTo>
                    <a:pt x="4" y="60"/>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44582" name="Freeform 38"/>
            <p:cNvSpPr>
              <a:spLocks noChangeAspect="1"/>
            </p:cNvSpPr>
            <p:nvPr/>
          </p:nvSpPr>
          <p:spPr bwMode="auto">
            <a:xfrm>
              <a:off x="1260" y="2875"/>
              <a:ext cx="89" cy="88"/>
            </a:xfrm>
            <a:custGeom>
              <a:avLst/>
              <a:gdLst>
                <a:gd name="T0" fmla="*/ 0 w 89"/>
                <a:gd name="T1" fmla="*/ 45 h 88"/>
                <a:gd name="T2" fmla="*/ 5 w 89"/>
                <a:gd name="T3" fmla="*/ 28 h 88"/>
                <a:gd name="T4" fmla="*/ 13 w 89"/>
                <a:gd name="T5" fmla="*/ 12 h 88"/>
                <a:gd name="T6" fmla="*/ 29 w 89"/>
                <a:gd name="T7" fmla="*/ 4 h 88"/>
                <a:gd name="T8" fmla="*/ 46 w 89"/>
                <a:gd name="T9" fmla="*/ 0 h 88"/>
                <a:gd name="T10" fmla="*/ 63 w 89"/>
                <a:gd name="T11" fmla="*/ 4 h 88"/>
                <a:gd name="T12" fmla="*/ 76 w 89"/>
                <a:gd name="T13" fmla="*/ 12 h 88"/>
                <a:gd name="T14" fmla="*/ 87 w 89"/>
                <a:gd name="T15" fmla="*/ 28 h 88"/>
                <a:gd name="T16" fmla="*/ 89 w 89"/>
                <a:gd name="T17" fmla="*/ 45 h 88"/>
                <a:gd name="T18" fmla="*/ 87 w 89"/>
                <a:gd name="T19" fmla="*/ 62 h 88"/>
                <a:gd name="T20" fmla="*/ 76 w 89"/>
                <a:gd name="T21" fmla="*/ 75 h 88"/>
                <a:gd name="T22" fmla="*/ 63 w 89"/>
                <a:gd name="T23" fmla="*/ 86 h 88"/>
                <a:gd name="T24" fmla="*/ 46 w 89"/>
                <a:gd name="T25" fmla="*/ 88 h 88"/>
                <a:gd name="T26" fmla="*/ 29 w 89"/>
                <a:gd name="T27" fmla="*/ 86 h 88"/>
                <a:gd name="T28" fmla="*/ 13 w 89"/>
                <a:gd name="T29" fmla="*/ 75 h 88"/>
                <a:gd name="T30" fmla="*/ 5 w 89"/>
                <a:gd name="T31" fmla="*/ 62 h 88"/>
                <a:gd name="T32" fmla="*/ 0 w 89"/>
                <a:gd name="T33"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8">
                  <a:moveTo>
                    <a:pt x="0" y="45"/>
                  </a:moveTo>
                  <a:lnTo>
                    <a:pt x="5" y="28"/>
                  </a:lnTo>
                  <a:lnTo>
                    <a:pt x="13" y="12"/>
                  </a:lnTo>
                  <a:lnTo>
                    <a:pt x="29" y="4"/>
                  </a:lnTo>
                  <a:lnTo>
                    <a:pt x="46" y="0"/>
                  </a:lnTo>
                  <a:lnTo>
                    <a:pt x="63" y="4"/>
                  </a:lnTo>
                  <a:lnTo>
                    <a:pt x="76" y="12"/>
                  </a:lnTo>
                  <a:lnTo>
                    <a:pt x="87" y="28"/>
                  </a:lnTo>
                  <a:lnTo>
                    <a:pt x="89" y="45"/>
                  </a:lnTo>
                  <a:lnTo>
                    <a:pt x="87" y="62"/>
                  </a:lnTo>
                  <a:lnTo>
                    <a:pt x="76" y="75"/>
                  </a:lnTo>
                  <a:lnTo>
                    <a:pt x="63" y="86"/>
                  </a:lnTo>
                  <a:lnTo>
                    <a:pt x="46" y="88"/>
                  </a:lnTo>
                  <a:lnTo>
                    <a:pt x="29" y="86"/>
                  </a:lnTo>
                  <a:lnTo>
                    <a:pt x="13" y="75"/>
                  </a:lnTo>
                  <a:lnTo>
                    <a:pt x="5"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44583" name="Freeform 39"/>
            <p:cNvSpPr>
              <a:spLocks noChangeAspect="1"/>
            </p:cNvSpPr>
            <p:nvPr/>
          </p:nvSpPr>
          <p:spPr bwMode="auto">
            <a:xfrm>
              <a:off x="438" y="1875"/>
              <a:ext cx="87" cy="88"/>
            </a:xfrm>
            <a:custGeom>
              <a:avLst/>
              <a:gdLst>
                <a:gd name="T0" fmla="*/ 0 w 87"/>
                <a:gd name="T1" fmla="*/ 45 h 88"/>
                <a:gd name="T2" fmla="*/ 2 w 87"/>
                <a:gd name="T3" fmla="*/ 28 h 88"/>
                <a:gd name="T4" fmla="*/ 11 w 87"/>
                <a:gd name="T5" fmla="*/ 13 h 88"/>
                <a:gd name="T6" fmla="*/ 26 w 87"/>
                <a:gd name="T7" fmla="*/ 4 h 88"/>
                <a:gd name="T8" fmla="*/ 44 w 87"/>
                <a:gd name="T9" fmla="*/ 0 h 88"/>
                <a:gd name="T10" fmla="*/ 61 w 87"/>
                <a:gd name="T11" fmla="*/ 4 h 88"/>
                <a:gd name="T12" fmla="*/ 74 w 87"/>
                <a:gd name="T13" fmla="*/ 13 h 88"/>
                <a:gd name="T14" fmla="*/ 85 w 87"/>
                <a:gd name="T15" fmla="*/ 28 h 88"/>
                <a:gd name="T16" fmla="*/ 87 w 87"/>
                <a:gd name="T17" fmla="*/ 45 h 88"/>
                <a:gd name="T18" fmla="*/ 85 w 87"/>
                <a:gd name="T19" fmla="*/ 62 h 88"/>
                <a:gd name="T20" fmla="*/ 74 w 87"/>
                <a:gd name="T21" fmla="*/ 75 h 88"/>
                <a:gd name="T22" fmla="*/ 61 w 87"/>
                <a:gd name="T23" fmla="*/ 86 h 88"/>
                <a:gd name="T24" fmla="*/ 44 w 87"/>
                <a:gd name="T25" fmla="*/ 88 h 88"/>
                <a:gd name="T26" fmla="*/ 26 w 87"/>
                <a:gd name="T27" fmla="*/ 86 h 88"/>
                <a:gd name="T28" fmla="*/ 11 w 87"/>
                <a:gd name="T29" fmla="*/ 75 h 88"/>
                <a:gd name="T30" fmla="*/ 2 w 87"/>
                <a:gd name="T31" fmla="*/ 62 h 88"/>
                <a:gd name="T32" fmla="*/ 0 w 87"/>
                <a:gd name="T33"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8">
                  <a:moveTo>
                    <a:pt x="0" y="45"/>
                  </a:moveTo>
                  <a:lnTo>
                    <a:pt x="2" y="28"/>
                  </a:lnTo>
                  <a:lnTo>
                    <a:pt x="11" y="13"/>
                  </a:lnTo>
                  <a:lnTo>
                    <a:pt x="26" y="4"/>
                  </a:lnTo>
                  <a:lnTo>
                    <a:pt x="44" y="0"/>
                  </a:lnTo>
                  <a:lnTo>
                    <a:pt x="61" y="4"/>
                  </a:lnTo>
                  <a:lnTo>
                    <a:pt x="74" y="13"/>
                  </a:lnTo>
                  <a:lnTo>
                    <a:pt x="85" y="28"/>
                  </a:lnTo>
                  <a:lnTo>
                    <a:pt x="87" y="45"/>
                  </a:lnTo>
                  <a:lnTo>
                    <a:pt x="85" y="62"/>
                  </a:lnTo>
                  <a:lnTo>
                    <a:pt x="74" y="75"/>
                  </a:lnTo>
                  <a:lnTo>
                    <a:pt x="61" y="86"/>
                  </a:lnTo>
                  <a:lnTo>
                    <a:pt x="44" y="88"/>
                  </a:lnTo>
                  <a:lnTo>
                    <a:pt x="26" y="86"/>
                  </a:lnTo>
                  <a:lnTo>
                    <a:pt x="11" y="75"/>
                  </a:lnTo>
                  <a:lnTo>
                    <a:pt x="2"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44584" name="Freeform 40"/>
            <p:cNvSpPr>
              <a:spLocks noChangeAspect="1"/>
            </p:cNvSpPr>
            <p:nvPr/>
          </p:nvSpPr>
          <p:spPr bwMode="auto">
            <a:xfrm>
              <a:off x="1617" y="2309"/>
              <a:ext cx="89" cy="88"/>
            </a:xfrm>
            <a:custGeom>
              <a:avLst/>
              <a:gdLst>
                <a:gd name="T0" fmla="*/ 0 w 89"/>
                <a:gd name="T1" fmla="*/ 45 h 88"/>
                <a:gd name="T2" fmla="*/ 5 w 89"/>
                <a:gd name="T3" fmla="*/ 28 h 88"/>
                <a:gd name="T4" fmla="*/ 13 w 89"/>
                <a:gd name="T5" fmla="*/ 13 h 88"/>
                <a:gd name="T6" fmla="*/ 29 w 89"/>
                <a:gd name="T7" fmla="*/ 4 h 88"/>
                <a:gd name="T8" fmla="*/ 46 w 89"/>
                <a:gd name="T9" fmla="*/ 0 h 88"/>
                <a:gd name="T10" fmla="*/ 61 w 89"/>
                <a:gd name="T11" fmla="*/ 4 h 88"/>
                <a:gd name="T12" fmla="*/ 76 w 89"/>
                <a:gd name="T13" fmla="*/ 13 h 88"/>
                <a:gd name="T14" fmla="*/ 85 w 89"/>
                <a:gd name="T15" fmla="*/ 28 h 88"/>
                <a:gd name="T16" fmla="*/ 89 w 89"/>
                <a:gd name="T17" fmla="*/ 45 h 88"/>
                <a:gd name="T18" fmla="*/ 85 w 89"/>
                <a:gd name="T19" fmla="*/ 62 h 88"/>
                <a:gd name="T20" fmla="*/ 76 w 89"/>
                <a:gd name="T21" fmla="*/ 75 h 88"/>
                <a:gd name="T22" fmla="*/ 61 w 89"/>
                <a:gd name="T23" fmla="*/ 86 h 88"/>
                <a:gd name="T24" fmla="*/ 46 w 89"/>
                <a:gd name="T25" fmla="*/ 88 h 88"/>
                <a:gd name="T26" fmla="*/ 29 w 89"/>
                <a:gd name="T27" fmla="*/ 86 h 88"/>
                <a:gd name="T28" fmla="*/ 13 w 89"/>
                <a:gd name="T29" fmla="*/ 75 h 88"/>
                <a:gd name="T30" fmla="*/ 5 w 89"/>
                <a:gd name="T31" fmla="*/ 62 h 88"/>
                <a:gd name="T32" fmla="*/ 0 w 89"/>
                <a:gd name="T33"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8">
                  <a:moveTo>
                    <a:pt x="0" y="45"/>
                  </a:moveTo>
                  <a:lnTo>
                    <a:pt x="5" y="28"/>
                  </a:lnTo>
                  <a:lnTo>
                    <a:pt x="13" y="13"/>
                  </a:lnTo>
                  <a:lnTo>
                    <a:pt x="29" y="4"/>
                  </a:lnTo>
                  <a:lnTo>
                    <a:pt x="46" y="0"/>
                  </a:lnTo>
                  <a:lnTo>
                    <a:pt x="61" y="4"/>
                  </a:lnTo>
                  <a:lnTo>
                    <a:pt x="76" y="13"/>
                  </a:lnTo>
                  <a:lnTo>
                    <a:pt x="85" y="28"/>
                  </a:lnTo>
                  <a:lnTo>
                    <a:pt x="89" y="45"/>
                  </a:lnTo>
                  <a:lnTo>
                    <a:pt x="85" y="62"/>
                  </a:lnTo>
                  <a:lnTo>
                    <a:pt x="76" y="75"/>
                  </a:lnTo>
                  <a:lnTo>
                    <a:pt x="61" y="86"/>
                  </a:lnTo>
                  <a:lnTo>
                    <a:pt x="46" y="88"/>
                  </a:lnTo>
                  <a:lnTo>
                    <a:pt x="29" y="86"/>
                  </a:lnTo>
                  <a:lnTo>
                    <a:pt x="13" y="75"/>
                  </a:lnTo>
                  <a:lnTo>
                    <a:pt x="5"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44585" name="Freeform 41"/>
            <p:cNvSpPr>
              <a:spLocks noChangeAspect="1"/>
            </p:cNvSpPr>
            <p:nvPr/>
          </p:nvSpPr>
          <p:spPr bwMode="auto">
            <a:xfrm>
              <a:off x="2100" y="2369"/>
              <a:ext cx="89" cy="89"/>
            </a:xfrm>
            <a:custGeom>
              <a:avLst/>
              <a:gdLst>
                <a:gd name="T0" fmla="*/ 0 w 89"/>
                <a:gd name="T1" fmla="*/ 43 h 89"/>
                <a:gd name="T2" fmla="*/ 4 w 89"/>
                <a:gd name="T3" fmla="*/ 26 h 89"/>
                <a:gd name="T4" fmla="*/ 13 w 89"/>
                <a:gd name="T5" fmla="*/ 13 h 89"/>
                <a:gd name="T6" fmla="*/ 28 w 89"/>
                <a:gd name="T7" fmla="*/ 2 h 89"/>
                <a:gd name="T8" fmla="*/ 45 w 89"/>
                <a:gd name="T9" fmla="*/ 0 h 89"/>
                <a:gd name="T10" fmla="*/ 63 w 89"/>
                <a:gd name="T11" fmla="*/ 2 h 89"/>
                <a:gd name="T12" fmla="*/ 76 w 89"/>
                <a:gd name="T13" fmla="*/ 13 h 89"/>
                <a:gd name="T14" fmla="*/ 87 w 89"/>
                <a:gd name="T15" fmla="*/ 26 h 89"/>
                <a:gd name="T16" fmla="*/ 89 w 89"/>
                <a:gd name="T17" fmla="*/ 43 h 89"/>
                <a:gd name="T18" fmla="*/ 87 w 89"/>
                <a:gd name="T19" fmla="*/ 61 h 89"/>
                <a:gd name="T20" fmla="*/ 76 w 89"/>
                <a:gd name="T21" fmla="*/ 76 h 89"/>
                <a:gd name="T22" fmla="*/ 63 w 89"/>
                <a:gd name="T23" fmla="*/ 84 h 89"/>
                <a:gd name="T24" fmla="*/ 45 w 89"/>
                <a:gd name="T25" fmla="*/ 89 h 89"/>
                <a:gd name="T26" fmla="*/ 28 w 89"/>
                <a:gd name="T27" fmla="*/ 84 h 89"/>
                <a:gd name="T28" fmla="*/ 13 w 89"/>
                <a:gd name="T29" fmla="*/ 76 h 89"/>
                <a:gd name="T30" fmla="*/ 4 w 89"/>
                <a:gd name="T31" fmla="*/ 61 h 89"/>
                <a:gd name="T32" fmla="*/ 0 w 89"/>
                <a:gd name="T3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9">
                  <a:moveTo>
                    <a:pt x="0" y="43"/>
                  </a:moveTo>
                  <a:lnTo>
                    <a:pt x="4" y="26"/>
                  </a:lnTo>
                  <a:lnTo>
                    <a:pt x="13" y="13"/>
                  </a:lnTo>
                  <a:lnTo>
                    <a:pt x="28" y="2"/>
                  </a:lnTo>
                  <a:lnTo>
                    <a:pt x="45" y="0"/>
                  </a:lnTo>
                  <a:lnTo>
                    <a:pt x="63" y="2"/>
                  </a:lnTo>
                  <a:lnTo>
                    <a:pt x="76" y="13"/>
                  </a:lnTo>
                  <a:lnTo>
                    <a:pt x="87" y="26"/>
                  </a:lnTo>
                  <a:lnTo>
                    <a:pt x="89" y="43"/>
                  </a:lnTo>
                  <a:lnTo>
                    <a:pt x="87" y="61"/>
                  </a:lnTo>
                  <a:lnTo>
                    <a:pt x="76" y="76"/>
                  </a:lnTo>
                  <a:lnTo>
                    <a:pt x="63" y="84"/>
                  </a:lnTo>
                  <a:lnTo>
                    <a:pt x="45" y="89"/>
                  </a:lnTo>
                  <a:lnTo>
                    <a:pt x="28" y="84"/>
                  </a:lnTo>
                  <a:lnTo>
                    <a:pt x="13" y="76"/>
                  </a:lnTo>
                  <a:lnTo>
                    <a:pt x="4" y="61"/>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44586" name="Rectangle 42"/>
            <p:cNvSpPr>
              <a:spLocks noChangeAspect="1" noChangeArrowheads="1"/>
            </p:cNvSpPr>
            <p:nvPr/>
          </p:nvSpPr>
          <p:spPr bwMode="auto">
            <a:xfrm>
              <a:off x="1971" y="1309"/>
              <a:ext cx="9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1</a:t>
              </a:r>
              <a:endParaRPr lang="en-US" sz="1600"/>
            </a:p>
          </p:txBody>
        </p:sp>
        <p:sp>
          <p:nvSpPr>
            <p:cNvPr id="1644587" name="Rectangle 43"/>
            <p:cNvSpPr>
              <a:spLocks noChangeAspect="1" noChangeArrowheads="1"/>
            </p:cNvSpPr>
            <p:nvPr/>
          </p:nvSpPr>
          <p:spPr bwMode="auto">
            <a:xfrm>
              <a:off x="1155" y="1945"/>
              <a:ext cx="9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2</a:t>
              </a:r>
              <a:endParaRPr lang="en-US" sz="1600"/>
            </a:p>
          </p:txBody>
        </p:sp>
        <p:sp>
          <p:nvSpPr>
            <p:cNvPr id="1644588" name="Rectangle 44"/>
            <p:cNvSpPr>
              <a:spLocks noChangeAspect="1" noChangeArrowheads="1"/>
            </p:cNvSpPr>
            <p:nvPr/>
          </p:nvSpPr>
          <p:spPr bwMode="auto">
            <a:xfrm>
              <a:off x="1775" y="2262"/>
              <a:ext cx="9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3</a:t>
              </a:r>
              <a:endParaRPr lang="en-US" sz="1600"/>
            </a:p>
          </p:txBody>
        </p:sp>
        <p:sp>
          <p:nvSpPr>
            <p:cNvPr id="1644589" name="Rectangle 45"/>
            <p:cNvSpPr>
              <a:spLocks noChangeAspect="1" noChangeArrowheads="1"/>
            </p:cNvSpPr>
            <p:nvPr/>
          </p:nvSpPr>
          <p:spPr bwMode="auto">
            <a:xfrm>
              <a:off x="1388" y="2827"/>
              <a:ext cx="9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4</a:t>
              </a:r>
              <a:endParaRPr lang="en-US" sz="1600"/>
            </a:p>
          </p:txBody>
        </p:sp>
        <p:sp>
          <p:nvSpPr>
            <p:cNvPr id="1644590" name="Rectangle 46"/>
            <p:cNvSpPr>
              <a:spLocks noChangeAspect="1" noChangeArrowheads="1"/>
            </p:cNvSpPr>
            <p:nvPr/>
          </p:nvSpPr>
          <p:spPr bwMode="auto">
            <a:xfrm>
              <a:off x="572" y="1817"/>
              <a:ext cx="99"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5</a:t>
              </a:r>
              <a:endParaRPr lang="en-US" sz="1600"/>
            </a:p>
          </p:txBody>
        </p:sp>
        <p:sp>
          <p:nvSpPr>
            <p:cNvPr id="1644591" name="Rectangle 47"/>
            <p:cNvSpPr>
              <a:spLocks noChangeAspect="1" noChangeArrowheads="1"/>
            </p:cNvSpPr>
            <p:nvPr/>
          </p:nvSpPr>
          <p:spPr bwMode="auto">
            <a:xfrm>
              <a:off x="2275" y="2316"/>
              <a:ext cx="10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6</a:t>
              </a:r>
              <a:endParaRPr lang="en-US" sz="1600"/>
            </a:p>
          </p:txBody>
        </p:sp>
      </p:grpSp>
      <p:grpSp>
        <p:nvGrpSpPr>
          <p:cNvPr id="1644592" name="Group 48"/>
          <p:cNvGrpSpPr>
            <a:grpSpLocks noChangeAspect="1"/>
          </p:cNvGrpSpPr>
          <p:nvPr/>
        </p:nvGrpSpPr>
        <p:grpSpPr bwMode="auto">
          <a:xfrm>
            <a:off x="2076450" y="4951413"/>
            <a:ext cx="917575" cy="617537"/>
            <a:chOff x="1537" y="2197"/>
            <a:chExt cx="898" cy="604"/>
          </a:xfrm>
        </p:grpSpPr>
        <p:sp>
          <p:nvSpPr>
            <p:cNvPr id="1644593" name="Freeform 49"/>
            <p:cNvSpPr>
              <a:spLocks noChangeAspect="1"/>
            </p:cNvSpPr>
            <p:nvPr/>
          </p:nvSpPr>
          <p:spPr bwMode="auto">
            <a:xfrm>
              <a:off x="1537" y="2197"/>
              <a:ext cx="898" cy="375"/>
            </a:xfrm>
            <a:custGeom>
              <a:avLst/>
              <a:gdLst>
                <a:gd name="T0" fmla="*/ 450 w 898"/>
                <a:gd name="T1" fmla="*/ 0 h 375"/>
                <a:gd name="T2" fmla="*/ 511 w 898"/>
                <a:gd name="T3" fmla="*/ 2 h 375"/>
                <a:gd name="T4" fmla="*/ 572 w 898"/>
                <a:gd name="T5" fmla="*/ 6 h 375"/>
                <a:gd name="T6" fmla="*/ 630 w 898"/>
                <a:gd name="T7" fmla="*/ 15 h 375"/>
                <a:gd name="T8" fmla="*/ 684 w 898"/>
                <a:gd name="T9" fmla="*/ 28 h 375"/>
                <a:gd name="T10" fmla="*/ 734 w 898"/>
                <a:gd name="T11" fmla="*/ 43 h 375"/>
                <a:gd name="T12" fmla="*/ 779 w 898"/>
                <a:gd name="T13" fmla="*/ 60 h 375"/>
                <a:gd name="T14" fmla="*/ 818 w 898"/>
                <a:gd name="T15" fmla="*/ 79 h 375"/>
                <a:gd name="T16" fmla="*/ 851 w 898"/>
                <a:gd name="T17" fmla="*/ 101 h 375"/>
                <a:gd name="T18" fmla="*/ 875 w 898"/>
                <a:gd name="T19" fmla="*/ 125 h 375"/>
                <a:gd name="T20" fmla="*/ 892 w 898"/>
                <a:gd name="T21" fmla="*/ 149 h 375"/>
                <a:gd name="T22" fmla="*/ 898 w 898"/>
                <a:gd name="T23" fmla="*/ 174 h 375"/>
                <a:gd name="T24" fmla="*/ 898 w 898"/>
                <a:gd name="T25" fmla="*/ 200 h 375"/>
                <a:gd name="T26" fmla="*/ 892 w 898"/>
                <a:gd name="T27" fmla="*/ 226 h 375"/>
                <a:gd name="T28" fmla="*/ 875 w 898"/>
                <a:gd name="T29" fmla="*/ 250 h 375"/>
                <a:gd name="T30" fmla="*/ 851 w 898"/>
                <a:gd name="T31" fmla="*/ 274 h 375"/>
                <a:gd name="T32" fmla="*/ 818 w 898"/>
                <a:gd name="T33" fmla="*/ 295 h 375"/>
                <a:gd name="T34" fmla="*/ 779 w 898"/>
                <a:gd name="T35" fmla="*/ 315 h 375"/>
                <a:gd name="T36" fmla="*/ 734 w 898"/>
                <a:gd name="T37" fmla="*/ 332 h 375"/>
                <a:gd name="T38" fmla="*/ 684 w 898"/>
                <a:gd name="T39" fmla="*/ 347 h 375"/>
                <a:gd name="T40" fmla="*/ 630 w 898"/>
                <a:gd name="T41" fmla="*/ 360 h 375"/>
                <a:gd name="T42" fmla="*/ 572 w 898"/>
                <a:gd name="T43" fmla="*/ 369 h 375"/>
                <a:gd name="T44" fmla="*/ 511 w 898"/>
                <a:gd name="T45" fmla="*/ 373 h 375"/>
                <a:gd name="T46" fmla="*/ 450 w 898"/>
                <a:gd name="T47" fmla="*/ 375 h 375"/>
                <a:gd name="T48" fmla="*/ 390 w 898"/>
                <a:gd name="T49" fmla="*/ 373 h 375"/>
                <a:gd name="T50" fmla="*/ 329 w 898"/>
                <a:gd name="T51" fmla="*/ 369 h 375"/>
                <a:gd name="T52" fmla="*/ 271 w 898"/>
                <a:gd name="T53" fmla="*/ 360 h 375"/>
                <a:gd name="T54" fmla="*/ 217 w 898"/>
                <a:gd name="T55" fmla="*/ 347 h 375"/>
                <a:gd name="T56" fmla="*/ 167 w 898"/>
                <a:gd name="T57" fmla="*/ 332 h 375"/>
                <a:gd name="T58" fmla="*/ 122 w 898"/>
                <a:gd name="T59" fmla="*/ 315 h 375"/>
                <a:gd name="T60" fmla="*/ 83 w 898"/>
                <a:gd name="T61" fmla="*/ 295 h 375"/>
                <a:gd name="T62" fmla="*/ 50 w 898"/>
                <a:gd name="T63" fmla="*/ 274 h 375"/>
                <a:gd name="T64" fmla="*/ 26 w 898"/>
                <a:gd name="T65" fmla="*/ 250 h 375"/>
                <a:gd name="T66" fmla="*/ 9 w 898"/>
                <a:gd name="T67" fmla="*/ 226 h 375"/>
                <a:gd name="T68" fmla="*/ 0 w 898"/>
                <a:gd name="T69" fmla="*/ 200 h 375"/>
                <a:gd name="T70" fmla="*/ 0 w 898"/>
                <a:gd name="T71" fmla="*/ 174 h 375"/>
                <a:gd name="T72" fmla="*/ 9 w 898"/>
                <a:gd name="T73" fmla="*/ 149 h 375"/>
                <a:gd name="T74" fmla="*/ 26 w 898"/>
                <a:gd name="T75" fmla="*/ 125 h 375"/>
                <a:gd name="T76" fmla="*/ 50 w 898"/>
                <a:gd name="T77" fmla="*/ 101 h 375"/>
                <a:gd name="T78" fmla="*/ 83 w 898"/>
                <a:gd name="T79" fmla="*/ 79 h 375"/>
                <a:gd name="T80" fmla="*/ 122 w 898"/>
                <a:gd name="T81" fmla="*/ 60 h 375"/>
                <a:gd name="T82" fmla="*/ 167 w 898"/>
                <a:gd name="T83" fmla="*/ 43 h 375"/>
                <a:gd name="T84" fmla="*/ 217 w 898"/>
                <a:gd name="T85" fmla="*/ 28 h 375"/>
                <a:gd name="T86" fmla="*/ 271 w 898"/>
                <a:gd name="T87" fmla="*/ 15 h 375"/>
                <a:gd name="T88" fmla="*/ 329 w 898"/>
                <a:gd name="T89" fmla="*/ 6 h 375"/>
                <a:gd name="T90" fmla="*/ 390 w 898"/>
                <a:gd name="T91" fmla="*/ 2 h 375"/>
                <a:gd name="T92" fmla="*/ 450 w 898"/>
                <a:gd name="T93"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8" h="375">
                  <a:moveTo>
                    <a:pt x="450" y="0"/>
                  </a:moveTo>
                  <a:lnTo>
                    <a:pt x="511" y="2"/>
                  </a:lnTo>
                  <a:lnTo>
                    <a:pt x="572" y="6"/>
                  </a:lnTo>
                  <a:lnTo>
                    <a:pt x="630" y="15"/>
                  </a:lnTo>
                  <a:lnTo>
                    <a:pt x="684" y="28"/>
                  </a:lnTo>
                  <a:lnTo>
                    <a:pt x="734" y="43"/>
                  </a:lnTo>
                  <a:lnTo>
                    <a:pt x="779" y="60"/>
                  </a:lnTo>
                  <a:lnTo>
                    <a:pt x="818" y="79"/>
                  </a:lnTo>
                  <a:lnTo>
                    <a:pt x="851" y="101"/>
                  </a:lnTo>
                  <a:lnTo>
                    <a:pt x="875" y="125"/>
                  </a:lnTo>
                  <a:lnTo>
                    <a:pt x="892" y="149"/>
                  </a:lnTo>
                  <a:lnTo>
                    <a:pt x="898" y="174"/>
                  </a:lnTo>
                  <a:lnTo>
                    <a:pt x="898" y="200"/>
                  </a:lnTo>
                  <a:lnTo>
                    <a:pt x="892" y="226"/>
                  </a:lnTo>
                  <a:lnTo>
                    <a:pt x="875" y="250"/>
                  </a:lnTo>
                  <a:lnTo>
                    <a:pt x="851" y="274"/>
                  </a:lnTo>
                  <a:lnTo>
                    <a:pt x="818" y="295"/>
                  </a:lnTo>
                  <a:lnTo>
                    <a:pt x="779" y="315"/>
                  </a:lnTo>
                  <a:lnTo>
                    <a:pt x="734" y="332"/>
                  </a:lnTo>
                  <a:lnTo>
                    <a:pt x="684" y="347"/>
                  </a:lnTo>
                  <a:lnTo>
                    <a:pt x="630" y="360"/>
                  </a:lnTo>
                  <a:lnTo>
                    <a:pt x="572" y="369"/>
                  </a:lnTo>
                  <a:lnTo>
                    <a:pt x="511" y="373"/>
                  </a:lnTo>
                  <a:lnTo>
                    <a:pt x="450" y="375"/>
                  </a:lnTo>
                  <a:lnTo>
                    <a:pt x="390" y="373"/>
                  </a:lnTo>
                  <a:lnTo>
                    <a:pt x="329" y="369"/>
                  </a:lnTo>
                  <a:lnTo>
                    <a:pt x="271" y="360"/>
                  </a:lnTo>
                  <a:lnTo>
                    <a:pt x="217" y="347"/>
                  </a:lnTo>
                  <a:lnTo>
                    <a:pt x="167" y="332"/>
                  </a:lnTo>
                  <a:lnTo>
                    <a:pt x="122" y="315"/>
                  </a:lnTo>
                  <a:lnTo>
                    <a:pt x="83" y="295"/>
                  </a:lnTo>
                  <a:lnTo>
                    <a:pt x="50" y="274"/>
                  </a:lnTo>
                  <a:lnTo>
                    <a:pt x="26" y="250"/>
                  </a:lnTo>
                  <a:lnTo>
                    <a:pt x="9" y="226"/>
                  </a:lnTo>
                  <a:lnTo>
                    <a:pt x="0" y="200"/>
                  </a:lnTo>
                  <a:lnTo>
                    <a:pt x="0" y="174"/>
                  </a:lnTo>
                  <a:lnTo>
                    <a:pt x="9" y="149"/>
                  </a:lnTo>
                  <a:lnTo>
                    <a:pt x="26" y="125"/>
                  </a:lnTo>
                  <a:lnTo>
                    <a:pt x="50" y="101"/>
                  </a:lnTo>
                  <a:lnTo>
                    <a:pt x="83" y="79"/>
                  </a:lnTo>
                  <a:lnTo>
                    <a:pt x="122" y="60"/>
                  </a:lnTo>
                  <a:lnTo>
                    <a:pt x="167" y="43"/>
                  </a:lnTo>
                  <a:lnTo>
                    <a:pt x="217" y="28"/>
                  </a:lnTo>
                  <a:lnTo>
                    <a:pt x="271" y="15"/>
                  </a:lnTo>
                  <a:lnTo>
                    <a:pt x="329" y="6"/>
                  </a:lnTo>
                  <a:lnTo>
                    <a:pt x="390" y="2"/>
                  </a:lnTo>
                  <a:lnTo>
                    <a:pt x="45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4594" name="Rectangle 50"/>
            <p:cNvSpPr>
              <a:spLocks noChangeAspect="1" noChangeArrowheads="1"/>
            </p:cNvSpPr>
            <p:nvPr/>
          </p:nvSpPr>
          <p:spPr bwMode="auto">
            <a:xfrm>
              <a:off x="1910" y="2562"/>
              <a:ext cx="11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1</a:t>
              </a:r>
              <a:endParaRPr lang="en-US" sz="1600"/>
            </a:p>
          </p:txBody>
        </p:sp>
      </p:grpSp>
      <p:grpSp>
        <p:nvGrpSpPr>
          <p:cNvPr id="1644595" name="Group 51"/>
          <p:cNvGrpSpPr>
            <a:grpSpLocks noChangeAspect="1"/>
          </p:cNvGrpSpPr>
          <p:nvPr/>
        </p:nvGrpSpPr>
        <p:grpSpPr bwMode="auto">
          <a:xfrm>
            <a:off x="893763" y="4322763"/>
            <a:ext cx="1035050" cy="582612"/>
            <a:chOff x="380" y="1581"/>
            <a:chExt cx="1012" cy="570"/>
          </a:xfrm>
        </p:grpSpPr>
        <p:sp>
          <p:nvSpPr>
            <p:cNvPr id="1644596" name="Freeform 52"/>
            <p:cNvSpPr>
              <a:spLocks noChangeAspect="1"/>
            </p:cNvSpPr>
            <p:nvPr/>
          </p:nvSpPr>
          <p:spPr bwMode="auto">
            <a:xfrm>
              <a:off x="380" y="1760"/>
              <a:ext cx="1012" cy="391"/>
            </a:xfrm>
            <a:custGeom>
              <a:avLst/>
              <a:gdLst>
                <a:gd name="T0" fmla="*/ 523 w 1012"/>
                <a:gd name="T1" fmla="*/ 5 h 391"/>
                <a:gd name="T2" fmla="*/ 586 w 1012"/>
                <a:gd name="T3" fmla="*/ 11 h 391"/>
                <a:gd name="T4" fmla="*/ 649 w 1012"/>
                <a:gd name="T5" fmla="*/ 22 h 391"/>
                <a:gd name="T6" fmla="*/ 707 w 1012"/>
                <a:gd name="T7" fmla="*/ 35 h 391"/>
                <a:gd name="T8" fmla="*/ 766 w 1012"/>
                <a:gd name="T9" fmla="*/ 50 h 391"/>
                <a:gd name="T10" fmla="*/ 818 w 1012"/>
                <a:gd name="T11" fmla="*/ 67 h 391"/>
                <a:gd name="T12" fmla="*/ 865 w 1012"/>
                <a:gd name="T13" fmla="*/ 87 h 391"/>
                <a:gd name="T14" fmla="*/ 906 w 1012"/>
                <a:gd name="T15" fmla="*/ 108 h 391"/>
                <a:gd name="T16" fmla="*/ 943 w 1012"/>
                <a:gd name="T17" fmla="*/ 130 h 391"/>
                <a:gd name="T18" fmla="*/ 971 w 1012"/>
                <a:gd name="T19" fmla="*/ 154 h 391"/>
                <a:gd name="T20" fmla="*/ 993 w 1012"/>
                <a:gd name="T21" fmla="*/ 180 h 391"/>
                <a:gd name="T22" fmla="*/ 1006 w 1012"/>
                <a:gd name="T23" fmla="*/ 203 h 391"/>
                <a:gd name="T24" fmla="*/ 1012 w 1012"/>
                <a:gd name="T25" fmla="*/ 227 h 391"/>
                <a:gd name="T26" fmla="*/ 1010 w 1012"/>
                <a:gd name="T27" fmla="*/ 251 h 391"/>
                <a:gd name="T28" fmla="*/ 999 w 1012"/>
                <a:gd name="T29" fmla="*/ 275 h 391"/>
                <a:gd name="T30" fmla="*/ 982 w 1012"/>
                <a:gd name="T31" fmla="*/ 296 h 391"/>
                <a:gd name="T32" fmla="*/ 956 w 1012"/>
                <a:gd name="T33" fmla="*/ 318 h 391"/>
                <a:gd name="T34" fmla="*/ 924 w 1012"/>
                <a:gd name="T35" fmla="*/ 335 h 391"/>
                <a:gd name="T36" fmla="*/ 885 w 1012"/>
                <a:gd name="T37" fmla="*/ 352 h 391"/>
                <a:gd name="T38" fmla="*/ 842 w 1012"/>
                <a:gd name="T39" fmla="*/ 365 h 391"/>
                <a:gd name="T40" fmla="*/ 790 w 1012"/>
                <a:gd name="T41" fmla="*/ 376 h 391"/>
                <a:gd name="T42" fmla="*/ 736 w 1012"/>
                <a:gd name="T43" fmla="*/ 385 h 391"/>
                <a:gd name="T44" fmla="*/ 677 w 1012"/>
                <a:gd name="T45" fmla="*/ 389 h 391"/>
                <a:gd name="T46" fmla="*/ 616 w 1012"/>
                <a:gd name="T47" fmla="*/ 391 h 391"/>
                <a:gd name="T48" fmla="*/ 554 w 1012"/>
                <a:gd name="T49" fmla="*/ 391 h 391"/>
                <a:gd name="T50" fmla="*/ 489 w 1012"/>
                <a:gd name="T51" fmla="*/ 387 h 391"/>
                <a:gd name="T52" fmla="*/ 426 w 1012"/>
                <a:gd name="T53" fmla="*/ 380 h 391"/>
                <a:gd name="T54" fmla="*/ 363 w 1012"/>
                <a:gd name="T55" fmla="*/ 370 h 391"/>
                <a:gd name="T56" fmla="*/ 305 w 1012"/>
                <a:gd name="T57" fmla="*/ 357 h 391"/>
                <a:gd name="T58" fmla="*/ 249 w 1012"/>
                <a:gd name="T59" fmla="*/ 342 h 391"/>
                <a:gd name="T60" fmla="*/ 195 w 1012"/>
                <a:gd name="T61" fmla="*/ 324 h 391"/>
                <a:gd name="T62" fmla="*/ 147 w 1012"/>
                <a:gd name="T63" fmla="*/ 305 h 391"/>
                <a:gd name="T64" fmla="*/ 106 w 1012"/>
                <a:gd name="T65" fmla="*/ 283 h 391"/>
                <a:gd name="T66" fmla="*/ 69 w 1012"/>
                <a:gd name="T67" fmla="*/ 262 h 391"/>
                <a:gd name="T68" fmla="*/ 41 w 1012"/>
                <a:gd name="T69" fmla="*/ 238 h 391"/>
                <a:gd name="T70" fmla="*/ 19 w 1012"/>
                <a:gd name="T71" fmla="*/ 212 h 391"/>
                <a:gd name="T72" fmla="*/ 6 w 1012"/>
                <a:gd name="T73" fmla="*/ 188 h 391"/>
                <a:gd name="T74" fmla="*/ 0 w 1012"/>
                <a:gd name="T75" fmla="*/ 164 h 391"/>
                <a:gd name="T76" fmla="*/ 2 w 1012"/>
                <a:gd name="T77" fmla="*/ 139 h 391"/>
                <a:gd name="T78" fmla="*/ 13 w 1012"/>
                <a:gd name="T79" fmla="*/ 117 h 391"/>
                <a:gd name="T80" fmla="*/ 30 w 1012"/>
                <a:gd name="T81" fmla="*/ 95 h 391"/>
                <a:gd name="T82" fmla="*/ 56 w 1012"/>
                <a:gd name="T83" fmla="*/ 74 h 391"/>
                <a:gd name="T84" fmla="*/ 89 w 1012"/>
                <a:gd name="T85" fmla="*/ 57 h 391"/>
                <a:gd name="T86" fmla="*/ 128 w 1012"/>
                <a:gd name="T87" fmla="*/ 39 h 391"/>
                <a:gd name="T88" fmla="*/ 171 w 1012"/>
                <a:gd name="T89" fmla="*/ 26 h 391"/>
                <a:gd name="T90" fmla="*/ 223 w 1012"/>
                <a:gd name="T91" fmla="*/ 16 h 391"/>
                <a:gd name="T92" fmla="*/ 277 w 1012"/>
                <a:gd name="T93" fmla="*/ 7 h 391"/>
                <a:gd name="T94" fmla="*/ 335 w 1012"/>
                <a:gd name="T95" fmla="*/ 3 h 391"/>
                <a:gd name="T96" fmla="*/ 396 w 1012"/>
                <a:gd name="T97" fmla="*/ 0 h 391"/>
                <a:gd name="T98" fmla="*/ 459 w 1012"/>
                <a:gd name="T99" fmla="*/ 0 h 391"/>
                <a:gd name="T100" fmla="*/ 523 w 1012"/>
                <a:gd name="T101" fmla="*/ 5 h 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12" h="391">
                  <a:moveTo>
                    <a:pt x="523" y="5"/>
                  </a:moveTo>
                  <a:lnTo>
                    <a:pt x="586" y="11"/>
                  </a:lnTo>
                  <a:lnTo>
                    <a:pt x="649" y="22"/>
                  </a:lnTo>
                  <a:lnTo>
                    <a:pt x="707" y="35"/>
                  </a:lnTo>
                  <a:lnTo>
                    <a:pt x="766" y="50"/>
                  </a:lnTo>
                  <a:lnTo>
                    <a:pt x="818" y="67"/>
                  </a:lnTo>
                  <a:lnTo>
                    <a:pt x="865" y="87"/>
                  </a:lnTo>
                  <a:lnTo>
                    <a:pt x="906" y="108"/>
                  </a:lnTo>
                  <a:lnTo>
                    <a:pt x="943" y="130"/>
                  </a:lnTo>
                  <a:lnTo>
                    <a:pt x="971" y="154"/>
                  </a:lnTo>
                  <a:lnTo>
                    <a:pt x="993" y="180"/>
                  </a:lnTo>
                  <a:lnTo>
                    <a:pt x="1006" y="203"/>
                  </a:lnTo>
                  <a:lnTo>
                    <a:pt x="1012" y="227"/>
                  </a:lnTo>
                  <a:lnTo>
                    <a:pt x="1010" y="251"/>
                  </a:lnTo>
                  <a:lnTo>
                    <a:pt x="999" y="275"/>
                  </a:lnTo>
                  <a:lnTo>
                    <a:pt x="982" y="296"/>
                  </a:lnTo>
                  <a:lnTo>
                    <a:pt x="956" y="318"/>
                  </a:lnTo>
                  <a:lnTo>
                    <a:pt x="924" y="335"/>
                  </a:lnTo>
                  <a:lnTo>
                    <a:pt x="885" y="352"/>
                  </a:lnTo>
                  <a:lnTo>
                    <a:pt x="842" y="365"/>
                  </a:lnTo>
                  <a:lnTo>
                    <a:pt x="790" y="376"/>
                  </a:lnTo>
                  <a:lnTo>
                    <a:pt x="736" y="385"/>
                  </a:lnTo>
                  <a:lnTo>
                    <a:pt x="677" y="389"/>
                  </a:lnTo>
                  <a:lnTo>
                    <a:pt x="616" y="391"/>
                  </a:lnTo>
                  <a:lnTo>
                    <a:pt x="554" y="391"/>
                  </a:lnTo>
                  <a:lnTo>
                    <a:pt x="489" y="387"/>
                  </a:lnTo>
                  <a:lnTo>
                    <a:pt x="426" y="380"/>
                  </a:lnTo>
                  <a:lnTo>
                    <a:pt x="363" y="370"/>
                  </a:lnTo>
                  <a:lnTo>
                    <a:pt x="305" y="357"/>
                  </a:lnTo>
                  <a:lnTo>
                    <a:pt x="249" y="342"/>
                  </a:lnTo>
                  <a:lnTo>
                    <a:pt x="195" y="324"/>
                  </a:lnTo>
                  <a:lnTo>
                    <a:pt x="147" y="305"/>
                  </a:lnTo>
                  <a:lnTo>
                    <a:pt x="106" y="283"/>
                  </a:lnTo>
                  <a:lnTo>
                    <a:pt x="69" y="262"/>
                  </a:lnTo>
                  <a:lnTo>
                    <a:pt x="41" y="238"/>
                  </a:lnTo>
                  <a:lnTo>
                    <a:pt x="19" y="212"/>
                  </a:lnTo>
                  <a:lnTo>
                    <a:pt x="6" y="188"/>
                  </a:lnTo>
                  <a:lnTo>
                    <a:pt x="0" y="164"/>
                  </a:lnTo>
                  <a:lnTo>
                    <a:pt x="2" y="139"/>
                  </a:lnTo>
                  <a:lnTo>
                    <a:pt x="13" y="117"/>
                  </a:lnTo>
                  <a:lnTo>
                    <a:pt x="30" y="95"/>
                  </a:lnTo>
                  <a:lnTo>
                    <a:pt x="56" y="74"/>
                  </a:lnTo>
                  <a:lnTo>
                    <a:pt x="89" y="57"/>
                  </a:lnTo>
                  <a:lnTo>
                    <a:pt x="128" y="39"/>
                  </a:lnTo>
                  <a:lnTo>
                    <a:pt x="171" y="26"/>
                  </a:lnTo>
                  <a:lnTo>
                    <a:pt x="223" y="16"/>
                  </a:lnTo>
                  <a:lnTo>
                    <a:pt x="277" y="7"/>
                  </a:lnTo>
                  <a:lnTo>
                    <a:pt x="335" y="3"/>
                  </a:lnTo>
                  <a:lnTo>
                    <a:pt x="396" y="0"/>
                  </a:lnTo>
                  <a:lnTo>
                    <a:pt x="459" y="0"/>
                  </a:lnTo>
                  <a:lnTo>
                    <a:pt x="523" y="5"/>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4597" name="Rectangle 53"/>
            <p:cNvSpPr>
              <a:spLocks noChangeAspect="1" noChangeArrowheads="1"/>
            </p:cNvSpPr>
            <p:nvPr/>
          </p:nvSpPr>
          <p:spPr bwMode="auto">
            <a:xfrm>
              <a:off x="914" y="1581"/>
              <a:ext cx="11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2</a:t>
              </a:r>
              <a:endParaRPr lang="en-US" sz="1600"/>
            </a:p>
          </p:txBody>
        </p:sp>
      </p:grpSp>
      <p:grpSp>
        <p:nvGrpSpPr>
          <p:cNvPr id="1644598" name="Group 54"/>
          <p:cNvGrpSpPr>
            <a:grpSpLocks noChangeAspect="1"/>
          </p:cNvGrpSpPr>
          <p:nvPr/>
        </p:nvGrpSpPr>
        <p:grpSpPr bwMode="auto">
          <a:xfrm>
            <a:off x="668338" y="3886200"/>
            <a:ext cx="2578100" cy="2286000"/>
            <a:chOff x="159" y="1154"/>
            <a:chExt cx="2523" cy="2237"/>
          </a:xfrm>
        </p:grpSpPr>
        <p:sp>
          <p:nvSpPr>
            <p:cNvPr id="1644599" name="Rectangle 55"/>
            <p:cNvSpPr>
              <a:spLocks noChangeAspect="1" noChangeArrowheads="1"/>
            </p:cNvSpPr>
            <p:nvPr/>
          </p:nvSpPr>
          <p:spPr bwMode="auto">
            <a:xfrm>
              <a:off x="2186" y="1166"/>
              <a:ext cx="111"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5</a:t>
              </a:r>
              <a:endParaRPr lang="en-US" sz="1600"/>
            </a:p>
          </p:txBody>
        </p:sp>
        <p:sp>
          <p:nvSpPr>
            <p:cNvPr id="1644600" name="Freeform 56"/>
            <p:cNvSpPr>
              <a:spLocks noChangeAspect="1"/>
            </p:cNvSpPr>
            <p:nvPr/>
          </p:nvSpPr>
          <p:spPr bwMode="auto">
            <a:xfrm>
              <a:off x="159" y="1154"/>
              <a:ext cx="2523" cy="2237"/>
            </a:xfrm>
            <a:custGeom>
              <a:avLst/>
              <a:gdLst>
                <a:gd name="T0" fmla="*/ 1363 w 2523"/>
                <a:gd name="T1" fmla="*/ 2 h 2237"/>
                <a:gd name="T2" fmla="*/ 1569 w 2523"/>
                <a:gd name="T3" fmla="*/ 32 h 2237"/>
                <a:gd name="T4" fmla="*/ 1766 w 2523"/>
                <a:gd name="T5" fmla="*/ 93 h 2237"/>
                <a:gd name="T6" fmla="*/ 1950 w 2523"/>
                <a:gd name="T7" fmla="*/ 179 h 2237"/>
                <a:gd name="T8" fmla="*/ 2114 w 2523"/>
                <a:gd name="T9" fmla="*/ 293 h 2237"/>
                <a:gd name="T10" fmla="*/ 2255 w 2523"/>
                <a:gd name="T11" fmla="*/ 429 h 2237"/>
                <a:gd name="T12" fmla="*/ 2369 w 2523"/>
                <a:gd name="T13" fmla="*/ 583 h 2237"/>
                <a:gd name="T14" fmla="*/ 2454 w 2523"/>
                <a:gd name="T15" fmla="*/ 753 h 2237"/>
                <a:gd name="T16" fmla="*/ 2506 w 2523"/>
                <a:gd name="T17" fmla="*/ 930 h 2237"/>
                <a:gd name="T18" fmla="*/ 2523 w 2523"/>
                <a:gd name="T19" fmla="*/ 1116 h 2237"/>
                <a:gd name="T20" fmla="*/ 2506 w 2523"/>
                <a:gd name="T21" fmla="*/ 1299 h 2237"/>
                <a:gd name="T22" fmla="*/ 2454 w 2523"/>
                <a:gd name="T23" fmla="*/ 1479 h 2237"/>
                <a:gd name="T24" fmla="*/ 2372 w 2523"/>
                <a:gd name="T25" fmla="*/ 1647 h 2237"/>
                <a:gd name="T26" fmla="*/ 2257 w 2523"/>
                <a:gd name="T27" fmla="*/ 1803 h 2237"/>
                <a:gd name="T28" fmla="*/ 2116 w 2523"/>
                <a:gd name="T29" fmla="*/ 1939 h 2237"/>
                <a:gd name="T30" fmla="*/ 1952 w 2523"/>
                <a:gd name="T31" fmla="*/ 2053 h 2237"/>
                <a:gd name="T32" fmla="*/ 1770 w 2523"/>
                <a:gd name="T33" fmla="*/ 2142 h 2237"/>
                <a:gd name="T34" fmla="*/ 1573 w 2523"/>
                <a:gd name="T35" fmla="*/ 2202 h 2237"/>
                <a:gd name="T36" fmla="*/ 1368 w 2523"/>
                <a:gd name="T37" fmla="*/ 2232 h 2237"/>
                <a:gd name="T38" fmla="*/ 1160 w 2523"/>
                <a:gd name="T39" fmla="*/ 2232 h 2237"/>
                <a:gd name="T40" fmla="*/ 954 w 2523"/>
                <a:gd name="T41" fmla="*/ 2202 h 2237"/>
                <a:gd name="T42" fmla="*/ 757 w 2523"/>
                <a:gd name="T43" fmla="*/ 2144 h 2237"/>
                <a:gd name="T44" fmla="*/ 574 w 2523"/>
                <a:gd name="T45" fmla="*/ 2055 h 2237"/>
                <a:gd name="T46" fmla="*/ 409 w 2523"/>
                <a:gd name="T47" fmla="*/ 1943 h 2237"/>
                <a:gd name="T48" fmla="*/ 268 w 2523"/>
                <a:gd name="T49" fmla="*/ 1807 h 2237"/>
                <a:gd name="T50" fmla="*/ 154 w 2523"/>
                <a:gd name="T51" fmla="*/ 1651 h 2237"/>
                <a:gd name="T52" fmla="*/ 69 w 2523"/>
                <a:gd name="T53" fmla="*/ 1483 h 2237"/>
                <a:gd name="T54" fmla="*/ 17 w 2523"/>
                <a:gd name="T55" fmla="*/ 1304 h 2237"/>
                <a:gd name="T56" fmla="*/ 0 w 2523"/>
                <a:gd name="T57" fmla="*/ 1120 h 2237"/>
                <a:gd name="T58" fmla="*/ 17 w 2523"/>
                <a:gd name="T59" fmla="*/ 935 h 2237"/>
                <a:gd name="T60" fmla="*/ 69 w 2523"/>
                <a:gd name="T61" fmla="*/ 755 h 2237"/>
                <a:gd name="T62" fmla="*/ 152 w 2523"/>
                <a:gd name="T63" fmla="*/ 587 h 2237"/>
                <a:gd name="T64" fmla="*/ 266 w 2523"/>
                <a:gd name="T65" fmla="*/ 431 h 2237"/>
                <a:gd name="T66" fmla="*/ 407 w 2523"/>
                <a:gd name="T67" fmla="*/ 295 h 2237"/>
                <a:gd name="T68" fmla="*/ 571 w 2523"/>
                <a:gd name="T69" fmla="*/ 183 h 2237"/>
                <a:gd name="T70" fmla="*/ 753 w 2523"/>
                <a:gd name="T71" fmla="*/ 95 h 2237"/>
                <a:gd name="T72" fmla="*/ 950 w 2523"/>
                <a:gd name="T73" fmla="*/ 34 h 2237"/>
                <a:gd name="T74" fmla="*/ 1156 w 2523"/>
                <a:gd name="T75" fmla="*/ 4 h 2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3" h="2237">
                  <a:moveTo>
                    <a:pt x="1259" y="0"/>
                  </a:moveTo>
                  <a:lnTo>
                    <a:pt x="1363" y="2"/>
                  </a:lnTo>
                  <a:lnTo>
                    <a:pt x="1467" y="15"/>
                  </a:lnTo>
                  <a:lnTo>
                    <a:pt x="1569" y="32"/>
                  </a:lnTo>
                  <a:lnTo>
                    <a:pt x="1668" y="58"/>
                  </a:lnTo>
                  <a:lnTo>
                    <a:pt x="1766" y="93"/>
                  </a:lnTo>
                  <a:lnTo>
                    <a:pt x="1861" y="134"/>
                  </a:lnTo>
                  <a:lnTo>
                    <a:pt x="1950" y="179"/>
                  </a:lnTo>
                  <a:lnTo>
                    <a:pt x="2034" y="233"/>
                  </a:lnTo>
                  <a:lnTo>
                    <a:pt x="2114" y="293"/>
                  </a:lnTo>
                  <a:lnTo>
                    <a:pt x="2188" y="358"/>
                  </a:lnTo>
                  <a:lnTo>
                    <a:pt x="2255" y="429"/>
                  </a:lnTo>
                  <a:lnTo>
                    <a:pt x="2315" y="505"/>
                  </a:lnTo>
                  <a:lnTo>
                    <a:pt x="2369" y="583"/>
                  </a:lnTo>
                  <a:lnTo>
                    <a:pt x="2415" y="667"/>
                  </a:lnTo>
                  <a:lnTo>
                    <a:pt x="2454" y="753"/>
                  </a:lnTo>
                  <a:lnTo>
                    <a:pt x="2484" y="842"/>
                  </a:lnTo>
                  <a:lnTo>
                    <a:pt x="2506" y="930"/>
                  </a:lnTo>
                  <a:lnTo>
                    <a:pt x="2519" y="1023"/>
                  </a:lnTo>
                  <a:lnTo>
                    <a:pt x="2523" y="1116"/>
                  </a:lnTo>
                  <a:lnTo>
                    <a:pt x="2519" y="1209"/>
                  </a:lnTo>
                  <a:lnTo>
                    <a:pt x="2506" y="1299"/>
                  </a:lnTo>
                  <a:lnTo>
                    <a:pt x="2484" y="1390"/>
                  </a:lnTo>
                  <a:lnTo>
                    <a:pt x="2454" y="1479"/>
                  </a:lnTo>
                  <a:lnTo>
                    <a:pt x="2417" y="1565"/>
                  </a:lnTo>
                  <a:lnTo>
                    <a:pt x="2372" y="1647"/>
                  </a:lnTo>
                  <a:lnTo>
                    <a:pt x="2317" y="1727"/>
                  </a:lnTo>
                  <a:lnTo>
                    <a:pt x="2257" y="1803"/>
                  </a:lnTo>
                  <a:lnTo>
                    <a:pt x="2190" y="1874"/>
                  </a:lnTo>
                  <a:lnTo>
                    <a:pt x="2116" y="1939"/>
                  </a:lnTo>
                  <a:lnTo>
                    <a:pt x="2038" y="1999"/>
                  </a:lnTo>
                  <a:lnTo>
                    <a:pt x="1952" y="2053"/>
                  </a:lnTo>
                  <a:lnTo>
                    <a:pt x="1863" y="2101"/>
                  </a:lnTo>
                  <a:lnTo>
                    <a:pt x="1770" y="2142"/>
                  </a:lnTo>
                  <a:lnTo>
                    <a:pt x="1673" y="2174"/>
                  </a:lnTo>
                  <a:lnTo>
                    <a:pt x="1573" y="2202"/>
                  </a:lnTo>
                  <a:lnTo>
                    <a:pt x="1471" y="2221"/>
                  </a:lnTo>
                  <a:lnTo>
                    <a:pt x="1368" y="2232"/>
                  </a:lnTo>
                  <a:lnTo>
                    <a:pt x="1264" y="2237"/>
                  </a:lnTo>
                  <a:lnTo>
                    <a:pt x="1160" y="2232"/>
                  </a:lnTo>
                  <a:lnTo>
                    <a:pt x="1056" y="2221"/>
                  </a:lnTo>
                  <a:lnTo>
                    <a:pt x="954" y="2202"/>
                  </a:lnTo>
                  <a:lnTo>
                    <a:pt x="855" y="2176"/>
                  </a:lnTo>
                  <a:lnTo>
                    <a:pt x="757" y="2144"/>
                  </a:lnTo>
                  <a:lnTo>
                    <a:pt x="662" y="2103"/>
                  </a:lnTo>
                  <a:lnTo>
                    <a:pt x="574" y="2055"/>
                  </a:lnTo>
                  <a:lnTo>
                    <a:pt x="489" y="2001"/>
                  </a:lnTo>
                  <a:lnTo>
                    <a:pt x="409" y="1943"/>
                  </a:lnTo>
                  <a:lnTo>
                    <a:pt x="336" y="1876"/>
                  </a:lnTo>
                  <a:lnTo>
                    <a:pt x="268" y="1807"/>
                  </a:lnTo>
                  <a:lnTo>
                    <a:pt x="208" y="1731"/>
                  </a:lnTo>
                  <a:lnTo>
                    <a:pt x="154" y="1651"/>
                  </a:lnTo>
                  <a:lnTo>
                    <a:pt x="108" y="1569"/>
                  </a:lnTo>
                  <a:lnTo>
                    <a:pt x="69" y="1483"/>
                  </a:lnTo>
                  <a:lnTo>
                    <a:pt x="39" y="1394"/>
                  </a:lnTo>
                  <a:lnTo>
                    <a:pt x="17" y="1304"/>
                  </a:lnTo>
                  <a:lnTo>
                    <a:pt x="4" y="1213"/>
                  </a:lnTo>
                  <a:lnTo>
                    <a:pt x="0" y="1120"/>
                  </a:lnTo>
                  <a:lnTo>
                    <a:pt x="4" y="1027"/>
                  </a:lnTo>
                  <a:lnTo>
                    <a:pt x="17" y="935"/>
                  </a:lnTo>
                  <a:lnTo>
                    <a:pt x="39" y="846"/>
                  </a:lnTo>
                  <a:lnTo>
                    <a:pt x="69" y="755"/>
                  </a:lnTo>
                  <a:lnTo>
                    <a:pt x="106" y="671"/>
                  </a:lnTo>
                  <a:lnTo>
                    <a:pt x="152" y="587"/>
                  </a:lnTo>
                  <a:lnTo>
                    <a:pt x="206" y="507"/>
                  </a:lnTo>
                  <a:lnTo>
                    <a:pt x="266" y="431"/>
                  </a:lnTo>
                  <a:lnTo>
                    <a:pt x="333" y="362"/>
                  </a:lnTo>
                  <a:lnTo>
                    <a:pt x="407" y="295"/>
                  </a:lnTo>
                  <a:lnTo>
                    <a:pt x="485" y="237"/>
                  </a:lnTo>
                  <a:lnTo>
                    <a:pt x="571" y="183"/>
                  </a:lnTo>
                  <a:lnTo>
                    <a:pt x="660" y="136"/>
                  </a:lnTo>
                  <a:lnTo>
                    <a:pt x="753" y="95"/>
                  </a:lnTo>
                  <a:lnTo>
                    <a:pt x="850" y="60"/>
                  </a:lnTo>
                  <a:lnTo>
                    <a:pt x="950" y="34"/>
                  </a:lnTo>
                  <a:lnTo>
                    <a:pt x="1052" y="15"/>
                  </a:lnTo>
                  <a:lnTo>
                    <a:pt x="1156" y="4"/>
                  </a:lnTo>
                  <a:lnTo>
                    <a:pt x="125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44601" name="Group 57"/>
          <p:cNvGrpSpPr>
            <a:grpSpLocks noChangeAspect="1"/>
          </p:cNvGrpSpPr>
          <p:nvPr/>
        </p:nvGrpSpPr>
        <p:grpSpPr bwMode="auto">
          <a:xfrm>
            <a:off x="1665288" y="4837113"/>
            <a:ext cx="1357312" cy="1052512"/>
            <a:chOff x="1135" y="2084"/>
            <a:chExt cx="1328" cy="1030"/>
          </a:xfrm>
        </p:grpSpPr>
        <p:sp>
          <p:nvSpPr>
            <p:cNvPr id="1644602" name="Rectangle 58"/>
            <p:cNvSpPr>
              <a:spLocks noChangeAspect="1" noChangeArrowheads="1"/>
            </p:cNvSpPr>
            <p:nvPr/>
          </p:nvSpPr>
          <p:spPr bwMode="auto">
            <a:xfrm>
              <a:off x="1135" y="2451"/>
              <a:ext cx="110" cy="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3</a:t>
              </a:r>
              <a:endParaRPr lang="en-US" sz="1600"/>
            </a:p>
          </p:txBody>
        </p:sp>
        <p:sp>
          <p:nvSpPr>
            <p:cNvPr id="1644603" name="Freeform 59"/>
            <p:cNvSpPr>
              <a:spLocks noChangeAspect="1"/>
            </p:cNvSpPr>
            <p:nvPr/>
          </p:nvSpPr>
          <p:spPr bwMode="auto">
            <a:xfrm>
              <a:off x="1178" y="2084"/>
              <a:ext cx="1285" cy="1030"/>
            </a:xfrm>
            <a:custGeom>
              <a:avLst/>
              <a:gdLst>
                <a:gd name="T0" fmla="*/ 422 w 1285"/>
                <a:gd name="T1" fmla="*/ 162 h 1030"/>
                <a:gd name="T2" fmla="*/ 487 w 1285"/>
                <a:gd name="T3" fmla="*/ 123 h 1030"/>
                <a:gd name="T4" fmla="*/ 556 w 1285"/>
                <a:gd name="T5" fmla="*/ 89 h 1030"/>
                <a:gd name="T6" fmla="*/ 626 w 1285"/>
                <a:gd name="T7" fmla="*/ 61 h 1030"/>
                <a:gd name="T8" fmla="*/ 695 w 1285"/>
                <a:gd name="T9" fmla="*/ 37 h 1030"/>
                <a:gd name="T10" fmla="*/ 764 w 1285"/>
                <a:gd name="T11" fmla="*/ 18 h 1030"/>
                <a:gd name="T12" fmla="*/ 831 w 1285"/>
                <a:gd name="T13" fmla="*/ 7 h 1030"/>
                <a:gd name="T14" fmla="*/ 896 w 1285"/>
                <a:gd name="T15" fmla="*/ 0 h 1030"/>
                <a:gd name="T16" fmla="*/ 959 w 1285"/>
                <a:gd name="T17" fmla="*/ 0 h 1030"/>
                <a:gd name="T18" fmla="*/ 1017 w 1285"/>
                <a:gd name="T19" fmla="*/ 7 h 1030"/>
                <a:gd name="T20" fmla="*/ 1071 w 1285"/>
                <a:gd name="T21" fmla="*/ 18 h 1030"/>
                <a:gd name="T22" fmla="*/ 1121 w 1285"/>
                <a:gd name="T23" fmla="*/ 35 h 1030"/>
                <a:gd name="T24" fmla="*/ 1164 w 1285"/>
                <a:gd name="T25" fmla="*/ 59 h 1030"/>
                <a:gd name="T26" fmla="*/ 1203 w 1285"/>
                <a:gd name="T27" fmla="*/ 87 h 1030"/>
                <a:gd name="T28" fmla="*/ 1234 w 1285"/>
                <a:gd name="T29" fmla="*/ 121 h 1030"/>
                <a:gd name="T30" fmla="*/ 1257 w 1285"/>
                <a:gd name="T31" fmla="*/ 160 h 1030"/>
                <a:gd name="T32" fmla="*/ 1275 w 1285"/>
                <a:gd name="T33" fmla="*/ 201 h 1030"/>
                <a:gd name="T34" fmla="*/ 1283 w 1285"/>
                <a:gd name="T35" fmla="*/ 249 h 1030"/>
                <a:gd name="T36" fmla="*/ 1285 w 1285"/>
                <a:gd name="T37" fmla="*/ 298 h 1030"/>
                <a:gd name="T38" fmla="*/ 1279 w 1285"/>
                <a:gd name="T39" fmla="*/ 350 h 1030"/>
                <a:gd name="T40" fmla="*/ 1266 w 1285"/>
                <a:gd name="T41" fmla="*/ 404 h 1030"/>
                <a:gd name="T42" fmla="*/ 1247 w 1285"/>
                <a:gd name="T43" fmla="*/ 458 h 1030"/>
                <a:gd name="T44" fmla="*/ 1218 w 1285"/>
                <a:gd name="T45" fmla="*/ 514 h 1030"/>
                <a:gd name="T46" fmla="*/ 1184 w 1285"/>
                <a:gd name="T47" fmla="*/ 570 h 1030"/>
                <a:gd name="T48" fmla="*/ 1145 w 1285"/>
                <a:gd name="T49" fmla="*/ 624 h 1030"/>
                <a:gd name="T50" fmla="*/ 1097 w 1285"/>
                <a:gd name="T51" fmla="*/ 678 h 1030"/>
                <a:gd name="T52" fmla="*/ 1045 w 1285"/>
                <a:gd name="T53" fmla="*/ 730 h 1030"/>
                <a:gd name="T54" fmla="*/ 989 w 1285"/>
                <a:gd name="T55" fmla="*/ 780 h 1030"/>
                <a:gd name="T56" fmla="*/ 928 w 1285"/>
                <a:gd name="T57" fmla="*/ 827 h 1030"/>
                <a:gd name="T58" fmla="*/ 866 w 1285"/>
                <a:gd name="T59" fmla="*/ 870 h 1030"/>
                <a:gd name="T60" fmla="*/ 799 w 1285"/>
                <a:gd name="T61" fmla="*/ 907 h 1030"/>
                <a:gd name="T62" fmla="*/ 729 w 1285"/>
                <a:gd name="T63" fmla="*/ 942 h 1030"/>
                <a:gd name="T64" fmla="*/ 660 w 1285"/>
                <a:gd name="T65" fmla="*/ 972 h 1030"/>
                <a:gd name="T66" fmla="*/ 591 w 1285"/>
                <a:gd name="T67" fmla="*/ 996 h 1030"/>
                <a:gd name="T68" fmla="*/ 522 w 1285"/>
                <a:gd name="T69" fmla="*/ 1013 h 1030"/>
                <a:gd name="T70" fmla="*/ 455 w 1285"/>
                <a:gd name="T71" fmla="*/ 1026 h 1030"/>
                <a:gd name="T72" fmla="*/ 390 w 1285"/>
                <a:gd name="T73" fmla="*/ 1030 h 1030"/>
                <a:gd name="T74" fmla="*/ 327 w 1285"/>
                <a:gd name="T75" fmla="*/ 1030 h 1030"/>
                <a:gd name="T76" fmla="*/ 269 w 1285"/>
                <a:gd name="T77" fmla="*/ 1026 h 1030"/>
                <a:gd name="T78" fmla="*/ 214 w 1285"/>
                <a:gd name="T79" fmla="*/ 1013 h 1030"/>
                <a:gd name="T80" fmla="*/ 165 w 1285"/>
                <a:gd name="T81" fmla="*/ 996 h 1030"/>
                <a:gd name="T82" fmla="*/ 121 w 1285"/>
                <a:gd name="T83" fmla="*/ 972 h 1030"/>
                <a:gd name="T84" fmla="*/ 85 w 1285"/>
                <a:gd name="T85" fmla="*/ 944 h 1030"/>
                <a:gd name="T86" fmla="*/ 52 w 1285"/>
                <a:gd name="T87" fmla="*/ 909 h 1030"/>
                <a:gd name="T88" fmla="*/ 28 w 1285"/>
                <a:gd name="T89" fmla="*/ 873 h 1030"/>
                <a:gd name="T90" fmla="*/ 13 w 1285"/>
                <a:gd name="T91" fmla="*/ 829 h 1030"/>
                <a:gd name="T92" fmla="*/ 2 w 1285"/>
                <a:gd name="T93" fmla="*/ 784 h 1030"/>
                <a:gd name="T94" fmla="*/ 0 w 1285"/>
                <a:gd name="T95" fmla="*/ 734 h 1030"/>
                <a:gd name="T96" fmla="*/ 7 w 1285"/>
                <a:gd name="T97" fmla="*/ 683 h 1030"/>
                <a:gd name="T98" fmla="*/ 20 w 1285"/>
                <a:gd name="T99" fmla="*/ 629 h 1030"/>
                <a:gd name="T100" fmla="*/ 39 w 1285"/>
                <a:gd name="T101" fmla="*/ 572 h 1030"/>
                <a:gd name="T102" fmla="*/ 67 w 1285"/>
                <a:gd name="T103" fmla="*/ 516 h 1030"/>
                <a:gd name="T104" fmla="*/ 102 w 1285"/>
                <a:gd name="T105" fmla="*/ 462 h 1030"/>
                <a:gd name="T106" fmla="*/ 143 w 1285"/>
                <a:gd name="T107" fmla="*/ 406 h 1030"/>
                <a:gd name="T108" fmla="*/ 188 w 1285"/>
                <a:gd name="T109" fmla="*/ 352 h 1030"/>
                <a:gd name="T110" fmla="*/ 240 w 1285"/>
                <a:gd name="T111" fmla="*/ 300 h 1030"/>
                <a:gd name="T112" fmla="*/ 297 w 1285"/>
                <a:gd name="T113" fmla="*/ 251 h 1030"/>
                <a:gd name="T114" fmla="*/ 357 w 1285"/>
                <a:gd name="T115" fmla="*/ 205 h 1030"/>
                <a:gd name="T116" fmla="*/ 422 w 1285"/>
                <a:gd name="T117" fmla="*/ 162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85" h="1030">
                  <a:moveTo>
                    <a:pt x="422" y="162"/>
                  </a:moveTo>
                  <a:lnTo>
                    <a:pt x="487" y="123"/>
                  </a:lnTo>
                  <a:lnTo>
                    <a:pt x="556" y="89"/>
                  </a:lnTo>
                  <a:lnTo>
                    <a:pt x="626" y="61"/>
                  </a:lnTo>
                  <a:lnTo>
                    <a:pt x="695" y="37"/>
                  </a:lnTo>
                  <a:lnTo>
                    <a:pt x="764" y="18"/>
                  </a:lnTo>
                  <a:lnTo>
                    <a:pt x="831" y="7"/>
                  </a:lnTo>
                  <a:lnTo>
                    <a:pt x="896" y="0"/>
                  </a:lnTo>
                  <a:lnTo>
                    <a:pt x="959" y="0"/>
                  </a:lnTo>
                  <a:lnTo>
                    <a:pt x="1017" y="7"/>
                  </a:lnTo>
                  <a:lnTo>
                    <a:pt x="1071" y="18"/>
                  </a:lnTo>
                  <a:lnTo>
                    <a:pt x="1121" y="35"/>
                  </a:lnTo>
                  <a:lnTo>
                    <a:pt x="1164" y="59"/>
                  </a:lnTo>
                  <a:lnTo>
                    <a:pt x="1203" y="87"/>
                  </a:lnTo>
                  <a:lnTo>
                    <a:pt x="1234" y="121"/>
                  </a:lnTo>
                  <a:lnTo>
                    <a:pt x="1257" y="160"/>
                  </a:lnTo>
                  <a:lnTo>
                    <a:pt x="1275" y="201"/>
                  </a:lnTo>
                  <a:lnTo>
                    <a:pt x="1283" y="249"/>
                  </a:lnTo>
                  <a:lnTo>
                    <a:pt x="1285" y="298"/>
                  </a:lnTo>
                  <a:lnTo>
                    <a:pt x="1279" y="350"/>
                  </a:lnTo>
                  <a:lnTo>
                    <a:pt x="1266" y="404"/>
                  </a:lnTo>
                  <a:lnTo>
                    <a:pt x="1247" y="458"/>
                  </a:lnTo>
                  <a:lnTo>
                    <a:pt x="1218" y="514"/>
                  </a:lnTo>
                  <a:lnTo>
                    <a:pt x="1184" y="570"/>
                  </a:lnTo>
                  <a:lnTo>
                    <a:pt x="1145" y="624"/>
                  </a:lnTo>
                  <a:lnTo>
                    <a:pt x="1097" y="678"/>
                  </a:lnTo>
                  <a:lnTo>
                    <a:pt x="1045" y="730"/>
                  </a:lnTo>
                  <a:lnTo>
                    <a:pt x="989" y="780"/>
                  </a:lnTo>
                  <a:lnTo>
                    <a:pt x="928" y="827"/>
                  </a:lnTo>
                  <a:lnTo>
                    <a:pt x="866" y="870"/>
                  </a:lnTo>
                  <a:lnTo>
                    <a:pt x="799" y="907"/>
                  </a:lnTo>
                  <a:lnTo>
                    <a:pt x="729" y="942"/>
                  </a:lnTo>
                  <a:lnTo>
                    <a:pt x="660" y="972"/>
                  </a:lnTo>
                  <a:lnTo>
                    <a:pt x="591" y="996"/>
                  </a:lnTo>
                  <a:lnTo>
                    <a:pt x="522" y="1013"/>
                  </a:lnTo>
                  <a:lnTo>
                    <a:pt x="455" y="1026"/>
                  </a:lnTo>
                  <a:lnTo>
                    <a:pt x="390" y="1030"/>
                  </a:lnTo>
                  <a:lnTo>
                    <a:pt x="327" y="1030"/>
                  </a:lnTo>
                  <a:lnTo>
                    <a:pt x="269" y="1026"/>
                  </a:lnTo>
                  <a:lnTo>
                    <a:pt x="214" y="1013"/>
                  </a:lnTo>
                  <a:lnTo>
                    <a:pt x="165" y="996"/>
                  </a:lnTo>
                  <a:lnTo>
                    <a:pt x="121" y="972"/>
                  </a:lnTo>
                  <a:lnTo>
                    <a:pt x="85" y="944"/>
                  </a:lnTo>
                  <a:lnTo>
                    <a:pt x="52" y="909"/>
                  </a:lnTo>
                  <a:lnTo>
                    <a:pt x="28" y="873"/>
                  </a:lnTo>
                  <a:lnTo>
                    <a:pt x="13" y="829"/>
                  </a:lnTo>
                  <a:lnTo>
                    <a:pt x="2" y="784"/>
                  </a:lnTo>
                  <a:lnTo>
                    <a:pt x="0" y="734"/>
                  </a:lnTo>
                  <a:lnTo>
                    <a:pt x="7" y="683"/>
                  </a:lnTo>
                  <a:lnTo>
                    <a:pt x="20" y="629"/>
                  </a:lnTo>
                  <a:lnTo>
                    <a:pt x="39" y="572"/>
                  </a:lnTo>
                  <a:lnTo>
                    <a:pt x="67" y="516"/>
                  </a:lnTo>
                  <a:lnTo>
                    <a:pt x="102" y="462"/>
                  </a:lnTo>
                  <a:lnTo>
                    <a:pt x="143" y="406"/>
                  </a:lnTo>
                  <a:lnTo>
                    <a:pt x="188" y="352"/>
                  </a:lnTo>
                  <a:lnTo>
                    <a:pt x="240" y="300"/>
                  </a:lnTo>
                  <a:lnTo>
                    <a:pt x="297" y="251"/>
                  </a:lnTo>
                  <a:lnTo>
                    <a:pt x="357" y="205"/>
                  </a:lnTo>
                  <a:lnTo>
                    <a:pt x="422" y="16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44604" name="Group 60"/>
          <p:cNvGrpSpPr>
            <a:grpSpLocks noChangeAspect="1"/>
          </p:cNvGrpSpPr>
          <p:nvPr/>
        </p:nvGrpSpPr>
        <p:grpSpPr bwMode="auto">
          <a:xfrm>
            <a:off x="696913" y="4168775"/>
            <a:ext cx="2432050" cy="1789113"/>
            <a:chOff x="187" y="1430"/>
            <a:chExt cx="2380" cy="1751"/>
          </a:xfrm>
        </p:grpSpPr>
        <p:sp>
          <p:nvSpPr>
            <p:cNvPr id="1644605" name="Rectangle 61"/>
            <p:cNvSpPr>
              <a:spLocks noChangeAspect="1" noChangeArrowheads="1"/>
            </p:cNvSpPr>
            <p:nvPr/>
          </p:nvSpPr>
          <p:spPr bwMode="auto">
            <a:xfrm>
              <a:off x="417" y="2643"/>
              <a:ext cx="110" cy="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4</a:t>
              </a:r>
              <a:endParaRPr lang="en-US" sz="1600"/>
            </a:p>
          </p:txBody>
        </p:sp>
        <p:sp>
          <p:nvSpPr>
            <p:cNvPr id="1644606" name="Freeform 62"/>
            <p:cNvSpPr>
              <a:spLocks noChangeAspect="1"/>
            </p:cNvSpPr>
            <p:nvPr/>
          </p:nvSpPr>
          <p:spPr bwMode="auto">
            <a:xfrm>
              <a:off x="187" y="1430"/>
              <a:ext cx="2380" cy="1751"/>
            </a:xfrm>
            <a:custGeom>
              <a:avLst/>
              <a:gdLst>
                <a:gd name="T0" fmla="*/ 1275 w 2380"/>
                <a:gd name="T1" fmla="*/ 0 h 1751"/>
                <a:gd name="T2" fmla="*/ 1474 w 2380"/>
                <a:gd name="T3" fmla="*/ 22 h 1751"/>
                <a:gd name="T4" fmla="*/ 1664 w 2380"/>
                <a:gd name="T5" fmla="*/ 67 h 1751"/>
                <a:gd name="T6" fmla="*/ 1842 w 2380"/>
                <a:gd name="T7" fmla="*/ 136 h 1751"/>
                <a:gd name="T8" fmla="*/ 2002 w 2380"/>
                <a:gd name="T9" fmla="*/ 227 h 1751"/>
                <a:gd name="T10" fmla="*/ 2138 w 2380"/>
                <a:gd name="T11" fmla="*/ 335 h 1751"/>
                <a:gd name="T12" fmla="*/ 2246 w 2380"/>
                <a:gd name="T13" fmla="*/ 460 h 1751"/>
                <a:gd name="T14" fmla="*/ 2324 w 2380"/>
                <a:gd name="T15" fmla="*/ 596 h 1751"/>
                <a:gd name="T16" fmla="*/ 2370 w 2380"/>
                <a:gd name="T17" fmla="*/ 741 h 1751"/>
                <a:gd name="T18" fmla="*/ 2380 w 2380"/>
                <a:gd name="T19" fmla="*/ 887 h 1751"/>
                <a:gd name="T20" fmla="*/ 2359 w 2380"/>
                <a:gd name="T21" fmla="*/ 1036 h 1751"/>
                <a:gd name="T22" fmla="*/ 2302 w 2380"/>
                <a:gd name="T23" fmla="*/ 1179 h 1751"/>
                <a:gd name="T24" fmla="*/ 2214 w 2380"/>
                <a:gd name="T25" fmla="*/ 1313 h 1751"/>
                <a:gd name="T26" fmla="*/ 2097 w 2380"/>
                <a:gd name="T27" fmla="*/ 1436 h 1751"/>
                <a:gd name="T28" fmla="*/ 1954 w 2380"/>
                <a:gd name="T29" fmla="*/ 1542 h 1751"/>
                <a:gd name="T30" fmla="*/ 1787 w 2380"/>
                <a:gd name="T31" fmla="*/ 1628 h 1751"/>
                <a:gd name="T32" fmla="*/ 1606 w 2380"/>
                <a:gd name="T33" fmla="*/ 1693 h 1751"/>
                <a:gd name="T34" fmla="*/ 1411 w 2380"/>
                <a:gd name="T35" fmla="*/ 1736 h 1751"/>
                <a:gd name="T36" fmla="*/ 1210 w 2380"/>
                <a:gd name="T37" fmla="*/ 1751 h 1751"/>
                <a:gd name="T38" fmla="*/ 1009 w 2380"/>
                <a:gd name="T39" fmla="*/ 1742 h 1751"/>
                <a:gd name="T40" fmla="*/ 812 w 2380"/>
                <a:gd name="T41" fmla="*/ 1710 h 1751"/>
                <a:gd name="T42" fmla="*/ 626 w 2380"/>
                <a:gd name="T43" fmla="*/ 1652 h 1751"/>
                <a:gd name="T44" fmla="*/ 457 w 2380"/>
                <a:gd name="T45" fmla="*/ 1572 h 1751"/>
                <a:gd name="T46" fmla="*/ 310 w 2380"/>
                <a:gd name="T47" fmla="*/ 1473 h 1751"/>
                <a:gd name="T48" fmla="*/ 186 w 2380"/>
                <a:gd name="T49" fmla="*/ 1356 h 1751"/>
                <a:gd name="T50" fmla="*/ 93 w 2380"/>
                <a:gd name="T51" fmla="*/ 1226 h 1751"/>
                <a:gd name="T52" fmla="*/ 31 w 2380"/>
                <a:gd name="T53" fmla="*/ 1084 h 1751"/>
                <a:gd name="T54" fmla="*/ 2 w 2380"/>
                <a:gd name="T55" fmla="*/ 937 h 1751"/>
                <a:gd name="T56" fmla="*/ 9 w 2380"/>
                <a:gd name="T57" fmla="*/ 788 h 1751"/>
                <a:gd name="T58" fmla="*/ 48 w 2380"/>
                <a:gd name="T59" fmla="*/ 643 h 1751"/>
                <a:gd name="T60" fmla="*/ 119 w 2380"/>
                <a:gd name="T61" fmla="*/ 503 h 1751"/>
                <a:gd name="T62" fmla="*/ 223 w 2380"/>
                <a:gd name="T63" fmla="*/ 374 h 1751"/>
                <a:gd name="T64" fmla="*/ 355 w 2380"/>
                <a:gd name="T65" fmla="*/ 259 h 1751"/>
                <a:gd name="T66" fmla="*/ 509 w 2380"/>
                <a:gd name="T67" fmla="*/ 164 h 1751"/>
                <a:gd name="T68" fmla="*/ 684 w 2380"/>
                <a:gd name="T69" fmla="*/ 86 h 1751"/>
                <a:gd name="T70" fmla="*/ 874 w 2380"/>
                <a:gd name="T71" fmla="*/ 35 h 1751"/>
                <a:gd name="T72" fmla="*/ 1071 w 2380"/>
                <a:gd name="T73" fmla="*/ 4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80" h="1751">
                  <a:moveTo>
                    <a:pt x="1173" y="0"/>
                  </a:moveTo>
                  <a:lnTo>
                    <a:pt x="1275" y="0"/>
                  </a:lnTo>
                  <a:lnTo>
                    <a:pt x="1374" y="9"/>
                  </a:lnTo>
                  <a:lnTo>
                    <a:pt x="1474" y="22"/>
                  </a:lnTo>
                  <a:lnTo>
                    <a:pt x="1571" y="41"/>
                  </a:lnTo>
                  <a:lnTo>
                    <a:pt x="1664" y="67"/>
                  </a:lnTo>
                  <a:lnTo>
                    <a:pt x="1755" y="99"/>
                  </a:lnTo>
                  <a:lnTo>
                    <a:pt x="1842" y="136"/>
                  </a:lnTo>
                  <a:lnTo>
                    <a:pt x="1924" y="179"/>
                  </a:lnTo>
                  <a:lnTo>
                    <a:pt x="2002" y="227"/>
                  </a:lnTo>
                  <a:lnTo>
                    <a:pt x="2073" y="279"/>
                  </a:lnTo>
                  <a:lnTo>
                    <a:pt x="2138" y="335"/>
                  </a:lnTo>
                  <a:lnTo>
                    <a:pt x="2194" y="395"/>
                  </a:lnTo>
                  <a:lnTo>
                    <a:pt x="2246" y="460"/>
                  </a:lnTo>
                  <a:lnTo>
                    <a:pt x="2289" y="527"/>
                  </a:lnTo>
                  <a:lnTo>
                    <a:pt x="2324" y="596"/>
                  </a:lnTo>
                  <a:lnTo>
                    <a:pt x="2350" y="667"/>
                  </a:lnTo>
                  <a:lnTo>
                    <a:pt x="2370" y="741"/>
                  </a:lnTo>
                  <a:lnTo>
                    <a:pt x="2380" y="814"/>
                  </a:lnTo>
                  <a:lnTo>
                    <a:pt x="2380" y="887"/>
                  </a:lnTo>
                  <a:lnTo>
                    <a:pt x="2374" y="963"/>
                  </a:lnTo>
                  <a:lnTo>
                    <a:pt x="2359" y="1036"/>
                  </a:lnTo>
                  <a:lnTo>
                    <a:pt x="2335" y="1108"/>
                  </a:lnTo>
                  <a:lnTo>
                    <a:pt x="2302" y="1179"/>
                  </a:lnTo>
                  <a:lnTo>
                    <a:pt x="2261" y="1248"/>
                  </a:lnTo>
                  <a:lnTo>
                    <a:pt x="2214" y="1313"/>
                  </a:lnTo>
                  <a:lnTo>
                    <a:pt x="2160" y="1378"/>
                  </a:lnTo>
                  <a:lnTo>
                    <a:pt x="2097" y="1436"/>
                  </a:lnTo>
                  <a:lnTo>
                    <a:pt x="2028" y="1492"/>
                  </a:lnTo>
                  <a:lnTo>
                    <a:pt x="1954" y="1542"/>
                  </a:lnTo>
                  <a:lnTo>
                    <a:pt x="1872" y="1587"/>
                  </a:lnTo>
                  <a:lnTo>
                    <a:pt x="1787" y="1628"/>
                  </a:lnTo>
                  <a:lnTo>
                    <a:pt x="1699" y="1665"/>
                  </a:lnTo>
                  <a:lnTo>
                    <a:pt x="1606" y="1693"/>
                  </a:lnTo>
                  <a:lnTo>
                    <a:pt x="1508" y="1717"/>
                  </a:lnTo>
                  <a:lnTo>
                    <a:pt x="1411" y="1736"/>
                  </a:lnTo>
                  <a:lnTo>
                    <a:pt x="1309" y="1747"/>
                  </a:lnTo>
                  <a:lnTo>
                    <a:pt x="1210" y="1751"/>
                  </a:lnTo>
                  <a:lnTo>
                    <a:pt x="1108" y="1751"/>
                  </a:lnTo>
                  <a:lnTo>
                    <a:pt x="1009" y="1742"/>
                  </a:lnTo>
                  <a:lnTo>
                    <a:pt x="909" y="1730"/>
                  </a:lnTo>
                  <a:lnTo>
                    <a:pt x="812" y="1710"/>
                  </a:lnTo>
                  <a:lnTo>
                    <a:pt x="719" y="1684"/>
                  </a:lnTo>
                  <a:lnTo>
                    <a:pt x="626" y="1652"/>
                  </a:lnTo>
                  <a:lnTo>
                    <a:pt x="539" y="1615"/>
                  </a:lnTo>
                  <a:lnTo>
                    <a:pt x="457" y="1572"/>
                  </a:lnTo>
                  <a:lnTo>
                    <a:pt x="381" y="1524"/>
                  </a:lnTo>
                  <a:lnTo>
                    <a:pt x="310" y="1473"/>
                  </a:lnTo>
                  <a:lnTo>
                    <a:pt x="245" y="1416"/>
                  </a:lnTo>
                  <a:lnTo>
                    <a:pt x="186" y="1356"/>
                  </a:lnTo>
                  <a:lnTo>
                    <a:pt x="137" y="1291"/>
                  </a:lnTo>
                  <a:lnTo>
                    <a:pt x="93" y="1226"/>
                  </a:lnTo>
                  <a:lnTo>
                    <a:pt x="59" y="1155"/>
                  </a:lnTo>
                  <a:lnTo>
                    <a:pt x="31" y="1084"/>
                  </a:lnTo>
                  <a:lnTo>
                    <a:pt x="13" y="1011"/>
                  </a:lnTo>
                  <a:lnTo>
                    <a:pt x="2" y="937"/>
                  </a:lnTo>
                  <a:lnTo>
                    <a:pt x="0" y="864"/>
                  </a:lnTo>
                  <a:lnTo>
                    <a:pt x="9" y="788"/>
                  </a:lnTo>
                  <a:lnTo>
                    <a:pt x="24" y="715"/>
                  </a:lnTo>
                  <a:lnTo>
                    <a:pt x="48" y="643"/>
                  </a:lnTo>
                  <a:lnTo>
                    <a:pt x="80" y="572"/>
                  </a:lnTo>
                  <a:lnTo>
                    <a:pt x="119" y="503"/>
                  </a:lnTo>
                  <a:lnTo>
                    <a:pt x="167" y="438"/>
                  </a:lnTo>
                  <a:lnTo>
                    <a:pt x="223" y="374"/>
                  </a:lnTo>
                  <a:lnTo>
                    <a:pt x="286" y="315"/>
                  </a:lnTo>
                  <a:lnTo>
                    <a:pt x="355" y="259"/>
                  </a:lnTo>
                  <a:lnTo>
                    <a:pt x="429" y="209"/>
                  </a:lnTo>
                  <a:lnTo>
                    <a:pt x="509" y="164"/>
                  </a:lnTo>
                  <a:lnTo>
                    <a:pt x="595" y="123"/>
                  </a:lnTo>
                  <a:lnTo>
                    <a:pt x="684" y="86"/>
                  </a:lnTo>
                  <a:lnTo>
                    <a:pt x="777" y="58"/>
                  </a:lnTo>
                  <a:lnTo>
                    <a:pt x="874" y="35"/>
                  </a:lnTo>
                  <a:lnTo>
                    <a:pt x="972" y="15"/>
                  </a:lnTo>
                  <a:lnTo>
                    <a:pt x="1071" y="4"/>
                  </a:lnTo>
                  <a:lnTo>
                    <a:pt x="1173"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44607" name="Group 63"/>
          <p:cNvGrpSpPr>
            <a:grpSpLocks noChangeAspect="1"/>
          </p:cNvGrpSpPr>
          <p:nvPr/>
        </p:nvGrpSpPr>
        <p:grpSpPr bwMode="auto">
          <a:xfrm>
            <a:off x="6157913" y="1452563"/>
            <a:ext cx="1979612" cy="1797050"/>
            <a:chOff x="383" y="1437"/>
            <a:chExt cx="1902" cy="1727"/>
          </a:xfrm>
        </p:grpSpPr>
        <p:sp>
          <p:nvSpPr>
            <p:cNvPr id="1644608" name="Freeform 64"/>
            <p:cNvSpPr>
              <a:spLocks noChangeAspect="1"/>
            </p:cNvSpPr>
            <p:nvPr/>
          </p:nvSpPr>
          <p:spPr bwMode="auto">
            <a:xfrm>
              <a:off x="974" y="2118"/>
              <a:ext cx="87" cy="87"/>
            </a:xfrm>
            <a:custGeom>
              <a:avLst/>
              <a:gdLst>
                <a:gd name="T0" fmla="*/ 0 w 87"/>
                <a:gd name="T1" fmla="*/ 43 h 87"/>
                <a:gd name="T2" fmla="*/ 4 w 87"/>
                <a:gd name="T3" fmla="*/ 26 h 87"/>
                <a:gd name="T4" fmla="*/ 13 w 87"/>
                <a:gd name="T5" fmla="*/ 13 h 87"/>
                <a:gd name="T6" fmla="*/ 28 w 87"/>
                <a:gd name="T7" fmla="*/ 2 h 87"/>
                <a:gd name="T8" fmla="*/ 45 w 87"/>
                <a:gd name="T9" fmla="*/ 0 h 87"/>
                <a:gd name="T10" fmla="*/ 62 w 87"/>
                <a:gd name="T11" fmla="*/ 2 h 87"/>
                <a:gd name="T12" fmla="*/ 75 w 87"/>
                <a:gd name="T13" fmla="*/ 13 h 87"/>
                <a:gd name="T14" fmla="*/ 85 w 87"/>
                <a:gd name="T15" fmla="*/ 26 h 87"/>
                <a:gd name="T16" fmla="*/ 87 w 87"/>
                <a:gd name="T17" fmla="*/ 43 h 87"/>
                <a:gd name="T18" fmla="*/ 85 w 87"/>
                <a:gd name="T19" fmla="*/ 60 h 87"/>
                <a:gd name="T20" fmla="*/ 75 w 87"/>
                <a:gd name="T21" fmla="*/ 75 h 87"/>
                <a:gd name="T22" fmla="*/ 62 w 87"/>
                <a:gd name="T23" fmla="*/ 83 h 87"/>
                <a:gd name="T24" fmla="*/ 45 w 87"/>
                <a:gd name="T25" fmla="*/ 87 h 87"/>
                <a:gd name="T26" fmla="*/ 28 w 87"/>
                <a:gd name="T27" fmla="*/ 83 h 87"/>
                <a:gd name="T28" fmla="*/ 13 w 87"/>
                <a:gd name="T29" fmla="*/ 75 h 87"/>
                <a:gd name="T30" fmla="*/ 4 w 87"/>
                <a:gd name="T31" fmla="*/ 60 h 87"/>
                <a:gd name="T32" fmla="*/ 0 w 87"/>
                <a:gd name="T33"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3"/>
                  </a:moveTo>
                  <a:lnTo>
                    <a:pt x="4" y="26"/>
                  </a:lnTo>
                  <a:lnTo>
                    <a:pt x="13" y="13"/>
                  </a:lnTo>
                  <a:lnTo>
                    <a:pt x="28" y="2"/>
                  </a:lnTo>
                  <a:lnTo>
                    <a:pt x="45" y="0"/>
                  </a:lnTo>
                  <a:lnTo>
                    <a:pt x="62" y="2"/>
                  </a:lnTo>
                  <a:lnTo>
                    <a:pt x="75" y="13"/>
                  </a:lnTo>
                  <a:lnTo>
                    <a:pt x="85" y="26"/>
                  </a:lnTo>
                  <a:lnTo>
                    <a:pt x="87" y="43"/>
                  </a:lnTo>
                  <a:lnTo>
                    <a:pt x="85" y="60"/>
                  </a:lnTo>
                  <a:lnTo>
                    <a:pt x="75" y="75"/>
                  </a:lnTo>
                  <a:lnTo>
                    <a:pt x="62" y="83"/>
                  </a:lnTo>
                  <a:lnTo>
                    <a:pt x="45" y="87"/>
                  </a:lnTo>
                  <a:lnTo>
                    <a:pt x="28" y="83"/>
                  </a:lnTo>
                  <a:lnTo>
                    <a:pt x="13" y="75"/>
                  </a:lnTo>
                  <a:lnTo>
                    <a:pt x="4" y="60"/>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44609" name="Freeform 65"/>
            <p:cNvSpPr>
              <a:spLocks noChangeAspect="1"/>
            </p:cNvSpPr>
            <p:nvPr/>
          </p:nvSpPr>
          <p:spPr bwMode="auto">
            <a:xfrm>
              <a:off x="1782" y="1488"/>
              <a:ext cx="87" cy="87"/>
            </a:xfrm>
            <a:custGeom>
              <a:avLst/>
              <a:gdLst>
                <a:gd name="T0" fmla="*/ 0 w 87"/>
                <a:gd name="T1" fmla="*/ 43 h 87"/>
                <a:gd name="T2" fmla="*/ 4 w 87"/>
                <a:gd name="T3" fmla="*/ 26 h 87"/>
                <a:gd name="T4" fmla="*/ 13 w 87"/>
                <a:gd name="T5" fmla="*/ 13 h 87"/>
                <a:gd name="T6" fmla="*/ 28 w 87"/>
                <a:gd name="T7" fmla="*/ 3 h 87"/>
                <a:gd name="T8" fmla="*/ 45 w 87"/>
                <a:gd name="T9" fmla="*/ 0 h 87"/>
                <a:gd name="T10" fmla="*/ 60 w 87"/>
                <a:gd name="T11" fmla="*/ 3 h 87"/>
                <a:gd name="T12" fmla="*/ 74 w 87"/>
                <a:gd name="T13" fmla="*/ 13 h 87"/>
                <a:gd name="T14" fmla="*/ 85 w 87"/>
                <a:gd name="T15" fmla="*/ 26 h 87"/>
                <a:gd name="T16" fmla="*/ 87 w 87"/>
                <a:gd name="T17" fmla="*/ 43 h 87"/>
                <a:gd name="T18" fmla="*/ 85 w 87"/>
                <a:gd name="T19" fmla="*/ 60 h 87"/>
                <a:gd name="T20" fmla="*/ 74 w 87"/>
                <a:gd name="T21" fmla="*/ 75 h 87"/>
                <a:gd name="T22" fmla="*/ 60 w 87"/>
                <a:gd name="T23" fmla="*/ 83 h 87"/>
                <a:gd name="T24" fmla="*/ 45 w 87"/>
                <a:gd name="T25" fmla="*/ 87 h 87"/>
                <a:gd name="T26" fmla="*/ 28 w 87"/>
                <a:gd name="T27" fmla="*/ 83 h 87"/>
                <a:gd name="T28" fmla="*/ 13 w 87"/>
                <a:gd name="T29" fmla="*/ 75 h 87"/>
                <a:gd name="T30" fmla="*/ 4 w 87"/>
                <a:gd name="T31" fmla="*/ 60 h 87"/>
                <a:gd name="T32" fmla="*/ 0 w 87"/>
                <a:gd name="T33"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3"/>
                  </a:moveTo>
                  <a:lnTo>
                    <a:pt x="4" y="26"/>
                  </a:lnTo>
                  <a:lnTo>
                    <a:pt x="13" y="13"/>
                  </a:lnTo>
                  <a:lnTo>
                    <a:pt x="28" y="3"/>
                  </a:lnTo>
                  <a:lnTo>
                    <a:pt x="45" y="0"/>
                  </a:lnTo>
                  <a:lnTo>
                    <a:pt x="60" y="3"/>
                  </a:lnTo>
                  <a:lnTo>
                    <a:pt x="74" y="13"/>
                  </a:lnTo>
                  <a:lnTo>
                    <a:pt x="85" y="26"/>
                  </a:lnTo>
                  <a:lnTo>
                    <a:pt x="87" y="43"/>
                  </a:lnTo>
                  <a:lnTo>
                    <a:pt x="85" y="60"/>
                  </a:lnTo>
                  <a:lnTo>
                    <a:pt x="74" y="75"/>
                  </a:lnTo>
                  <a:lnTo>
                    <a:pt x="60" y="83"/>
                  </a:lnTo>
                  <a:lnTo>
                    <a:pt x="45" y="87"/>
                  </a:lnTo>
                  <a:lnTo>
                    <a:pt x="28" y="83"/>
                  </a:lnTo>
                  <a:lnTo>
                    <a:pt x="13" y="75"/>
                  </a:lnTo>
                  <a:lnTo>
                    <a:pt x="4" y="60"/>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44610" name="Freeform 66"/>
            <p:cNvSpPr>
              <a:spLocks noChangeAspect="1"/>
            </p:cNvSpPr>
            <p:nvPr/>
          </p:nvSpPr>
          <p:spPr bwMode="auto">
            <a:xfrm>
              <a:off x="1193" y="2975"/>
              <a:ext cx="87" cy="87"/>
            </a:xfrm>
            <a:custGeom>
              <a:avLst/>
              <a:gdLst>
                <a:gd name="T0" fmla="*/ 0 w 87"/>
                <a:gd name="T1" fmla="*/ 45 h 87"/>
                <a:gd name="T2" fmla="*/ 4 w 87"/>
                <a:gd name="T3" fmla="*/ 28 h 87"/>
                <a:gd name="T4" fmla="*/ 13 w 87"/>
                <a:gd name="T5" fmla="*/ 13 h 87"/>
                <a:gd name="T6" fmla="*/ 28 w 87"/>
                <a:gd name="T7" fmla="*/ 4 h 87"/>
                <a:gd name="T8" fmla="*/ 45 w 87"/>
                <a:gd name="T9" fmla="*/ 0 h 87"/>
                <a:gd name="T10" fmla="*/ 62 w 87"/>
                <a:gd name="T11" fmla="*/ 4 h 87"/>
                <a:gd name="T12" fmla="*/ 75 w 87"/>
                <a:gd name="T13" fmla="*/ 13 h 87"/>
                <a:gd name="T14" fmla="*/ 85 w 87"/>
                <a:gd name="T15" fmla="*/ 28 h 87"/>
                <a:gd name="T16" fmla="*/ 87 w 87"/>
                <a:gd name="T17" fmla="*/ 45 h 87"/>
                <a:gd name="T18" fmla="*/ 85 w 87"/>
                <a:gd name="T19" fmla="*/ 62 h 87"/>
                <a:gd name="T20" fmla="*/ 75 w 87"/>
                <a:gd name="T21" fmla="*/ 74 h 87"/>
                <a:gd name="T22" fmla="*/ 62 w 87"/>
                <a:gd name="T23" fmla="*/ 85 h 87"/>
                <a:gd name="T24" fmla="*/ 45 w 87"/>
                <a:gd name="T25" fmla="*/ 87 h 87"/>
                <a:gd name="T26" fmla="*/ 28 w 87"/>
                <a:gd name="T27" fmla="*/ 85 h 87"/>
                <a:gd name="T28" fmla="*/ 13 w 87"/>
                <a:gd name="T29" fmla="*/ 74 h 87"/>
                <a:gd name="T30" fmla="*/ 4 w 87"/>
                <a:gd name="T31" fmla="*/ 62 h 87"/>
                <a:gd name="T32" fmla="*/ 0 w 87"/>
                <a:gd name="T33"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5"/>
                  </a:moveTo>
                  <a:lnTo>
                    <a:pt x="4" y="28"/>
                  </a:lnTo>
                  <a:lnTo>
                    <a:pt x="13" y="13"/>
                  </a:lnTo>
                  <a:lnTo>
                    <a:pt x="28" y="4"/>
                  </a:lnTo>
                  <a:lnTo>
                    <a:pt x="45" y="0"/>
                  </a:lnTo>
                  <a:lnTo>
                    <a:pt x="62" y="4"/>
                  </a:lnTo>
                  <a:lnTo>
                    <a:pt x="75" y="13"/>
                  </a:lnTo>
                  <a:lnTo>
                    <a:pt x="85" y="28"/>
                  </a:lnTo>
                  <a:lnTo>
                    <a:pt x="87" y="45"/>
                  </a:lnTo>
                  <a:lnTo>
                    <a:pt x="85" y="62"/>
                  </a:lnTo>
                  <a:lnTo>
                    <a:pt x="75" y="74"/>
                  </a:lnTo>
                  <a:lnTo>
                    <a:pt x="62" y="85"/>
                  </a:lnTo>
                  <a:lnTo>
                    <a:pt x="45" y="87"/>
                  </a:lnTo>
                  <a:lnTo>
                    <a:pt x="28" y="85"/>
                  </a:lnTo>
                  <a:lnTo>
                    <a:pt x="13" y="74"/>
                  </a:lnTo>
                  <a:lnTo>
                    <a:pt x="4"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44611" name="Freeform 67"/>
            <p:cNvSpPr>
              <a:spLocks noChangeAspect="1"/>
            </p:cNvSpPr>
            <p:nvPr/>
          </p:nvSpPr>
          <p:spPr bwMode="auto">
            <a:xfrm>
              <a:off x="383" y="1993"/>
              <a:ext cx="87" cy="87"/>
            </a:xfrm>
            <a:custGeom>
              <a:avLst/>
              <a:gdLst>
                <a:gd name="T0" fmla="*/ 0 w 87"/>
                <a:gd name="T1" fmla="*/ 45 h 87"/>
                <a:gd name="T2" fmla="*/ 4 w 87"/>
                <a:gd name="T3" fmla="*/ 28 h 87"/>
                <a:gd name="T4" fmla="*/ 13 w 87"/>
                <a:gd name="T5" fmla="*/ 13 h 87"/>
                <a:gd name="T6" fmla="*/ 28 w 87"/>
                <a:gd name="T7" fmla="*/ 4 h 87"/>
                <a:gd name="T8" fmla="*/ 45 w 87"/>
                <a:gd name="T9" fmla="*/ 0 h 87"/>
                <a:gd name="T10" fmla="*/ 62 w 87"/>
                <a:gd name="T11" fmla="*/ 4 h 87"/>
                <a:gd name="T12" fmla="*/ 74 w 87"/>
                <a:gd name="T13" fmla="*/ 13 h 87"/>
                <a:gd name="T14" fmla="*/ 85 w 87"/>
                <a:gd name="T15" fmla="*/ 28 h 87"/>
                <a:gd name="T16" fmla="*/ 87 w 87"/>
                <a:gd name="T17" fmla="*/ 45 h 87"/>
                <a:gd name="T18" fmla="*/ 85 w 87"/>
                <a:gd name="T19" fmla="*/ 62 h 87"/>
                <a:gd name="T20" fmla="*/ 74 w 87"/>
                <a:gd name="T21" fmla="*/ 74 h 87"/>
                <a:gd name="T22" fmla="*/ 62 w 87"/>
                <a:gd name="T23" fmla="*/ 85 h 87"/>
                <a:gd name="T24" fmla="*/ 45 w 87"/>
                <a:gd name="T25" fmla="*/ 87 h 87"/>
                <a:gd name="T26" fmla="*/ 28 w 87"/>
                <a:gd name="T27" fmla="*/ 85 h 87"/>
                <a:gd name="T28" fmla="*/ 13 w 87"/>
                <a:gd name="T29" fmla="*/ 74 h 87"/>
                <a:gd name="T30" fmla="*/ 4 w 87"/>
                <a:gd name="T31" fmla="*/ 62 h 87"/>
                <a:gd name="T32" fmla="*/ 0 w 87"/>
                <a:gd name="T33"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5"/>
                  </a:moveTo>
                  <a:lnTo>
                    <a:pt x="4" y="28"/>
                  </a:lnTo>
                  <a:lnTo>
                    <a:pt x="13" y="13"/>
                  </a:lnTo>
                  <a:lnTo>
                    <a:pt x="28" y="4"/>
                  </a:lnTo>
                  <a:lnTo>
                    <a:pt x="45" y="0"/>
                  </a:lnTo>
                  <a:lnTo>
                    <a:pt x="62" y="4"/>
                  </a:lnTo>
                  <a:lnTo>
                    <a:pt x="74" y="13"/>
                  </a:lnTo>
                  <a:lnTo>
                    <a:pt x="85" y="28"/>
                  </a:lnTo>
                  <a:lnTo>
                    <a:pt x="87" y="45"/>
                  </a:lnTo>
                  <a:lnTo>
                    <a:pt x="85" y="62"/>
                  </a:lnTo>
                  <a:lnTo>
                    <a:pt x="74" y="74"/>
                  </a:lnTo>
                  <a:lnTo>
                    <a:pt x="62" y="85"/>
                  </a:lnTo>
                  <a:lnTo>
                    <a:pt x="45" y="87"/>
                  </a:lnTo>
                  <a:lnTo>
                    <a:pt x="28" y="85"/>
                  </a:lnTo>
                  <a:lnTo>
                    <a:pt x="13" y="74"/>
                  </a:lnTo>
                  <a:lnTo>
                    <a:pt x="4"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44612" name="Freeform 68"/>
            <p:cNvSpPr>
              <a:spLocks noChangeAspect="1"/>
            </p:cNvSpPr>
            <p:nvPr/>
          </p:nvSpPr>
          <p:spPr bwMode="auto">
            <a:xfrm>
              <a:off x="1544" y="2419"/>
              <a:ext cx="87" cy="87"/>
            </a:xfrm>
            <a:custGeom>
              <a:avLst/>
              <a:gdLst>
                <a:gd name="T0" fmla="*/ 0 w 87"/>
                <a:gd name="T1" fmla="*/ 45 h 87"/>
                <a:gd name="T2" fmla="*/ 4 w 87"/>
                <a:gd name="T3" fmla="*/ 28 h 87"/>
                <a:gd name="T4" fmla="*/ 13 w 87"/>
                <a:gd name="T5" fmla="*/ 13 h 87"/>
                <a:gd name="T6" fmla="*/ 28 w 87"/>
                <a:gd name="T7" fmla="*/ 5 h 87"/>
                <a:gd name="T8" fmla="*/ 42 w 87"/>
                <a:gd name="T9" fmla="*/ 0 h 87"/>
                <a:gd name="T10" fmla="*/ 59 w 87"/>
                <a:gd name="T11" fmla="*/ 5 h 87"/>
                <a:gd name="T12" fmla="*/ 74 w 87"/>
                <a:gd name="T13" fmla="*/ 13 h 87"/>
                <a:gd name="T14" fmla="*/ 83 w 87"/>
                <a:gd name="T15" fmla="*/ 28 h 87"/>
                <a:gd name="T16" fmla="*/ 87 w 87"/>
                <a:gd name="T17" fmla="*/ 45 h 87"/>
                <a:gd name="T18" fmla="*/ 83 w 87"/>
                <a:gd name="T19" fmla="*/ 62 h 87"/>
                <a:gd name="T20" fmla="*/ 74 w 87"/>
                <a:gd name="T21" fmla="*/ 75 h 87"/>
                <a:gd name="T22" fmla="*/ 59 w 87"/>
                <a:gd name="T23" fmla="*/ 85 h 87"/>
                <a:gd name="T24" fmla="*/ 42 w 87"/>
                <a:gd name="T25" fmla="*/ 87 h 87"/>
                <a:gd name="T26" fmla="*/ 28 w 87"/>
                <a:gd name="T27" fmla="*/ 85 h 87"/>
                <a:gd name="T28" fmla="*/ 13 w 87"/>
                <a:gd name="T29" fmla="*/ 75 h 87"/>
                <a:gd name="T30" fmla="*/ 4 w 87"/>
                <a:gd name="T31" fmla="*/ 62 h 87"/>
                <a:gd name="T32" fmla="*/ 0 w 87"/>
                <a:gd name="T33" fmla="*/ 4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5"/>
                  </a:moveTo>
                  <a:lnTo>
                    <a:pt x="4" y="28"/>
                  </a:lnTo>
                  <a:lnTo>
                    <a:pt x="13" y="13"/>
                  </a:lnTo>
                  <a:lnTo>
                    <a:pt x="28" y="5"/>
                  </a:lnTo>
                  <a:lnTo>
                    <a:pt x="42" y="0"/>
                  </a:lnTo>
                  <a:lnTo>
                    <a:pt x="59" y="5"/>
                  </a:lnTo>
                  <a:lnTo>
                    <a:pt x="74" y="13"/>
                  </a:lnTo>
                  <a:lnTo>
                    <a:pt x="83" y="28"/>
                  </a:lnTo>
                  <a:lnTo>
                    <a:pt x="87" y="45"/>
                  </a:lnTo>
                  <a:lnTo>
                    <a:pt x="83" y="62"/>
                  </a:lnTo>
                  <a:lnTo>
                    <a:pt x="74" y="75"/>
                  </a:lnTo>
                  <a:lnTo>
                    <a:pt x="59" y="85"/>
                  </a:lnTo>
                  <a:lnTo>
                    <a:pt x="42" y="87"/>
                  </a:lnTo>
                  <a:lnTo>
                    <a:pt x="28" y="85"/>
                  </a:lnTo>
                  <a:lnTo>
                    <a:pt x="13" y="75"/>
                  </a:lnTo>
                  <a:lnTo>
                    <a:pt x="4"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44613" name="Freeform 69"/>
            <p:cNvSpPr>
              <a:spLocks noChangeAspect="1"/>
            </p:cNvSpPr>
            <p:nvPr/>
          </p:nvSpPr>
          <p:spPr bwMode="auto">
            <a:xfrm>
              <a:off x="2018" y="2479"/>
              <a:ext cx="87" cy="87"/>
            </a:xfrm>
            <a:custGeom>
              <a:avLst/>
              <a:gdLst>
                <a:gd name="T0" fmla="*/ 0 w 87"/>
                <a:gd name="T1" fmla="*/ 42 h 87"/>
                <a:gd name="T2" fmla="*/ 4 w 87"/>
                <a:gd name="T3" fmla="*/ 25 h 87"/>
                <a:gd name="T4" fmla="*/ 13 w 87"/>
                <a:gd name="T5" fmla="*/ 13 h 87"/>
                <a:gd name="T6" fmla="*/ 28 w 87"/>
                <a:gd name="T7" fmla="*/ 2 h 87"/>
                <a:gd name="T8" fmla="*/ 45 w 87"/>
                <a:gd name="T9" fmla="*/ 0 h 87"/>
                <a:gd name="T10" fmla="*/ 62 w 87"/>
                <a:gd name="T11" fmla="*/ 2 h 87"/>
                <a:gd name="T12" fmla="*/ 74 w 87"/>
                <a:gd name="T13" fmla="*/ 13 h 87"/>
                <a:gd name="T14" fmla="*/ 85 w 87"/>
                <a:gd name="T15" fmla="*/ 25 h 87"/>
                <a:gd name="T16" fmla="*/ 87 w 87"/>
                <a:gd name="T17" fmla="*/ 42 h 87"/>
                <a:gd name="T18" fmla="*/ 85 w 87"/>
                <a:gd name="T19" fmla="*/ 59 h 87"/>
                <a:gd name="T20" fmla="*/ 74 w 87"/>
                <a:gd name="T21" fmla="*/ 74 h 87"/>
                <a:gd name="T22" fmla="*/ 62 w 87"/>
                <a:gd name="T23" fmla="*/ 83 h 87"/>
                <a:gd name="T24" fmla="*/ 45 w 87"/>
                <a:gd name="T25" fmla="*/ 87 h 87"/>
                <a:gd name="T26" fmla="*/ 28 w 87"/>
                <a:gd name="T27" fmla="*/ 83 h 87"/>
                <a:gd name="T28" fmla="*/ 13 w 87"/>
                <a:gd name="T29" fmla="*/ 74 h 87"/>
                <a:gd name="T30" fmla="*/ 4 w 87"/>
                <a:gd name="T31" fmla="*/ 59 h 87"/>
                <a:gd name="T32" fmla="*/ 0 w 87"/>
                <a:gd name="T33" fmla="*/ 4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7" h="87">
                  <a:moveTo>
                    <a:pt x="0" y="42"/>
                  </a:moveTo>
                  <a:lnTo>
                    <a:pt x="4" y="25"/>
                  </a:lnTo>
                  <a:lnTo>
                    <a:pt x="13" y="13"/>
                  </a:lnTo>
                  <a:lnTo>
                    <a:pt x="28" y="2"/>
                  </a:lnTo>
                  <a:lnTo>
                    <a:pt x="45" y="0"/>
                  </a:lnTo>
                  <a:lnTo>
                    <a:pt x="62" y="2"/>
                  </a:lnTo>
                  <a:lnTo>
                    <a:pt x="74" y="13"/>
                  </a:lnTo>
                  <a:lnTo>
                    <a:pt x="85" y="25"/>
                  </a:lnTo>
                  <a:lnTo>
                    <a:pt x="87" y="42"/>
                  </a:lnTo>
                  <a:lnTo>
                    <a:pt x="85" y="59"/>
                  </a:lnTo>
                  <a:lnTo>
                    <a:pt x="74" y="74"/>
                  </a:lnTo>
                  <a:lnTo>
                    <a:pt x="62" y="83"/>
                  </a:lnTo>
                  <a:lnTo>
                    <a:pt x="45" y="87"/>
                  </a:lnTo>
                  <a:lnTo>
                    <a:pt x="28" y="83"/>
                  </a:lnTo>
                  <a:lnTo>
                    <a:pt x="13" y="74"/>
                  </a:lnTo>
                  <a:lnTo>
                    <a:pt x="4" y="59"/>
                  </a:lnTo>
                  <a:lnTo>
                    <a:pt x="0" y="42"/>
                  </a:lnTo>
                  <a:close/>
                </a:path>
              </a:pathLst>
            </a:custGeom>
            <a:solidFill>
              <a:srgbClr val="1A1A1A"/>
            </a:solidFill>
            <a:ln w="3175">
              <a:solidFill>
                <a:srgbClr val="000000"/>
              </a:solidFill>
              <a:prstDash val="solid"/>
              <a:round/>
              <a:headEnd/>
              <a:tailEnd/>
            </a:ln>
          </p:spPr>
          <p:txBody>
            <a:bodyPr/>
            <a:lstStyle/>
            <a:p>
              <a:endParaRPr lang="it-IT"/>
            </a:p>
          </p:txBody>
        </p:sp>
        <p:sp>
          <p:nvSpPr>
            <p:cNvPr id="1644614" name="Rectangle 70"/>
            <p:cNvSpPr>
              <a:spLocks noChangeAspect="1" noChangeArrowheads="1"/>
            </p:cNvSpPr>
            <p:nvPr/>
          </p:nvSpPr>
          <p:spPr bwMode="auto">
            <a:xfrm>
              <a:off x="1890" y="1437"/>
              <a:ext cx="97"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1</a:t>
              </a:r>
              <a:endParaRPr lang="en-US" sz="1600"/>
            </a:p>
          </p:txBody>
        </p:sp>
        <p:sp>
          <p:nvSpPr>
            <p:cNvPr id="1644615" name="Rectangle 71"/>
            <p:cNvSpPr>
              <a:spLocks noChangeAspect="1" noChangeArrowheads="1"/>
            </p:cNvSpPr>
            <p:nvPr/>
          </p:nvSpPr>
          <p:spPr bwMode="auto">
            <a:xfrm>
              <a:off x="1089" y="2061"/>
              <a:ext cx="9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2</a:t>
              </a:r>
              <a:endParaRPr lang="en-US" sz="1600"/>
            </a:p>
          </p:txBody>
        </p:sp>
        <p:sp>
          <p:nvSpPr>
            <p:cNvPr id="1644616" name="Rectangle 72"/>
            <p:cNvSpPr>
              <a:spLocks noChangeAspect="1" noChangeArrowheads="1"/>
            </p:cNvSpPr>
            <p:nvPr/>
          </p:nvSpPr>
          <p:spPr bwMode="auto">
            <a:xfrm>
              <a:off x="1699" y="2374"/>
              <a:ext cx="9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3</a:t>
              </a:r>
              <a:endParaRPr lang="en-US" sz="1600"/>
            </a:p>
          </p:txBody>
        </p:sp>
        <p:sp>
          <p:nvSpPr>
            <p:cNvPr id="1644617" name="Rectangle 73"/>
            <p:cNvSpPr>
              <a:spLocks noChangeAspect="1" noChangeArrowheads="1"/>
            </p:cNvSpPr>
            <p:nvPr/>
          </p:nvSpPr>
          <p:spPr bwMode="auto">
            <a:xfrm>
              <a:off x="1319" y="2929"/>
              <a:ext cx="9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4</a:t>
              </a:r>
              <a:endParaRPr lang="en-US" sz="1600"/>
            </a:p>
          </p:txBody>
        </p:sp>
        <p:sp>
          <p:nvSpPr>
            <p:cNvPr id="1644618" name="Rectangle 74"/>
            <p:cNvSpPr>
              <a:spLocks noChangeAspect="1" noChangeArrowheads="1"/>
            </p:cNvSpPr>
            <p:nvPr/>
          </p:nvSpPr>
          <p:spPr bwMode="auto">
            <a:xfrm>
              <a:off x="517" y="1940"/>
              <a:ext cx="9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5</a:t>
              </a:r>
              <a:endParaRPr lang="en-US" sz="1600"/>
            </a:p>
          </p:txBody>
        </p:sp>
        <p:sp>
          <p:nvSpPr>
            <p:cNvPr id="1644619" name="Rectangle 75"/>
            <p:cNvSpPr>
              <a:spLocks noChangeAspect="1" noChangeArrowheads="1"/>
            </p:cNvSpPr>
            <p:nvPr/>
          </p:nvSpPr>
          <p:spPr bwMode="auto">
            <a:xfrm>
              <a:off x="2187" y="2429"/>
              <a:ext cx="9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6</a:t>
              </a:r>
              <a:endParaRPr lang="en-US" sz="1600"/>
            </a:p>
          </p:txBody>
        </p:sp>
      </p:grpSp>
      <p:grpSp>
        <p:nvGrpSpPr>
          <p:cNvPr id="1644620" name="Group 76"/>
          <p:cNvGrpSpPr>
            <a:grpSpLocks noChangeAspect="1"/>
          </p:cNvGrpSpPr>
          <p:nvPr/>
        </p:nvGrpSpPr>
        <p:grpSpPr bwMode="auto">
          <a:xfrm>
            <a:off x="7285038" y="2360613"/>
            <a:ext cx="919162" cy="617537"/>
            <a:chOff x="1465" y="2309"/>
            <a:chExt cx="883" cy="594"/>
          </a:xfrm>
        </p:grpSpPr>
        <p:sp>
          <p:nvSpPr>
            <p:cNvPr id="1644621" name="Freeform 77"/>
            <p:cNvSpPr>
              <a:spLocks noChangeAspect="1"/>
            </p:cNvSpPr>
            <p:nvPr/>
          </p:nvSpPr>
          <p:spPr bwMode="auto">
            <a:xfrm>
              <a:off x="1465" y="2309"/>
              <a:ext cx="883" cy="369"/>
            </a:xfrm>
            <a:custGeom>
              <a:avLst/>
              <a:gdLst>
                <a:gd name="T0" fmla="*/ 442 w 883"/>
                <a:gd name="T1" fmla="*/ 0 h 369"/>
                <a:gd name="T2" fmla="*/ 502 w 883"/>
                <a:gd name="T3" fmla="*/ 2 h 369"/>
                <a:gd name="T4" fmla="*/ 562 w 883"/>
                <a:gd name="T5" fmla="*/ 7 h 369"/>
                <a:gd name="T6" fmla="*/ 619 w 883"/>
                <a:gd name="T7" fmla="*/ 15 h 369"/>
                <a:gd name="T8" fmla="*/ 672 w 883"/>
                <a:gd name="T9" fmla="*/ 28 h 369"/>
                <a:gd name="T10" fmla="*/ 721 w 883"/>
                <a:gd name="T11" fmla="*/ 43 h 369"/>
                <a:gd name="T12" fmla="*/ 766 w 883"/>
                <a:gd name="T13" fmla="*/ 60 h 369"/>
                <a:gd name="T14" fmla="*/ 804 w 883"/>
                <a:gd name="T15" fmla="*/ 79 h 369"/>
                <a:gd name="T16" fmla="*/ 836 w 883"/>
                <a:gd name="T17" fmla="*/ 100 h 369"/>
                <a:gd name="T18" fmla="*/ 859 w 883"/>
                <a:gd name="T19" fmla="*/ 123 h 369"/>
                <a:gd name="T20" fmla="*/ 876 w 883"/>
                <a:gd name="T21" fmla="*/ 147 h 369"/>
                <a:gd name="T22" fmla="*/ 883 w 883"/>
                <a:gd name="T23" fmla="*/ 172 h 369"/>
                <a:gd name="T24" fmla="*/ 883 w 883"/>
                <a:gd name="T25" fmla="*/ 197 h 369"/>
                <a:gd name="T26" fmla="*/ 876 w 883"/>
                <a:gd name="T27" fmla="*/ 223 h 369"/>
                <a:gd name="T28" fmla="*/ 859 w 883"/>
                <a:gd name="T29" fmla="*/ 246 h 369"/>
                <a:gd name="T30" fmla="*/ 836 w 883"/>
                <a:gd name="T31" fmla="*/ 270 h 369"/>
                <a:gd name="T32" fmla="*/ 804 w 883"/>
                <a:gd name="T33" fmla="*/ 291 h 369"/>
                <a:gd name="T34" fmla="*/ 766 w 883"/>
                <a:gd name="T35" fmla="*/ 310 h 369"/>
                <a:gd name="T36" fmla="*/ 721 w 883"/>
                <a:gd name="T37" fmla="*/ 327 h 369"/>
                <a:gd name="T38" fmla="*/ 672 w 883"/>
                <a:gd name="T39" fmla="*/ 342 h 369"/>
                <a:gd name="T40" fmla="*/ 619 w 883"/>
                <a:gd name="T41" fmla="*/ 354 h 369"/>
                <a:gd name="T42" fmla="*/ 562 w 883"/>
                <a:gd name="T43" fmla="*/ 363 h 369"/>
                <a:gd name="T44" fmla="*/ 502 w 883"/>
                <a:gd name="T45" fmla="*/ 367 h 369"/>
                <a:gd name="T46" fmla="*/ 442 w 883"/>
                <a:gd name="T47" fmla="*/ 369 h 369"/>
                <a:gd name="T48" fmla="*/ 381 w 883"/>
                <a:gd name="T49" fmla="*/ 367 h 369"/>
                <a:gd name="T50" fmla="*/ 323 w 883"/>
                <a:gd name="T51" fmla="*/ 363 h 369"/>
                <a:gd name="T52" fmla="*/ 266 w 883"/>
                <a:gd name="T53" fmla="*/ 354 h 369"/>
                <a:gd name="T54" fmla="*/ 213 w 883"/>
                <a:gd name="T55" fmla="*/ 342 h 369"/>
                <a:gd name="T56" fmla="*/ 162 w 883"/>
                <a:gd name="T57" fmla="*/ 327 h 369"/>
                <a:gd name="T58" fmla="*/ 119 w 883"/>
                <a:gd name="T59" fmla="*/ 310 h 369"/>
                <a:gd name="T60" fmla="*/ 81 w 883"/>
                <a:gd name="T61" fmla="*/ 291 h 369"/>
                <a:gd name="T62" fmla="*/ 49 w 883"/>
                <a:gd name="T63" fmla="*/ 270 h 369"/>
                <a:gd name="T64" fmla="*/ 26 w 883"/>
                <a:gd name="T65" fmla="*/ 246 h 369"/>
                <a:gd name="T66" fmla="*/ 9 w 883"/>
                <a:gd name="T67" fmla="*/ 223 h 369"/>
                <a:gd name="T68" fmla="*/ 0 w 883"/>
                <a:gd name="T69" fmla="*/ 197 h 369"/>
                <a:gd name="T70" fmla="*/ 0 w 883"/>
                <a:gd name="T71" fmla="*/ 172 h 369"/>
                <a:gd name="T72" fmla="*/ 9 w 883"/>
                <a:gd name="T73" fmla="*/ 147 h 369"/>
                <a:gd name="T74" fmla="*/ 26 w 883"/>
                <a:gd name="T75" fmla="*/ 123 h 369"/>
                <a:gd name="T76" fmla="*/ 49 w 883"/>
                <a:gd name="T77" fmla="*/ 100 h 369"/>
                <a:gd name="T78" fmla="*/ 81 w 883"/>
                <a:gd name="T79" fmla="*/ 79 h 369"/>
                <a:gd name="T80" fmla="*/ 119 w 883"/>
                <a:gd name="T81" fmla="*/ 60 h 369"/>
                <a:gd name="T82" fmla="*/ 162 w 883"/>
                <a:gd name="T83" fmla="*/ 43 h 369"/>
                <a:gd name="T84" fmla="*/ 213 w 883"/>
                <a:gd name="T85" fmla="*/ 28 h 369"/>
                <a:gd name="T86" fmla="*/ 266 w 883"/>
                <a:gd name="T87" fmla="*/ 15 h 369"/>
                <a:gd name="T88" fmla="*/ 323 w 883"/>
                <a:gd name="T89" fmla="*/ 7 h 369"/>
                <a:gd name="T90" fmla="*/ 381 w 883"/>
                <a:gd name="T91" fmla="*/ 2 h 369"/>
                <a:gd name="T92" fmla="*/ 442 w 883"/>
                <a:gd name="T93" fmla="*/ 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83" h="369">
                  <a:moveTo>
                    <a:pt x="442" y="0"/>
                  </a:moveTo>
                  <a:lnTo>
                    <a:pt x="502" y="2"/>
                  </a:lnTo>
                  <a:lnTo>
                    <a:pt x="562" y="7"/>
                  </a:lnTo>
                  <a:lnTo>
                    <a:pt x="619" y="15"/>
                  </a:lnTo>
                  <a:lnTo>
                    <a:pt x="672" y="28"/>
                  </a:lnTo>
                  <a:lnTo>
                    <a:pt x="721" y="43"/>
                  </a:lnTo>
                  <a:lnTo>
                    <a:pt x="766" y="60"/>
                  </a:lnTo>
                  <a:lnTo>
                    <a:pt x="804" y="79"/>
                  </a:lnTo>
                  <a:lnTo>
                    <a:pt x="836" y="100"/>
                  </a:lnTo>
                  <a:lnTo>
                    <a:pt x="859" y="123"/>
                  </a:lnTo>
                  <a:lnTo>
                    <a:pt x="876" y="147"/>
                  </a:lnTo>
                  <a:lnTo>
                    <a:pt x="883" y="172"/>
                  </a:lnTo>
                  <a:lnTo>
                    <a:pt x="883" y="197"/>
                  </a:lnTo>
                  <a:lnTo>
                    <a:pt x="876" y="223"/>
                  </a:lnTo>
                  <a:lnTo>
                    <a:pt x="859" y="246"/>
                  </a:lnTo>
                  <a:lnTo>
                    <a:pt x="836" y="270"/>
                  </a:lnTo>
                  <a:lnTo>
                    <a:pt x="804" y="291"/>
                  </a:lnTo>
                  <a:lnTo>
                    <a:pt x="766" y="310"/>
                  </a:lnTo>
                  <a:lnTo>
                    <a:pt x="721" y="327"/>
                  </a:lnTo>
                  <a:lnTo>
                    <a:pt x="672" y="342"/>
                  </a:lnTo>
                  <a:lnTo>
                    <a:pt x="619" y="354"/>
                  </a:lnTo>
                  <a:lnTo>
                    <a:pt x="562" y="363"/>
                  </a:lnTo>
                  <a:lnTo>
                    <a:pt x="502" y="367"/>
                  </a:lnTo>
                  <a:lnTo>
                    <a:pt x="442" y="369"/>
                  </a:lnTo>
                  <a:lnTo>
                    <a:pt x="381" y="367"/>
                  </a:lnTo>
                  <a:lnTo>
                    <a:pt x="323" y="363"/>
                  </a:lnTo>
                  <a:lnTo>
                    <a:pt x="266" y="354"/>
                  </a:lnTo>
                  <a:lnTo>
                    <a:pt x="213" y="342"/>
                  </a:lnTo>
                  <a:lnTo>
                    <a:pt x="162" y="327"/>
                  </a:lnTo>
                  <a:lnTo>
                    <a:pt x="119" y="310"/>
                  </a:lnTo>
                  <a:lnTo>
                    <a:pt x="81" y="291"/>
                  </a:lnTo>
                  <a:lnTo>
                    <a:pt x="49" y="270"/>
                  </a:lnTo>
                  <a:lnTo>
                    <a:pt x="26" y="246"/>
                  </a:lnTo>
                  <a:lnTo>
                    <a:pt x="9" y="223"/>
                  </a:lnTo>
                  <a:lnTo>
                    <a:pt x="0" y="197"/>
                  </a:lnTo>
                  <a:lnTo>
                    <a:pt x="0" y="172"/>
                  </a:lnTo>
                  <a:lnTo>
                    <a:pt x="9" y="147"/>
                  </a:lnTo>
                  <a:lnTo>
                    <a:pt x="26" y="123"/>
                  </a:lnTo>
                  <a:lnTo>
                    <a:pt x="49" y="100"/>
                  </a:lnTo>
                  <a:lnTo>
                    <a:pt x="81" y="79"/>
                  </a:lnTo>
                  <a:lnTo>
                    <a:pt x="119" y="60"/>
                  </a:lnTo>
                  <a:lnTo>
                    <a:pt x="162" y="43"/>
                  </a:lnTo>
                  <a:lnTo>
                    <a:pt x="213" y="28"/>
                  </a:lnTo>
                  <a:lnTo>
                    <a:pt x="266" y="15"/>
                  </a:lnTo>
                  <a:lnTo>
                    <a:pt x="323" y="7"/>
                  </a:lnTo>
                  <a:lnTo>
                    <a:pt x="381" y="2"/>
                  </a:lnTo>
                  <a:lnTo>
                    <a:pt x="442"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4622" name="Rectangle 78"/>
            <p:cNvSpPr>
              <a:spLocks noChangeAspect="1" noChangeArrowheads="1"/>
            </p:cNvSpPr>
            <p:nvPr/>
          </p:nvSpPr>
          <p:spPr bwMode="auto">
            <a:xfrm>
              <a:off x="1831" y="2668"/>
              <a:ext cx="1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1</a:t>
              </a:r>
              <a:endParaRPr lang="en-US" sz="1600"/>
            </a:p>
          </p:txBody>
        </p:sp>
      </p:grpSp>
      <p:grpSp>
        <p:nvGrpSpPr>
          <p:cNvPr id="1644623" name="Group 79"/>
          <p:cNvGrpSpPr>
            <a:grpSpLocks noChangeAspect="1"/>
          </p:cNvGrpSpPr>
          <p:nvPr/>
        </p:nvGrpSpPr>
        <p:grpSpPr bwMode="auto">
          <a:xfrm>
            <a:off x="6100763" y="1730375"/>
            <a:ext cx="1036637" cy="584200"/>
            <a:chOff x="328" y="1704"/>
            <a:chExt cx="995" cy="561"/>
          </a:xfrm>
        </p:grpSpPr>
        <p:sp>
          <p:nvSpPr>
            <p:cNvPr id="1644624" name="Freeform 80"/>
            <p:cNvSpPr>
              <a:spLocks noChangeAspect="1"/>
            </p:cNvSpPr>
            <p:nvPr/>
          </p:nvSpPr>
          <p:spPr bwMode="auto">
            <a:xfrm>
              <a:off x="328" y="1881"/>
              <a:ext cx="995" cy="384"/>
            </a:xfrm>
            <a:custGeom>
              <a:avLst/>
              <a:gdLst>
                <a:gd name="T0" fmla="*/ 514 w 995"/>
                <a:gd name="T1" fmla="*/ 4 h 384"/>
                <a:gd name="T2" fmla="*/ 576 w 995"/>
                <a:gd name="T3" fmla="*/ 10 h 384"/>
                <a:gd name="T4" fmla="*/ 638 w 995"/>
                <a:gd name="T5" fmla="*/ 21 h 384"/>
                <a:gd name="T6" fmla="*/ 695 w 995"/>
                <a:gd name="T7" fmla="*/ 34 h 384"/>
                <a:gd name="T8" fmla="*/ 752 w 995"/>
                <a:gd name="T9" fmla="*/ 49 h 384"/>
                <a:gd name="T10" fmla="*/ 803 w 995"/>
                <a:gd name="T11" fmla="*/ 66 h 384"/>
                <a:gd name="T12" fmla="*/ 850 w 995"/>
                <a:gd name="T13" fmla="*/ 85 h 384"/>
                <a:gd name="T14" fmla="*/ 891 w 995"/>
                <a:gd name="T15" fmla="*/ 106 h 384"/>
                <a:gd name="T16" fmla="*/ 927 w 995"/>
                <a:gd name="T17" fmla="*/ 127 h 384"/>
                <a:gd name="T18" fmla="*/ 954 w 995"/>
                <a:gd name="T19" fmla="*/ 150 h 384"/>
                <a:gd name="T20" fmla="*/ 976 w 995"/>
                <a:gd name="T21" fmla="*/ 176 h 384"/>
                <a:gd name="T22" fmla="*/ 988 w 995"/>
                <a:gd name="T23" fmla="*/ 199 h 384"/>
                <a:gd name="T24" fmla="*/ 995 w 995"/>
                <a:gd name="T25" fmla="*/ 222 h 384"/>
                <a:gd name="T26" fmla="*/ 993 w 995"/>
                <a:gd name="T27" fmla="*/ 248 h 384"/>
                <a:gd name="T28" fmla="*/ 982 w 995"/>
                <a:gd name="T29" fmla="*/ 269 h 384"/>
                <a:gd name="T30" fmla="*/ 965 w 995"/>
                <a:gd name="T31" fmla="*/ 290 h 384"/>
                <a:gd name="T32" fmla="*/ 940 w 995"/>
                <a:gd name="T33" fmla="*/ 312 h 384"/>
                <a:gd name="T34" fmla="*/ 908 w 995"/>
                <a:gd name="T35" fmla="*/ 329 h 384"/>
                <a:gd name="T36" fmla="*/ 869 w 995"/>
                <a:gd name="T37" fmla="*/ 345 h 384"/>
                <a:gd name="T38" fmla="*/ 827 w 995"/>
                <a:gd name="T39" fmla="*/ 358 h 384"/>
                <a:gd name="T40" fmla="*/ 776 w 995"/>
                <a:gd name="T41" fmla="*/ 369 h 384"/>
                <a:gd name="T42" fmla="*/ 723 w 995"/>
                <a:gd name="T43" fmla="*/ 377 h 384"/>
                <a:gd name="T44" fmla="*/ 665 w 995"/>
                <a:gd name="T45" fmla="*/ 382 h 384"/>
                <a:gd name="T46" fmla="*/ 606 w 995"/>
                <a:gd name="T47" fmla="*/ 384 h 384"/>
                <a:gd name="T48" fmla="*/ 544 w 995"/>
                <a:gd name="T49" fmla="*/ 384 h 384"/>
                <a:gd name="T50" fmla="*/ 480 w 995"/>
                <a:gd name="T51" fmla="*/ 379 h 384"/>
                <a:gd name="T52" fmla="*/ 419 w 995"/>
                <a:gd name="T53" fmla="*/ 373 h 384"/>
                <a:gd name="T54" fmla="*/ 357 w 995"/>
                <a:gd name="T55" fmla="*/ 362 h 384"/>
                <a:gd name="T56" fmla="*/ 300 w 995"/>
                <a:gd name="T57" fmla="*/ 350 h 384"/>
                <a:gd name="T58" fmla="*/ 242 w 995"/>
                <a:gd name="T59" fmla="*/ 335 h 384"/>
                <a:gd name="T60" fmla="*/ 191 w 995"/>
                <a:gd name="T61" fmla="*/ 318 h 384"/>
                <a:gd name="T62" fmla="*/ 144 w 995"/>
                <a:gd name="T63" fmla="*/ 299 h 384"/>
                <a:gd name="T64" fmla="*/ 104 w 995"/>
                <a:gd name="T65" fmla="*/ 278 h 384"/>
                <a:gd name="T66" fmla="*/ 68 w 995"/>
                <a:gd name="T67" fmla="*/ 256 h 384"/>
                <a:gd name="T68" fmla="*/ 40 w 995"/>
                <a:gd name="T69" fmla="*/ 233 h 384"/>
                <a:gd name="T70" fmla="*/ 19 w 995"/>
                <a:gd name="T71" fmla="*/ 208 h 384"/>
                <a:gd name="T72" fmla="*/ 6 w 995"/>
                <a:gd name="T73" fmla="*/ 184 h 384"/>
                <a:gd name="T74" fmla="*/ 0 w 995"/>
                <a:gd name="T75" fmla="*/ 161 h 384"/>
                <a:gd name="T76" fmla="*/ 2 w 995"/>
                <a:gd name="T77" fmla="*/ 138 h 384"/>
                <a:gd name="T78" fmla="*/ 13 w 995"/>
                <a:gd name="T79" fmla="*/ 114 h 384"/>
                <a:gd name="T80" fmla="*/ 30 w 995"/>
                <a:gd name="T81" fmla="*/ 93 h 384"/>
                <a:gd name="T82" fmla="*/ 55 w 995"/>
                <a:gd name="T83" fmla="*/ 72 h 384"/>
                <a:gd name="T84" fmla="*/ 87 w 995"/>
                <a:gd name="T85" fmla="*/ 55 h 384"/>
                <a:gd name="T86" fmla="*/ 125 w 995"/>
                <a:gd name="T87" fmla="*/ 38 h 384"/>
                <a:gd name="T88" fmla="*/ 168 w 995"/>
                <a:gd name="T89" fmla="*/ 25 h 384"/>
                <a:gd name="T90" fmla="*/ 219 w 995"/>
                <a:gd name="T91" fmla="*/ 15 h 384"/>
                <a:gd name="T92" fmla="*/ 272 w 995"/>
                <a:gd name="T93" fmla="*/ 6 h 384"/>
                <a:gd name="T94" fmla="*/ 329 w 995"/>
                <a:gd name="T95" fmla="*/ 2 h 384"/>
                <a:gd name="T96" fmla="*/ 389 w 995"/>
                <a:gd name="T97" fmla="*/ 0 h 384"/>
                <a:gd name="T98" fmla="*/ 450 w 995"/>
                <a:gd name="T99" fmla="*/ 0 h 384"/>
                <a:gd name="T100" fmla="*/ 514 w 995"/>
                <a:gd name="T101" fmla="*/ 4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95" h="384">
                  <a:moveTo>
                    <a:pt x="514" y="4"/>
                  </a:moveTo>
                  <a:lnTo>
                    <a:pt x="576" y="10"/>
                  </a:lnTo>
                  <a:lnTo>
                    <a:pt x="638" y="21"/>
                  </a:lnTo>
                  <a:lnTo>
                    <a:pt x="695" y="34"/>
                  </a:lnTo>
                  <a:lnTo>
                    <a:pt x="752" y="49"/>
                  </a:lnTo>
                  <a:lnTo>
                    <a:pt x="803" y="66"/>
                  </a:lnTo>
                  <a:lnTo>
                    <a:pt x="850" y="85"/>
                  </a:lnTo>
                  <a:lnTo>
                    <a:pt x="891" y="106"/>
                  </a:lnTo>
                  <a:lnTo>
                    <a:pt x="927" y="127"/>
                  </a:lnTo>
                  <a:lnTo>
                    <a:pt x="954" y="150"/>
                  </a:lnTo>
                  <a:lnTo>
                    <a:pt x="976" y="176"/>
                  </a:lnTo>
                  <a:lnTo>
                    <a:pt x="988" y="199"/>
                  </a:lnTo>
                  <a:lnTo>
                    <a:pt x="995" y="222"/>
                  </a:lnTo>
                  <a:lnTo>
                    <a:pt x="993" y="248"/>
                  </a:lnTo>
                  <a:lnTo>
                    <a:pt x="982" y="269"/>
                  </a:lnTo>
                  <a:lnTo>
                    <a:pt x="965" y="290"/>
                  </a:lnTo>
                  <a:lnTo>
                    <a:pt x="940" y="312"/>
                  </a:lnTo>
                  <a:lnTo>
                    <a:pt x="908" y="329"/>
                  </a:lnTo>
                  <a:lnTo>
                    <a:pt x="869" y="345"/>
                  </a:lnTo>
                  <a:lnTo>
                    <a:pt x="827" y="358"/>
                  </a:lnTo>
                  <a:lnTo>
                    <a:pt x="776" y="369"/>
                  </a:lnTo>
                  <a:lnTo>
                    <a:pt x="723" y="377"/>
                  </a:lnTo>
                  <a:lnTo>
                    <a:pt x="665" y="382"/>
                  </a:lnTo>
                  <a:lnTo>
                    <a:pt x="606" y="384"/>
                  </a:lnTo>
                  <a:lnTo>
                    <a:pt x="544" y="384"/>
                  </a:lnTo>
                  <a:lnTo>
                    <a:pt x="480" y="379"/>
                  </a:lnTo>
                  <a:lnTo>
                    <a:pt x="419" y="373"/>
                  </a:lnTo>
                  <a:lnTo>
                    <a:pt x="357" y="362"/>
                  </a:lnTo>
                  <a:lnTo>
                    <a:pt x="300" y="350"/>
                  </a:lnTo>
                  <a:lnTo>
                    <a:pt x="242" y="335"/>
                  </a:lnTo>
                  <a:lnTo>
                    <a:pt x="191" y="318"/>
                  </a:lnTo>
                  <a:lnTo>
                    <a:pt x="144" y="299"/>
                  </a:lnTo>
                  <a:lnTo>
                    <a:pt x="104" y="278"/>
                  </a:lnTo>
                  <a:lnTo>
                    <a:pt x="68" y="256"/>
                  </a:lnTo>
                  <a:lnTo>
                    <a:pt x="40" y="233"/>
                  </a:lnTo>
                  <a:lnTo>
                    <a:pt x="19" y="208"/>
                  </a:lnTo>
                  <a:lnTo>
                    <a:pt x="6" y="184"/>
                  </a:lnTo>
                  <a:lnTo>
                    <a:pt x="0" y="161"/>
                  </a:lnTo>
                  <a:lnTo>
                    <a:pt x="2" y="138"/>
                  </a:lnTo>
                  <a:lnTo>
                    <a:pt x="13" y="114"/>
                  </a:lnTo>
                  <a:lnTo>
                    <a:pt x="30" y="93"/>
                  </a:lnTo>
                  <a:lnTo>
                    <a:pt x="55" y="72"/>
                  </a:lnTo>
                  <a:lnTo>
                    <a:pt x="87" y="55"/>
                  </a:lnTo>
                  <a:lnTo>
                    <a:pt x="125" y="38"/>
                  </a:lnTo>
                  <a:lnTo>
                    <a:pt x="168" y="25"/>
                  </a:lnTo>
                  <a:lnTo>
                    <a:pt x="219" y="15"/>
                  </a:lnTo>
                  <a:lnTo>
                    <a:pt x="272" y="6"/>
                  </a:lnTo>
                  <a:lnTo>
                    <a:pt x="329" y="2"/>
                  </a:lnTo>
                  <a:lnTo>
                    <a:pt x="389" y="0"/>
                  </a:lnTo>
                  <a:lnTo>
                    <a:pt x="450" y="0"/>
                  </a:lnTo>
                  <a:lnTo>
                    <a:pt x="514" y="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4625" name="Rectangle 81"/>
            <p:cNvSpPr>
              <a:spLocks noChangeAspect="1" noChangeArrowheads="1"/>
            </p:cNvSpPr>
            <p:nvPr/>
          </p:nvSpPr>
          <p:spPr bwMode="auto">
            <a:xfrm>
              <a:off x="854" y="1704"/>
              <a:ext cx="1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2</a:t>
              </a:r>
              <a:endParaRPr lang="en-US" sz="1600"/>
            </a:p>
          </p:txBody>
        </p:sp>
      </p:grpSp>
      <p:grpSp>
        <p:nvGrpSpPr>
          <p:cNvPr id="1644626" name="Group 82"/>
          <p:cNvGrpSpPr>
            <a:grpSpLocks noChangeAspect="1"/>
          </p:cNvGrpSpPr>
          <p:nvPr/>
        </p:nvGrpSpPr>
        <p:grpSpPr bwMode="auto">
          <a:xfrm>
            <a:off x="5875338" y="1293813"/>
            <a:ext cx="2582862" cy="2287587"/>
            <a:chOff x="111" y="1285"/>
            <a:chExt cx="2481" cy="2197"/>
          </a:xfrm>
        </p:grpSpPr>
        <p:sp>
          <p:nvSpPr>
            <p:cNvPr id="1644627" name="Rectangle 83"/>
            <p:cNvSpPr>
              <a:spLocks noChangeAspect="1" noChangeArrowheads="1"/>
            </p:cNvSpPr>
            <p:nvPr/>
          </p:nvSpPr>
          <p:spPr bwMode="auto">
            <a:xfrm>
              <a:off x="2484" y="1704"/>
              <a:ext cx="1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5</a:t>
              </a:r>
              <a:endParaRPr lang="en-US" sz="1600"/>
            </a:p>
          </p:txBody>
        </p:sp>
        <p:sp>
          <p:nvSpPr>
            <p:cNvPr id="1644628" name="Freeform 84"/>
            <p:cNvSpPr>
              <a:spLocks noChangeAspect="1"/>
            </p:cNvSpPr>
            <p:nvPr/>
          </p:nvSpPr>
          <p:spPr bwMode="auto">
            <a:xfrm>
              <a:off x="111" y="1285"/>
              <a:ext cx="2479" cy="2197"/>
            </a:xfrm>
            <a:custGeom>
              <a:avLst/>
              <a:gdLst>
                <a:gd name="T0" fmla="*/ 1339 w 2479"/>
                <a:gd name="T1" fmla="*/ 2 h 2197"/>
                <a:gd name="T2" fmla="*/ 1541 w 2479"/>
                <a:gd name="T3" fmla="*/ 32 h 2197"/>
                <a:gd name="T4" fmla="*/ 1735 w 2479"/>
                <a:gd name="T5" fmla="*/ 91 h 2197"/>
                <a:gd name="T6" fmla="*/ 1916 w 2479"/>
                <a:gd name="T7" fmla="*/ 178 h 2197"/>
                <a:gd name="T8" fmla="*/ 2077 w 2479"/>
                <a:gd name="T9" fmla="*/ 288 h 2197"/>
                <a:gd name="T10" fmla="*/ 2215 w 2479"/>
                <a:gd name="T11" fmla="*/ 422 h 2197"/>
                <a:gd name="T12" fmla="*/ 2328 w 2479"/>
                <a:gd name="T13" fmla="*/ 572 h 2197"/>
                <a:gd name="T14" fmla="*/ 2411 w 2479"/>
                <a:gd name="T15" fmla="*/ 740 h 2197"/>
                <a:gd name="T16" fmla="*/ 2462 w 2479"/>
                <a:gd name="T17" fmla="*/ 916 h 2197"/>
                <a:gd name="T18" fmla="*/ 2479 w 2479"/>
                <a:gd name="T19" fmla="*/ 1096 h 2197"/>
                <a:gd name="T20" fmla="*/ 2462 w 2479"/>
                <a:gd name="T21" fmla="*/ 1277 h 2197"/>
                <a:gd name="T22" fmla="*/ 2411 w 2479"/>
                <a:gd name="T23" fmla="*/ 1453 h 2197"/>
                <a:gd name="T24" fmla="*/ 2330 w 2479"/>
                <a:gd name="T25" fmla="*/ 1620 h 2197"/>
                <a:gd name="T26" fmla="*/ 2217 w 2479"/>
                <a:gd name="T27" fmla="*/ 1771 h 2197"/>
                <a:gd name="T28" fmla="*/ 2079 w 2479"/>
                <a:gd name="T29" fmla="*/ 1904 h 2197"/>
                <a:gd name="T30" fmla="*/ 1918 w 2479"/>
                <a:gd name="T31" fmla="*/ 2017 h 2197"/>
                <a:gd name="T32" fmla="*/ 1739 w 2479"/>
                <a:gd name="T33" fmla="*/ 2104 h 2197"/>
                <a:gd name="T34" fmla="*/ 1546 w 2479"/>
                <a:gd name="T35" fmla="*/ 2163 h 2197"/>
                <a:gd name="T36" fmla="*/ 1344 w 2479"/>
                <a:gd name="T37" fmla="*/ 2193 h 2197"/>
                <a:gd name="T38" fmla="*/ 1139 w 2479"/>
                <a:gd name="T39" fmla="*/ 2193 h 2197"/>
                <a:gd name="T40" fmla="*/ 938 w 2479"/>
                <a:gd name="T41" fmla="*/ 2163 h 2197"/>
                <a:gd name="T42" fmla="*/ 744 w 2479"/>
                <a:gd name="T43" fmla="*/ 2106 h 2197"/>
                <a:gd name="T44" fmla="*/ 563 w 2479"/>
                <a:gd name="T45" fmla="*/ 2019 h 2197"/>
                <a:gd name="T46" fmla="*/ 402 w 2479"/>
                <a:gd name="T47" fmla="*/ 1909 h 2197"/>
                <a:gd name="T48" fmla="*/ 264 w 2479"/>
                <a:gd name="T49" fmla="*/ 1775 h 2197"/>
                <a:gd name="T50" fmla="*/ 151 w 2479"/>
                <a:gd name="T51" fmla="*/ 1622 h 2197"/>
                <a:gd name="T52" fmla="*/ 68 w 2479"/>
                <a:gd name="T53" fmla="*/ 1457 h 2197"/>
                <a:gd name="T54" fmla="*/ 17 w 2479"/>
                <a:gd name="T55" fmla="*/ 1281 h 2197"/>
                <a:gd name="T56" fmla="*/ 0 w 2479"/>
                <a:gd name="T57" fmla="*/ 1101 h 2197"/>
                <a:gd name="T58" fmla="*/ 17 w 2479"/>
                <a:gd name="T59" fmla="*/ 920 h 2197"/>
                <a:gd name="T60" fmla="*/ 68 w 2479"/>
                <a:gd name="T61" fmla="*/ 744 h 2197"/>
                <a:gd name="T62" fmla="*/ 149 w 2479"/>
                <a:gd name="T63" fmla="*/ 577 h 2197"/>
                <a:gd name="T64" fmla="*/ 261 w 2479"/>
                <a:gd name="T65" fmla="*/ 424 h 2197"/>
                <a:gd name="T66" fmla="*/ 400 w 2479"/>
                <a:gd name="T67" fmla="*/ 290 h 2197"/>
                <a:gd name="T68" fmla="*/ 559 w 2479"/>
                <a:gd name="T69" fmla="*/ 180 h 2197"/>
                <a:gd name="T70" fmla="*/ 740 w 2479"/>
                <a:gd name="T71" fmla="*/ 93 h 2197"/>
                <a:gd name="T72" fmla="*/ 933 w 2479"/>
                <a:gd name="T73" fmla="*/ 34 h 2197"/>
                <a:gd name="T74" fmla="*/ 1135 w 2479"/>
                <a:gd name="T75" fmla="*/ 4 h 2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479" h="2197">
                  <a:moveTo>
                    <a:pt x="1237" y="0"/>
                  </a:moveTo>
                  <a:lnTo>
                    <a:pt x="1339" y="2"/>
                  </a:lnTo>
                  <a:lnTo>
                    <a:pt x="1441" y="15"/>
                  </a:lnTo>
                  <a:lnTo>
                    <a:pt x="1541" y="32"/>
                  </a:lnTo>
                  <a:lnTo>
                    <a:pt x="1639" y="59"/>
                  </a:lnTo>
                  <a:lnTo>
                    <a:pt x="1735" y="91"/>
                  </a:lnTo>
                  <a:lnTo>
                    <a:pt x="1826" y="131"/>
                  </a:lnTo>
                  <a:lnTo>
                    <a:pt x="1916" y="178"/>
                  </a:lnTo>
                  <a:lnTo>
                    <a:pt x="1998" y="229"/>
                  </a:lnTo>
                  <a:lnTo>
                    <a:pt x="2077" y="288"/>
                  </a:lnTo>
                  <a:lnTo>
                    <a:pt x="2149" y="352"/>
                  </a:lnTo>
                  <a:lnTo>
                    <a:pt x="2215" y="422"/>
                  </a:lnTo>
                  <a:lnTo>
                    <a:pt x="2275" y="496"/>
                  </a:lnTo>
                  <a:lnTo>
                    <a:pt x="2328" y="572"/>
                  </a:lnTo>
                  <a:lnTo>
                    <a:pt x="2373" y="655"/>
                  </a:lnTo>
                  <a:lnTo>
                    <a:pt x="2411" y="740"/>
                  </a:lnTo>
                  <a:lnTo>
                    <a:pt x="2441" y="827"/>
                  </a:lnTo>
                  <a:lnTo>
                    <a:pt x="2462" y="916"/>
                  </a:lnTo>
                  <a:lnTo>
                    <a:pt x="2475" y="1005"/>
                  </a:lnTo>
                  <a:lnTo>
                    <a:pt x="2479" y="1096"/>
                  </a:lnTo>
                  <a:lnTo>
                    <a:pt x="2475" y="1188"/>
                  </a:lnTo>
                  <a:lnTo>
                    <a:pt x="2462" y="1277"/>
                  </a:lnTo>
                  <a:lnTo>
                    <a:pt x="2441" y="1366"/>
                  </a:lnTo>
                  <a:lnTo>
                    <a:pt x="2411" y="1453"/>
                  </a:lnTo>
                  <a:lnTo>
                    <a:pt x="2375" y="1537"/>
                  </a:lnTo>
                  <a:lnTo>
                    <a:pt x="2330" y="1620"/>
                  </a:lnTo>
                  <a:lnTo>
                    <a:pt x="2277" y="1697"/>
                  </a:lnTo>
                  <a:lnTo>
                    <a:pt x="2217" y="1771"/>
                  </a:lnTo>
                  <a:lnTo>
                    <a:pt x="2152" y="1841"/>
                  </a:lnTo>
                  <a:lnTo>
                    <a:pt x="2079" y="1904"/>
                  </a:lnTo>
                  <a:lnTo>
                    <a:pt x="2003" y="1964"/>
                  </a:lnTo>
                  <a:lnTo>
                    <a:pt x="1918" y="2017"/>
                  </a:lnTo>
                  <a:lnTo>
                    <a:pt x="1830" y="2063"/>
                  </a:lnTo>
                  <a:lnTo>
                    <a:pt x="1739" y="2104"/>
                  </a:lnTo>
                  <a:lnTo>
                    <a:pt x="1643" y="2136"/>
                  </a:lnTo>
                  <a:lnTo>
                    <a:pt x="1546" y="2163"/>
                  </a:lnTo>
                  <a:lnTo>
                    <a:pt x="1446" y="2182"/>
                  </a:lnTo>
                  <a:lnTo>
                    <a:pt x="1344" y="2193"/>
                  </a:lnTo>
                  <a:lnTo>
                    <a:pt x="1242" y="2197"/>
                  </a:lnTo>
                  <a:lnTo>
                    <a:pt x="1139" y="2193"/>
                  </a:lnTo>
                  <a:lnTo>
                    <a:pt x="1037" y="2182"/>
                  </a:lnTo>
                  <a:lnTo>
                    <a:pt x="938" y="2163"/>
                  </a:lnTo>
                  <a:lnTo>
                    <a:pt x="840" y="2138"/>
                  </a:lnTo>
                  <a:lnTo>
                    <a:pt x="744" y="2106"/>
                  </a:lnTo>
                  <a:lnTo>
                    <a:pt x="650" y="2066"/>
                  </a:lnTo>
                  <a:lnTo>
                    <a:pt x="563" y="2019"/>
                  </a:lnTo>
                  <a:lnTo>
                    <a:pt x="480" y="1966"/>
                  </a:lnTo>
                  <a:lnTo>
                    <a:pt x="402" y="1909"/>
                  </a:lnTo>
                  <a:lnTo>
                    <a:pt x="329" y="1843"/>
                  </a:lnTo>
                  <a:lnTo>
                    <a:pt x="264" y="1775"/>
                  </a:lnTo>
                  <a:lnTo>
                    <a:pt x="204" y="1701"/>
                  </a:lnTo>
                  <a:lnTo>
                    <a:pt x="151" y="1622"/>
                  </a:lnTo>
                  <a:lnTo>
                    <a:pt x="106" y="1542"/>
                  </a:lnTo>
                  <a:lnTo>
                    <a:pt x="68" y="1457"/>
                  </a:lnTo>
                  <a:lnTo>
                    <a:pt x="38" y="1370"/>
                  </a:lnTo>
                  <a:lnTo>
                    <a:pt x="17" y="1281"/>
                  </a:lnTo>
                  <a:lnTo>
                    <a:pt x="4" y="1192"/>
                  </a:lnTo>
                  <a:lnTo>
                    <a:pt x="0" y="1101"/>
                  </a:lnTo>
                  <a:lnTo>
                    <a:pt x="4" y="1009"/>
                  </a:lnTo>
                  <a:lnTo>
                    <a:pt x="17" y="920"/>
                  </a:lnTo>
                  <a:lnTo>
                    <a:pt x="38" y="831"/>
                  </a:lnTo>
                  <a:lnTo>
                    <a:pt x="68" y="744"/>
                  </a:lnTo>
                  <a:lnTo>
                    <a:pt x="104" y="659"/>
                  </a:lnTo>
                  <a:lnTo>
                    <a:pt x="149" y="577"/>
                  </a:lnTo>
                  <a:lnTo>
                    <a:pt x="202" y="498"/>
                  </a:lnTo>
                  <a:lnTo>
                    <a:pt x="261" y="424"/>
                  </a:lnTo>
                  <a:lnTo>
                    <a:pt x="327" y="356"/>
                  </a:lnTo>
                  <a:lnTo>
                    <a:pt x="400" y="290"/>
                  </a:lnTo>
                  <a:lnTo>
                    <a:pt x="476" y="233"/>
                  </a:lnTo>
                  <a:lnTo>
                    <a:pt x="559" y="180"/>
                  </a:lnTo>
                  <a:lnTo>
                    <a:pt x="648" y="133"/>
                  </a:lnTo>
                  <a:lnTo>
                    <a:pt x="740" y="93"/>
                  </a:lnTo>
                  <a:lnTo>
                    <a:pt x="835" y="59"/>
                  </a:lnTo>
                  <a:lnTo>
                    <a:pt x="933" y="34"/>
                  </a:lnTo>
                  <a:lnTo>
                    <a:pt x="1033" y="15"/>
                  </a:lnTo>
                  <a:lnTo>
                    <a:pt x="1135" y="4"/>
                  </a:lnTo>
                  <a:lnTo>
                    <a:pt x="123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44629" name="Group 85"/>
          <p:cNvGrpSpPr>
            <a:grpSpLocks noChangeAspect="1"/>
          </p:cNvGrpSpPr>
          <p:nvPr/>
        </p:nvGrpSpPr>
        <p:grpSpPr bwMode="auto">
          <a:xfrm>
            <a:off x="6873875" y="2211388"/>
            <a:ext cx="1416050" cy="1084262"/>
            <a:chOff x="1070" y="2167"/>
            <a:chExt cx="1361" cy="1041"/>
          </a:xfrm>
        </p:grpSpPr>
        <p:sp>
          <p:nvSpPr>
            <p:cNvPr id="1644630" name="Rectangle 86"/>
            <p:cNvSpPr>
              <a:spLocks noChangeAspect="1" noChangeArrowheads="1"/>
            </p:cNvSpPr>
            <p:nvPr/>
          </p:nvSpPr>
          <p:spPr bwMode="auto">
            <a:xfrm>
              <a:off x="1070" y="2560"/>
              <a:ext cx="1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3</a:t>
              </a:r>
              <a:endParaRPr lang="en-US" sz="1600"/>
            </a:p>
          </p:txBody>
        </p:sp>
        <p:sp>
          <p:nvSpPr>
            <p:cNvPr id="1644631" name="Freeform 87"/>
            <p:cNvSpPr>
              <a:spLocks noChangeAspect="1"/>
            </p:cNvSpPr>
            <p:nvPr/>
          </p:nvSpPr>
          <p:spPr bwMode="auto">
            <a:xfrm>
              <a:off x="1114" y="2167"/>
              <a:ext cx="1317" cy="1041"/>
            </a:xfrm>
            <a:custGeom>
              <a:avLst/>
              <a:gdLst>
                <a:gd name="T0" fmla="*/ 441 w 1317"/>
                <a:gd name="T1" fmla="*/ 174 h 1041"/>
                <a:gd name="T2" fmla="*/ 506 w 1317"/>
                <a:gd name="T3" fmla="*/ 134 h 1041"/>
                <a:gd name="T4" fmla="*/ 574 w 1317"/>
                <a:gd name="T5" fmla="*/ 100 h 1041"/>
                <a:gd name="T6" fmla="*/ 643 w 1317"/>
                <a:gd name="T7" fmla="*/ 70 h 1041"/>
                <a:gd name="T8" fmla="*/ 711 w 1317"/>
                <a:gd name="T9" fmla="*/ 47 h 1041"/>
                <a:gd name="T10" fmla="*/ 781 w 1317"/>
                <a:gd name="T11" fmla="*/ 26 h 1041"/>
                <a:gd name="T12" fmla="*/ 847 w 1317"/>
                <a:gd name="T13" fmla="*/ 13 h 1041"/>
                <a:gd name="T14" fmla="*/ 910 w 1317"/>
                <a:gd name="T15" fmla="*/ 4 h 1041"/>
                <a:gd name="T16" fmla="*/ 974 w 1317"/>
                <a:gd name="T17" fmla="*/ 0 h 1041"/>
                <a:gd name="T18" fmla="*/ 1032 w 1317"/>
                <a:gd name="T19" fmla="*/ 4 h 1041"/>
                <a:gd name="T20" fmla="*/ 1087 w 1317"/>
                <a:gd name="T21" fmla="*/ 13 h 1041"/>
                <a:gd name="T22" fmla="*/ 1136 w 1317"/>
                <a:gd name="T23" fmla="*/ 26 h 1041"/>
                <a:gd name="T24" fmla="*/ 1180 w 1317"/>
                <a:gd name="T25" fmla="*/ 45 h 1041"/>
                <a:gd name="T26" fmla="*/ 1219 w 1317"/>
                <a:gd name="T27" fmla="*/ 70 h 1041"/>
                <a:gd name="T28" fmla="*/ 1253 w 1317"/>
                <a:gd name="T29" fmla="*/ 100 h 1041"/>
                <a:gd name="T30" fmla="*/ 1278 w 1317"/>
                <a:gd name="T31" fmla="*/ 134 h 1041"/>
                <a:gd name="T32" fmla="*/ 1297 w 1317"/>
                <a:gd name="T33" fmla="*/ 172 h 1041"/>
                <a:gd name="T34" fmla="*/ 1310 w 1317"/>
                <a:gd name="T35" fmla="*/ 214 h 1041"/>
                <a:gd name="T36" fmla="*/ 1317 w 1317"/>
                <a:gd name="T37" fmla="*/ 261 h 1041"/>
                <a:gd name="T38" fmla="*/ 1314 w 1317"/>
                <a:gd name="T39" fmla="*/ 310 h 1041"/>
                <a:gd name="T40" fmla="*/ 1304 w 1317"/>
                <a:gd name="T41" fmla="*/ 359 h 1041"/>
                <a:gd name="T42" fmla="*/ 1289 w 1317"/>
                <a:gd name="T43" fmla="*/ 412 h 1041"/>
                <a:gd name="T44" fmla="*/ 1265 w 1317"/>
                <a:gd name="T45" fmla="*/ 467 h 1041"/>
                <a:gd name="T46" fmla="*/ 1236 w 1317"/>
                <a:gd name="T47" fmla="*/ 520 h 1041"/>
                <a:gd name="T48" fmla="*/ 1200 w 1317"/>
                <a:gd name="T49" fmla="*/ 575 h 1041"/>
                <a:gd name="T50" fmla="*/ 1157 w 1317"/>
                <a:gd name="T51" fmla="*/ 628 h 1041"/>
                <a:gd name="T52" fmla="*/ 1110 w 1317"/>
                <a:gd name="T53" fmla="*/ 681 h 1041"/>
                <a:gd name="T54" fmla="*/ 1057 w 1317"/>
                <a:gd name="T55" fmla="*/ 732 h 1041"/>
                <a:gd name="T56" fmla="*/ 1000 w 1317"/>
                <a:gd name="T57" fmla="*/ 781 h 1041"/>
                <a:gd name="T58" fmla="*/ 940 w 1317"/>
                <a:gd name="T59" fmla="*/ 825 h 1041"/>
                <a:gd name="T60" fmla="*/ 876 w 1317"/>
                <a:gd name="T61" fmla="*/ 868 h 1041"/>
                <a:gd name="T62" fmla="*/ 810 w 1317"/>
                <a:gd name="T63" fmla="*/ 908 h 1041"/>
                <a:gd name="T64" fmla="*/ 742 w 1317"/>
                <a:gd name="T65" fmla="*/ 942 h 1041"/>
                <a:gd name="T66" fmla="*/ 674 w 1317"/>
                <a:gd name="T67" fmla="*/ 971 h 1041"/>
                <a:gd name="T68" fmla="*/ 604 w 1317"/>
                <a:gd name="T69" fmla="*/ 995 h 1041"/>
                <a:gd name="T70" fmla="*/ 536 w 1317"/>
                <a:gd name="T71" fmla="*/ 1016 h 1041"/>
                <a:gd name="T72" fmla="*/ 470 w 1317"/>
                <a:gd name="T73" fmla="*/ 1029 h 1041"/>
                <a:gd name="T74" fmla="*/ 404 w 1317"/>
                <a:gd name="T75" fmla="*/ 1037 h 1041"/>
                <a:gd name="T76" fmla="*/ 343 w 1317"/>
                <a:gd name="T77" fmla="*/ 1041 h 1041"/>
                <a:gd name="T78" fmla="*/ 283 w 1317"/>
                <a:gd name="T79" fmla="*/ 1037 h 1041"/>
                <a:gd name="T80" fmla="*/ 230 w 1317"/>
                <a:gd name="T81" fmla="*/ 1029 h 1041"/>
                <a:gd name="T82" fmla="*/ 179 w 1317"/>
                <a:gd name="T83" fmla="*/ 1016 h 1041"/>
                <a:gd name="T84" fmla="*/ 134 w 1317"/>
                <a:gd name="T85" fmla="*/ 997 h 1041"/>
                <a:gd name="T86" fmla="*/ 96 w 1317"/>
                <a:gd name="T87" fmla="*/ 971 h 1041"/>
                <a:gd name="T88" fmla="*/ 64 w 1317"/>
                <a:gd name="T89" fmla="*/ 942 h 1041"/>
                <a:gd name="T90" fmla="*/ 37 w 1317"/>
                <a:gd name="T91" fmla="*/ 908 h 1041"/>
                <a:gd name="T92" fmla="*/ 17 w 1317"/>
                <a:gd name="T93" fmla="*/ 870 h 1041"/>
                <a:gd name="T94" fmla="*/ 7 w 1317"/>
                <a:gd name="T95" fmla="*/ 827 h 1041"/>
                <a:gd name="T96" fmla="*/ 0 w 1317"/>
                <a:gd name="T97" fmla="*/ 781 h 1041"/>
                <a:gd name="T98" fmla="*/ 3 w 1317"/>
                <a:gd name="T99" fmla="*/ 732 h 1041"/>
                <a:gd name="T100" fmla="*/ 11 w 1317"/>
                <a:gd name="T101" fmla="*/ 681 h 1041"/>
                <a:gd name="T102" fmla="*/ 28 w 1317"/>
                <a:gd name="T103" fmla="*/ 630 h 1041"/>
                <a:gd name="T104" fmla="*/ 51 w 1317"/>
                <a:gd name="T105" fmla="*/ 575 h 1041"/>
                <a:gd name="T106" fmla="*/ 81 w 1317"/>
                <a:gd name="T107" fmla="*/ 522 h 1041"/>
                <a:gd name="T108" fmla="*/ 117 w 1317"/>
                <a:gd name="T109" fmla="*/ 467 h 1041"/>
                <a:gd name="T110" fmla="*/ 160 w 1317"/>
                <a:gd name="T111" fmla="*/ 414 h 1041"/>
                <a:gd name="T112" fmla="*/ 207 w 1317"/>
                <a:gd name="T113" fmla="*/ 361 h 1041"/>
                <a:gd name="T114" fmla="*/ 260 w 1317"/>
                <a:gd name="T115" fmla="*/ 310 h 1041"/>
                <a:gd name="T116" fmla="*/ 315 w 1317"/>
                <a:gd name="T117" fmla="*/ 261 h 1041"/>
                <a:gd name="T118" fmla="*/ 377 w 1317"/>
                <a:gd name="T119" fmla="*/ 216 h 1041"/>
                <a:gd name="T120" fmla="*/ 441 w 1317"/>
                <a:gd name="T121" fmla="*/ 174 h 10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17" h="1041">
                  <a:moveTo>
                    <a:pt x="441" y="174"/>
                  </a:moveTo>
                  <a:lnTo>
                    <a:pt x="506" y="134"/>
                  </a:lnTo>
                  <a:lnTo>
                    <a:pt x="574" y="100"/>
                  </a:lnTo>
                  <a:lnTo>
                    <a:pt x="643" y="70"/>
                  </a:lnTo>
                  <a:lnTo>
                    <a:pt x="711" y="47"/>
                  </a:lnTo>
                  <a:lnTo>
                    <a:pt x="781" y="26"/>
                  </a:lnTo>
                  <a:lnTo>
                    <a:pt x="847" y="13"/>
                  </a:lnTo>
                  <a:lnTo>
                    <a:pt x="910" y="4"/>
                  </a:lnTo>
                  <a:lnTo>
                    <a:pt x="974" y="0"/>
                  </a:lnTo>
                  <a:lnTo>
                    <a:pt x="1032" y="4"/>
                  </a:lnTo>
                  <a:lnTo>
                    <a:pt x="1087" y="13"/>
                  </a:lnTo>
                  <a:lnTo>
                    <a:pt x="1136" y="26"/>
                  </a:lnTo>
                  <a:lnTo>
                    <a:pt x="1180" y="45"/>
                  </a:lnTo>
                  <a:lnTo>
                    <a:pt x="1219" y="70"/>
                  </a:lnTo>
                  <a:lnTo>
                    <a:pt x="1253" y="100"/>
                  </a:lnTo>
                  <a:lnTo>
                    <a:pt x="1278" y="134"/>
                  </a:lnTo>
                  <a:lnTo>
                    <a:pt x="1297" y="172"/>
                  </a:lnTo>
                  <a:lnTo>
                    <a:pt x="1310" y="214"/>
                  </a:lnTo>
                  <a:lnTo>
                    <a:pt x="1317" y="261"/>
                  </a:lnTo>
                  <a:lnTo>
                    <a:pt x="1314" y="310"/>
                  </a:lnTo>
                  <a:lnTo>
                    <a:pt x="1304" y="359"/>
                  </a:lnTo>
                  <a:lnTo>
                    <a:pt x="1289" y="412"/>
                  </a:lnTo>
                  <a:lnTo>
                    <a:pt x="1265" y="467"/>
                  </a:lnTo>
                  <a:lnTo>
                    <a:pt x="1236" y="520"/>
                  </a:lnTo>
                  <a:lnTo>
                    <a:pt x="1200" y="575"/>
                  </a:lnTo>
                  <a:lnTo>
                    <a:pt x="1157" y="628"/>
                  </a:lnTo>
                  <a:lnTo>
                    <a:pt x="1110" y="681"/>
                  </a:lnTo>
                  <a:lnTo>
                    <a:pt x="1057" y="732"/>
                  </a:lnTo>
                  <a:lnTo>
                    <a:pt x="1000" y="781"/>
                  </a:lnTo>
                  <a:lnTo>
                    <a:pt x="940" y="825"/>
                  </a:lnTo>
                  <a:lnTo>
                    <a:pt x="876" y="868"/>
                  </a:lnTo>
                  <a:lnTo>
                    <a:pt x="810" y="908"/>
                  </a:lnTo>
                  <a:lnTo>
                    <a:pt x="742" y="942"/>
                  </a:lnTo>
                  <a:lnTo>
                    <a:pt x="674" y="971"/>
                  </a:lnTo>
                  <a:lnTo>
                    <a:pt x="604" y="995"/>
                  </a:lnTo>
                  <a:lnTo>
                    <a:pt x="536" y="1016"/>
                  </a:lnTo>
                  <a:lnTo>
                    <a:pt x="470" y="1029"/>
                  </a:lnTo>
                  <a:lnTo>
                    <a:pt x="404" y="1037"/>
                  </a:lnTo>
                  <a:lnTo>
                    <a:pt x="343" y="1041"/>
                  </a:lnTo>
                  <a:lnTo>
                    <a:pt x="283" y="1037"/>
                  </a:lnTo>
                  <a:lnTo>
                    <a:pt x="230" y="1029"/>
                  </a:lnTo>
                  <a:lnTo>
                    <a:pt x="179" y="1016"/>
                  </a:lnTo>
                  <a:lnTo>
                    <a:pt x="134" y="997"/>
                  </a:lnTo>
                  <a:lnTo>
                    <a:pt x="96" y="971"/>
                  </a:lnTo>
                  <a:lnTo>
                    <a:pt x="64" y="942"/>
                  </a:lnTo>
                  <a:lnTo>
                    <a:pt x="37" y="908"/>
                  </a:lnTo>
                  <a:lnTo>
                    <a:pt x="17" y="870"/>
                  </a:lnTo>
                  <a:lnTo>
                    <a:pt x="7" y="827"/>
                  </a:lnTo>
                  <a:lnTo>
                    <a:pt x="0" y="781"/>
                  </a:lnTo>
                  <a:lnTo>
                    <a:pt x="3" y="732"/>
                  </a:lnTo>
                  <a:lnTo>
                    <a:pt x="11" y="681"/>
                  </a:lnTo>
                  <a:lnTo>
                    <a:pt x="28" y="630"/>
                  </a:lnTo>
                  <a:lnTo>
                    <a:pt x="51" y="575"/>
                  </a:lnTo>
                  <a:lnTo>
                    <a:pt x="81" y="522"/>
                  </a:lnTo>
                  <a:lnTo>
                    <a:pt x="117" y="467"/>
                  </a:lnTo>
                  <a:lnTo>
                    <a:pt x="160" y="414"/>
                  </a:lnTo>
                  <a:lnTo>
                    <a:pt x="207" y="361"/>
                  </a:lnTo>
                  <a:lnTo>
                    <a:pt x="260" y="310"/>
                  </a:lnTo>
                  <a:lnTo>
                    <a:pt x="315" y="261"/>
                  </a:lnTo>
                  <a:lnTo>
                    <a:pt x="377" y="216"/>
                  </a:lnTo>
                  <a:lnTo>
                    <a:pt x="441" y="174"/>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44632" name="Group 88"/>
          <p:cNvGrpSpPr>
            <a:grpSpLocks noChangeAspect="1"/>
          </p:cNvGrpSpPr>
          <p:nvPr/>
        </p:nvGrpSpPr>
        <p:grpSpPr bwMode="auto">
          <a:xfrm>
            <a:off x="6043613" y="1384300"/>
            <a:ext cx="1905000" cy="996950"/>
            <a:chOff x="272" y="1372"/>
            <a:chExt cx="1831" cy="958"/>
          </a:xfrm>
        </p:grpSpPr>
        <p:sp>
          <p:nvSpPr>
            <p:cNvPr id="1644633" name="Rectangle 89"/>
            <p:cNvSpPr>
              <a:spLocks noChangeAspect="1" noChangeArrowheads="1"/>
            </p:cNvSpPr>
            <p:nvPr/>
          </p:nvSpPr>
          <p:spPr bwMode="auto">
            <a:xfrm>
              <a:off x="1165" y="1380"/>
              <a:ext cx="108" cy="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4</a:t>
              </a:r>
              <a:endParaRPr lang="en-US" sz="1600"/>
            </a:p>
          </p:txBody>
        </p:sp>
        <p:sp>
          <p:nvSpPr>
            <p:cNvPr id="1644634" name="Freeform 90"/>
            <p:cNvSpPr>
              <a:spLocks noChangeAspect="1"/>
            </p:cNvSpPr>
            <p:nvPr/>
          </p:nvSpPr>
          <p:spPr bwMode="auto">
            <a:xfrm>
              <a:off x="272" y="1372"/>
              <a:ext cx="1831" cy="958"/>
            </a:xfrm>
            <a:custGeom>
              <a:avLst/>
              <a:gdLst>
                <a:gd name="T0" fmla="*/ 906 w 1831"/>
                <a:gd name="T1" fmla="*/ 25 h 958"/>
                <a:gd name="T2" fmla="*/ 1081 w 1831"/>
                <a:gd name="T3" fmla="*/ 4 h 958"/>
                <a:gd name="T4" fmla="*/ 1246 w 1831"/>
                <a:gd name="T5" fmla="*/ 0 h 958"/>
                <a:gd name="T6" fmla="*/ 1404 w 1831"/>
                <a:gd name="T7" fmla="*/ 13 h 958"/>
                <a:gd name="T8" fmla="*/ 1542 w 1831"/>
                <a:gd name="T9" fmla="*/ 42 h 958"/>
                <a:gd name="T10" fmla="*/ 1657 w 1831"/>
                <a:gd name="T11" fmla="*/ 87 h 958"/>
                <a:gd name="T12" fmla="*/ 1744 w 1831"/>
                <a:gd name="T13" fmla="*/ 146 h 958"/>
                <a:gd name="T14" fmla="*/ 1803 w 1831"/>
                <a:gd name="T15" fmla="*/ 218 h 958"/>
                <a:gd name="T16" fmla="*/ 1829 w 1831"/>
                <a:gd name="T17" fmla="*/ 299 h 958"/>
                <a:gd name="T18" fmla="*/ 1823 w 1831"/>
                <a:gd name="T19" fmla="*/ 388 h 958"/>
                <a:gd name="T20" fmla="*/ 1784 w 1831"/>
                <a:gd name="T21" fmla="*/ 477 h 958"/>
                <a:gd name="T22" fmla="*/ 1714 w 1831"/>
                <a:gd name="T23" fmla="*/ 568 h 958"/>
                <a:gd name="T24" fmla="*/ 1614 w 1831"/>
                <a:gd name="T25" fmla="*/ 657 h 958"/>
                <a:gd name="T26" fmla="*/ 1489 w 1831"/>
                <a:gd name="T27" fmla="*/ 738 h 958"/>
                <a:gd name="T28" fmla="*/ 1344 w 1831"/>
                <a:gd name="T29" fmla="*/ 810 h 958"/>
                <a:gd name="T30" fmla="*/ 1183 w 1831"/>
                <a:gd name="T31" fmla="*/ 869 h 958"/>
                <a:gd name="T32" fmla="*/ 1010 w 1831"/>
                <a:gd name="T33" fmla="*/ 914 h 958"/>
                <a:gd name="T34" fmla="*/ 838 w 1831"/>
                <a:gd name="T35" fmla="*/ 946 h 958"/>
                <a:gd name="T36" fmla="*/ 666 w 1831"/>
                <a:gd name="T37" fmla="*/ 958 h 958"/>
                <a:gd name="T38" fmla="*/ 504 w 1831"/>
                <a:gd name="T39" fmla="*/ 954 h 958"/>
                <a:gd name="T40" fmla="*/ 356 w 1831"/>
                <a:gd name="T41" fmla="*/ 933 h 958"/>
                <a:gd name="T42" fmla="*/ 228 w 1831"/>
                <a:gd name="T43" fmla="*/ 895 h 958"/>
                <a:gd name="T44" fmla="*/ 126 w 1831"/>
                <a:gd name="T45" fmla="*/ 842 h 958"/>
                <a:gd name="T46" fmla="*/ 51 w 1831"/>
                <a:gd name="T47" fmla="*/ 776 h 958"/>
                <a:gd name="T48" fmla="*/ 9 w 1831"/>
                <a:gd name="T49" fmla="*/ 700 h 958"/>
                <a:gd name="T50" fmla="*/ 0 w 1831"/>
                <a:gd name="T51" fmla="*/ 615 h 958"/>
                <a:gd name="T52" fmla="*/ 22 w 1831"/>
                <a:gd name="T53" fmla="*/ 524 h 958"/>
                <a:gd name="T54" fmla="*/ 77 w 1831"/>
                <a:gd name="T55" fmla="*/ 432 h 958"/>
                <a:gd name="T56" fmla="*/ 164 w 1831"/>
                <a:gd name="T57" fmla="*/ 343 h 958"/>
                <a:gd name="T58" fmla="*/ 277 w 1831"/>
                <a:gd name="T59" fmla="*/ 259 h 958"/>
                <a:gd name="T60" fmla="*/ 413 w 1831"/>
                <a:gd name="T61" fmla="*/ 182 h 958"/>
                <a:gd name="T62" fmla="*/ 566 w 1831"/>
                <a:gd name="T63" fmla="*/ 116 h 958"/>
                <a:gd name="T64" fmla="*/ 732 w 1831"/>
                <a:gd name="T65" fmla="*/ 6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1" h="958">
                  <a:moveTo>
                    <a:pt x="819" y="42"/>
                  </a:moveTo>
                  <a:lnTo>
                    <a:pt x="906" y="25"/>
                  </a:lnTo>
                  <a:lnTo>
                    <a:pt x="993" y="13"/>
                  </a:lnTo>
                  <a:lnTo>
                    <a:pt x="1081" y="4"/>
                  </a:lnTo>
                  <a:lnTo>
                    <a:pt x="1166" y="0"/>
                  </a:lnTo>
                  <a:lnTo>
                    <a:pt x="1246" y="0"/>
                  </a:lnTo>
                  <a:lnTo>
                    <a:pt x="1327" y="4"/>
                  </a:lnTo>
                  <a:lnTo>
                    <a:pt x="1404" y="13"/>
                  </a:lnTo>
                  <a:lnTo>
                    <a:pt x="1474" y="25"/>
                  </a:lnTo>
                  <a:lnTo>
                    <a:pt x="1542" y="42"/>
                  </a:lnTo>
                  <a:lnTo>
                    <a:pt x="1601" y="63"/>
                  </a:lnTo>
                  <a:lnTo>
                    <a:pt x="1657" y="87"/>
                  </a:lnTo>
                  <a:lnTo>
                    <a:pt x="1704" y="116"/>
                  </a:lnTo>
                  <a:lnTo>
                    <a:pt x="1744" y="146"/>
                  </a:lnTo>
                  <a:lnTo>
                    <a:pt x="1778" y="182"/>
                  </a:lnTo>
                  <a:lnTo>
                    <a:pt x="1803" y="218"/>
                  </a:lnTo>
                  <a:lnTo>
                    <a:pt x="1820" y="259"/>
                  </a:lnTo>
                  <a:lnTo>
                    <a:pt x="1829" y="299"/>
                  </a:lnTo>
                  <a:lnTo>
                    <a:pt x="1831" y="343"/>
                  </a:lnTo>
                  <a:lnTo>
                    <a:pt x="1823" y="388"/>
                  </a:lnTo>
                  <a:lnTo>
                    <a:pt x="1808" y="432"/>
                  </a:lnTo>
                  <a:lnTo>
                    <a:pt x="1784" y="477"/>
                  </a:lnTo>
                  <a:lnTo>
                    <a:pt x="1752" y="524"/>
                  </a:lnTo>
                  <a:lnTo>
                    <a:pt x="1714" y="568"/>
                  </a:lnTo>
                  <a:lnTo>
                    <a:pt x="1667" y="613"/>
                  </a:lnTo>
                  <a:lnTo>
                    <a:pt x="1614" y="657"/>
                  </a:lnTo>
                  <a:lnTo>
                    <a:pt x="1555" y="698"/>
                  </a:lnTo>
                  <a:lnTo>
                    <a:pt x="1489" y="738"/>
                  </a:lnTo>
                  <a:lnTo>
                    <a:pt x="1419" y="774"/>
                  </a:lnTo>
                  <a:lnTo>
                    <a:pt x="1344" y="810"/>
                  </a:lnTo>
                  <a:lnTo>
                    <a:pt x="1263" y="842"/>
                  </a:lnTo>
                  <a:lnTo>
                    <a:pt x="1183" y="869"/>
                  </a:lnTo>
                  <a:lnTo>
                    <a:pt x="1098" y="895"/>
                  </a:lnTo>
                  <a:lnTo>
                    <a:pt x="1010" y="914"/>
                  </a:lnTo>
                  <a:lnTo>
                    <a:pt x="925" y="931"/>
                  </a:lnTo>
                  <a:lnTo>
                    <a:pt x="838" y="946"/>
                  </a:lnTo>
                  <a:lnTo>
                    <a:pt x="751" y="954"/>
                  </a:lnTo>
                  <a:lnTo>
                    <a:pt x="666" y="958"/>
                  </a:lnTo>
                  <a:lnTo>
                    <a:pt x="583" y="958"/>
                  </a:lnTo>
                  <a:lnTo>
                    <a:pt x="504" y="954"/>
                  </a:lnTo>
                  <a:lnTo>
                    <a:pt x="428" y="946"/>
                  </a:lnTo>
                  <a:lnTo>
                    <a:pt x="356" y="933"/>
                  </a:lnTo>
                  <a:lnTo>
                    <a:pt x="290" y="916"/>
                  </a:lnTo>
                  <a:lnTo>
                    <a:pt x="228" y="895"/>
                  </a:lnTo>
                  <a:lnTo>
                    <a:pt x="175" y="869"/>
                  </a:lnTo>
                  <a:lnTo>
                    <a:pt x="126" y="842"/>
                  </a:lnTo>
                  <a:lnTo>
                    <a:pt x="86" y="810"/>
                  </a:lnTo>
                  <a:lnTo>
                    <a:pt x="51" y="776"/>
                  </a:lnTo>
                  <a:lnTo>
                    <a:pt x="26" y="738"/>
                  </a:lnTo>
                  <a:lnTo>
                    <a:pt x="9" y="700"/>
                  </a:lnTo>
                  <a:lnTo>
                    <a:pt x="0" y="657"/>
                  </a:lnTo>
                  <a:lnTo>
                    <a:pt x="0" y="615"/>
                  </a:lnTo>
                  <a:lnTo>
                    <a:pt x="7" y="570"/>
                  </a:lnTo>
                  <a:lnTo>
                    <a:pt x="22" y="524"/>
                  </a:lnTo>
                  <a:lnTo>
                    <a:pt x="47" y="479"/>
                  </a:lnTo>
                  <a:lnTo>
                    <a:pt x="77" y="432"/>
                  </a:lnTo>
                  <a:lnTo>
                    <a:pt x="117" y="388"/>
                  </a:lnTo>
                  <a:lnTo>
                    <a:pt x="164" y="343"/>
                  </a:lnTo>
                  <a:lnTo>
                    <a:pt x="217" y="301"/>
                  </a:lnTo>
                  <a:lnTo>
                    <a:pt x="277" y="259"/>
                  </a:lnTo>
                  <a:lnTo>
                    <a:pt x="341" y="220"/>
                  </a:lnTo>
                  <a:lnTo>
                    <a:pt x="413" y="182"/>
                  </a:lnTo>
                  <a:lnTo>
                    <a:pt x="487" y="148"/>
                  </a:lnTo>
                  <a:lnTo>
                    <a:pt x="566" y="116"/>
                  </a:lnTo>
                  <a:lnTo>
                    <a:pt x="649" y="89"/>
                  </a:lnTo>
                  <a:lnTo>
                    <a:pt x="732" y="63"/>
                  </a:lnTo>
                  <a:lnTo>
                    <a:pt x="819" y="42"/>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grpSp>
        <p:nvGrpSpPr>
          <p:cNvPr id="1644635" name="Group 91"/>
          <p:cNvGrpSpPr>
            <a:grpSpLocks noChangeAspect="1"/>
          </p:cNvGrpSpPr>
          <p:nvPr/>
        </p:nvGrpSpPr>
        <p:grpSpPr bwMode="auto">
          <a:xfrm>
            <a:off x="1009650" y="1362075"/>
            <a:ext cx="1990725" cy="1806575"/>
            <a:chOff x="471" y="1117"/>
            <a:chExt cx="1935" cy="1755"/>
          </a:xfrm>
        </p:grpSpPr>
        <p:sp>
          <p:nvSpPr>
            <p:cNvPr id="1644636" name="Freeform 92"/>
            <p:cNvSpPr>
              <a:spLocks noChangeAspect="1"/>
            </p:cNvSpPr>
            <p:nvPr/>
          </p:nvSpPr>
          <p:spPr bwMode="auto">
            <a:xfrm>
              <a:off x="1072" y="1810"/>
              <a:ext cx="89" cy="87"/>
            </a:xfrm>
            <a:custGeom>
              <a:avLst/>
              <a:gdLst>
                <a:gd name="T0" fmla="*/ 0 w 89"/>
                <a:gd name="T1" fmla="*/ 43 h 87"/>
                <a:gd name="T2" fmla="*/ 4 w 89"/>
                <a:gd name="T3" fmla="*/ 26 h 87"/>
                <a:gd name="T4" fmla="*/ 13 w 89"/>
                <a:gd name="T5" fmla="*/ 11 h 87"/>
                <a:gd name="T6" fmla="*/ 28 w 89"/>
                <a:gd name="T7" fmla="*/ 2 h 87"/>
                <a:gd name="T8" fmla="*/ 43 w 89"/>
                <a:gd name="T9" fmla="*/ 0 h 87"/>
                <a:gd name="T10" fmla="*/ 61 w 89"/>
                <a:gd name="T11" fmla="*/ 2 h 87"/>
                <a:gd name="T12" fmla="*/ 76 w 89"/>
                <a:gd name="T13" fmla="*/ 11 h 87"/>
                <a:gd name="T14" fmla="*/ 84 w 89"/>
                <a:gd name="T15" fmla="*/ 26 h 87"/>
                <a:gd name="T16" fmla="*/ 89 w 89"/>
                <a:gd name="T17" fmla="*/ 43 h 87"/>
                <a:gd name="T18" fmla="*/ 84 w 89"/>
                <a:gd name="T19" fmla="*/ 61 h 87"/>
                <a:gd name="T20" fmla="*/ 76 w 89"/>
                <a:gd name="T21" fmla="*/ 74 h 87"/>
                <a:gd name="T22" fmla="*/ 61 w 89"/>
                <a:gd name="T23" fmla="*/ 84 h 87"/>
                <a:gd name="T24" fmla="*/ 43 w 89"/>
                <a:gd name="T25" fmla="*/ 87 h 87"/>
                <a:gd name="T26" fmla="*/ 28 w 89"/>
                <a:gd name="T27" fmla="*/ 84 h 87"/>
                <a:gd name="T28" fmla="*/ 13 w 89"/>
                <a:gd name="T29" fmla="*/ 74 h 87"/>
                <a:gd name="T30" fmla="*/ 4 w 89"/>
                <a:gd name="T31" fmla="*/ 61 h 87"/>
                <a:gd name="T32" fmla="*/ 0 w 89"/>
                <a:gd name="T33" fmla="*/ 4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7">
                  <a:moveTo>
                    <a:pt x="0" y="43"/>
                  </a:moveTo>
                  <a:lnTo>
                    <a:pt x="4" y="26"/>
                  </a:lnTo>
                  <a:lnTo>
                    <a:pt x="13" y="11"/>
                  </a:lnTo>
                  <a:lnTo>
                    <a:pt x="28" y="2"/>
                  </a:lnTo>
                  <a:lnTo>
                    <a:pt x="43" y="0"/>
                  </a:lnTo>
                  <a:lnTo>
                    <a:pt x="61" y="2"/>
                  </a:lnTo>
                  <a:lnTo>
                    <a:pt x="76" y="11"/>
                  </a:lnTo>
                  <a:lnTo>
                    <a:pt x="84" y="26"/>
                  </a:lnTo>
                  <a:lnTo>
                    <a:pt x="89" y="43"/>
                  </a:lnTo>
                  <a:lnTo>
                    <a:pt x="84" y="61"/>
                  </a:lnTo>
                  <a:lnTo>
                    <a:pt x="76" y="74"/>
                  </a:lnTo>
                  <a:lnTo>
                    <a:pt x="61" y="84"/>
                  </a:lnTo>
                  <a:lnTo>
                    <a:pt x="43" y="87"/>
                  </a:lnTo>
                  <a:lnTo>
                    <a:pt x="28" y="84"/>
                  </a:lnTo>
                  <a:lnTo>
                    <a:pt x="13" y="74"/>
                  </a:lnTo>
                  <a:lnTo>
                    <a:pt x="4" y="61"/>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44637" name="Freeform 93"/>
            <p:cNvSpPr>
              <a:spLocks noChangeAspect="1"/>
            </p:cNvSpPr>
            <p:nvPr/>
          </p:nvSpPr>
          <p:spPr bwMode="auto">
            <a:xfrm>
              <a:off x="1894" y="1169"/>
              <a:ext cx="89" cy="86"/>
            </a:xfrm>
            <a:custGeom>
              <a:avLst/>
              <a:gdLst>
                <a:gd name="T0" fmla="*/ 0 w 89"/>
                <a:gd name="T1" fmla="*/ 43 h 86"/>
                <a:gd name="T2" fmla="*/ 4 w 89"/>
                <a:gd name="T3" fmla="*/ 26 h 86"/>
                <a:gd name="T4" fmla="*/ 13 w 89"/>
                <a:gd name="T5" fmla="*/ 13 h 86"/>
                <a:gd name="T6" fmla="*/ 28 w 89"/>
                <a:gd name="T7" fmla="*/ 2 h 86"/>
                <a:gd name="T8" fmla="*/ 45 w 89"/>
                <a:gd name="T9" fmla="*/ 0 h 86"/>
                <a:gd name="T10" fmla="*/ 61 w 89"/>
                <a:gd name="T11" fmla="*/ 2 h 86"/>
                <a:gd name="T12" fmla="*/ 76 w 89"/>
                <a:gd name="T13" fmla="*/ 13 h 86"/>
                <a:gd name="T14" fmla="*/ 84 w 89"/>
                <a:gd name="T15" fmla="*/ 26 h 86"/>
                <a:gd name="T16" fmla="*/ 89 w 89"/>
                <a:gd name="T17" fmla="*/ 43 h 86"/>
                <a:gd name="T18" fmla="*/ 84 w 89"/>
                <a:gd name="T19" fmla="*/ 60 h 86"/>
                <a:gd name="T20" fmla="*/ 76 w 89"/>
                <a:gd name="T21" fmla="*/ 73 h 86"/>
                <a:gd name="T22" fmla="*/ 61 w 89"/>
                <a:gd name="T23" fmla="*/ 84 h 86"/>
                <a:gd name="T24" fmla="*/ 45 w 89"/>
                <a:gd name="T25" fmla="*/ 86 h 86"/>
                <a:gd name="T26" fmla="*/ 28 w 89"/>
                <a:gd name="T27" fmla="*/ 84 h 86"/>
                <a:gd name="T28" fmla="*/ 13 w 89"/>
                <a:gd name="T29" fmla="*/ 73 h 86"/>
                <a:gd name="T30" fmla="*/ 4 w 89"/>
                <a:gd name="T31" fmla="*/ 60 h 86"/>
                <a:gd name="T32" fmla="*/ 0 w 89"/>
                <a:gd name="T33"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6">
                  <a:moveTo>
                    <a:pt x="0" y="43"/>
                  </a:moveTo>
                  <a:lnTo>
                    <a:pt x="4" y="26"/>
                  </a:lnTo>
                  <a:lnTo>
                    <a:pt x="13" y="13"/>
                  </a:lnTo>
                  <a:lnTo>
                    <a:pt x="28" y="2"/>
                  </a:lnTo>
                  <a:lnTo>
                    <a:pt x="45" y="0"/>
                  </a:lnTo>
                  <a:lnTo>
                    <a:pt x="61" y="2"/>
                  </a:lnTo>
                  <a:lnTo>
                    <a:pt x="76" y="13"/>
                  </a:lnTo>
                  <a:lnTo>
                    <a:pt x="84" y="26"/>
                  </a:lnTo>
                  <a:lnTo>
                    <a:pt x="89" y="43"/>
                  </a:lnTo>
                  <a:lnTo>
                    <a:pt x="84" y="60"/>
                  </a:lnTo>
                  <a:lnTo>
                    <a:pt x="76" y="73"/>
                  </a:lnTo>
                  <a:lnTo>
                    <a:pt x="61" y="84"/>
                  </a:lnTo>
                  <a:lnTo>
                    <a:pt x="45" y="86"/>
                  </a:lnTo>
                  <a:lnTo>
                    <a:pt x="28" y="84"/>
                  </a:lnTo>
                  <a:lnTo>
                    <a:pt x="13" y="73"/>
                  </a:lnTo>
                  <a:lnTo>
                    <a:pt x="4" y="60"/>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44638" name="Freeform 94"/>
            <p:cNvSpPr>
              <a:spLocks noChangeAspect="1"/>
            </p:cNvSpPr>
            <p:nvPr/>
          </p:nvSpPr>
          <p:spPr bwMode="auto">
            <a:xfrm>
              <a:off x="1295" y="2683"/>
              <a:ext cx="89" cy="88"/>
            </a:xfrm>
            <a:custGeom>
              <a:avLst/>
              <a:gdLst>
                <a:gd name="T0" fmla="*/ 0 w 89"/>
                <a:gd name="T1" fmla="*/ 45 h 88"/>
                <a:gd name="T2" fmla="*/ 4 w 89"/>
                <a:gd name="T3" fmla="*/ 28 h 88"/>
                <a:gd name="T4" fmla="*/ 13 w 89"/>
                <a:gd name="T5" fmla="*/ 12 h 88"/>
                <a:gd name="T6" fmla="*/ 28 w 89"/>
                <a:gd name="T7" fmla="*/ 4 h 88"/>
                <a:gd name="T8" fmla="*/ 45 w 89"/>
                <a:gd name="T9" fmla="*/ 0 h 88"/>
                <a:gd name="T10" fmla="*/ 60 w 89"/>
                <a:gd name="T11" fmla="*/ 4 h 88"/>
                <a:gd name="T12" fmla="*/ 76 w 89"/>
                <a:gd name="T13" fmla="*/ 12 h 88"/>
                <a:gd name="T14" fmla="*/ 86 w 89"/>
                <a:gd name="T15" fmla="*/ 28 h 88"/>
                <a:gd name="T16" fmla="*/ 89 w 89"/>
                <a:gd name="T17" fmla="*/ 45 h 88"/>
                <a:gd name="T18" fmla="*/ 86 w 89"/>
                <a:gd name="T19" fmla="*/ 62 h 88"/>
                <a:gd name="T20" fmla="*/ 76 w 89"/>
                <a:gd name="T21" fmla="*/ 75 h 88"/>
                <a:gd name="T22" fmla="*/ 60 w 89"/>
                <a:gd name="T23" fmla="*/ 86 h 88"/>
                <a:gd name="T24" fmla="*/ 45 w 89"/>
                <a:gd name="T25" fmla="*/ 88 h 88"/>
                <a:gd name="T26" fmla="*/ 28 w 89"/>
                <a:gd name="T27" fmla="*/ 86 h 88"/>
                <a:gd name="T28" fmla="*/ 13 w 89"/>
                <a:gd name="T29" fmla="*/ 75 h 88"/>
                <a:gd name="T30" fmla="*/ 4 w 89"/>
                <a:gd name="T31" fmla="*/ 62 h 88"/>
                <a:gd name="T32" fmla="*/ 0 w 89"/>
                <a:gd name="T33"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8">
                  <a:moveTo>
                    <a:pt x="0" y="45"/>
                  </a:moveTo>
                  <a:lnTo>
                    <a:pt x="4" y="28"/>
                  </a:lnTo>
                  <a:lnTo>
                    <a:pt x="13" y="12"/>
                  </a:lnTo>
                  <a:lnTo>
                    <a:pt x="28" y="4"/>
                  </a:lnTo>
                  <a:lnTo>
                    <a:pt x="45" y="0"/>
                  </a:lnTo>
                  <a:lnTo>
                    <a:pt x="60" y="4"/>
                  </a:lnTo>
                  <a:lnTo>
                    <a:pt x="76" y="12"/>
                  </a:lnTo>
                  <a:lnTo>
                    <a:pt x="86" y="28"/>
                  </a:lnTo>
                  <a:lnTo>
                    <a:pt x="89" y="45"/>
                  </a:lnTo>
                  <a:lnTo>
                    <a:pt x="86" y="62"/>
                  </a:lnTo>
                  <a:lnTo>
                    <a:pt x="76" y="75"/>
                  </a:lnTo>
                  <a:lnTo>
                    <a:pt x="60" y="86"/>
                  </a:lnTo>
                  <a:lnTo>
                    <a:pt x="45" y="88"/>
                  </a:lnTo>
                  <a:lnTo>
                    <a:pt x="28" y="86"/>
                  </a:lnTo>
                  <a:lnTo>
                    <a:pt x="13" y="75"/>
                  </a:lnTo>
                  <a:lnTo>
                    <a:pt x="4"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44639" name="Freeform 95"/>
            <p:cNvSpPr>
              <a:spLocks noChangeAspect="1"/>
            </p:cNvSpPr>
            <p:nvPr/>
          </p:nvSpPr>
          <p:spPr bwMode="auto">
            <a:xfrm>
              <a:off x="471" y="1683"/>
              <a:ext cx="88" cy="88"/>
            </a:xfrm>
            <a:custGeom>
              <a:avLst/>
              <a:gdLst>
                <a:gd name="T0" fmla="*/ 0 w 88"/>
                <a:gd name="T1" fmla="*/ 45 h 88"/>
                <a:gd name="T2" fmla="*/ 4 w 88"/>
                <a:gd name="T3" fmla="*/ 28 h 88"/>
                <a:gd name="T4" fmla="*/ 13 w 88"/>
                <a:gd name="T5" fmla="*/ 13 h 88"/>
                <a:gd name="T6" fmla="*/ 28 w 88"/>
                <a:gd name="T7" fmla="*/ 4 h 88"/>
                <a:gd name="T8" fmla="*/ 45 w 88"/>
                <a:gd name="T9" fmla="*/ 0 h 88"/>
                <a:gd name="T10" fmla="*/ 60 w 88"/>
                <a:gd name="T11" fmla="*/ 4 h 88"/>
                <a:gd name="T12" fmla="*/ 75 w 88"/>
                <a:gd name="T13" fmla="*/ 13 h 88"/>
                <a:gd name="T14" fmla="*/ 84 w 88"/>
                <a:gd name="T15" fmla="*/ 28 h 88"/>
                <a:gd name="T16" fmla="*/ 88 w 88"/>
                <a:gd name="T17" fmla="*/ 45 h 88"/>
                <a:gd name="T18" fmla="*/ 84 w 88"/>
                <a:gd name="T19" fmla="*/ 60 h 88"/>
                <a:gd name="T20" fmla="*/ 75 w 88"/>
                <a:gd name="T21" fmla="*/ 75 h 88"/>
                <a:gd name="T22" fmla="*/ 60 w 88"/>
                <a:gd name="T23" fmla="*/ 86 h 88"/>
                <a:gd name="T24" fmla="*/ 45 w 88"/>
                <a:gd name="T25" fmla="*/ 88 h 88"/>
                <a:gd name="T26" fmla="*/ 28 w 88"/>
                <a:gd name="T27" fmla="*/ 86 h 88"/>
                <a:gd name="T28" fmla="*/ 13 w 88"/>
                <a:gd name="T29" fmla="*/ 75 h 88"/>
                <a:gd name="T30" fmla="*/ 4 w 88"/>
                <a:gd name="T31" fmla="*/ 60 h 88"/>
                <a:gd name="T32" fmla="*/ 0 w 88"/>
                <a:gd name="T33"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8">
                  <a:moveTo>
                    <a:pt x="0" y="45"/>
                  </a:moveTo>
                  <a:lnTo>
                    <a:pt x="4" y="28"/>
                  </a:lnTo>
                  <a:lnTo>
                    <a:pt x="13" y="13"/>
                  </a:lnTo>
                  <a:lnTo>
                    <a:pt x="28" y="4"/>
                  </a:lnTo>
                  <a:lnTo>
                    <a:pt x="45" y="0"/>
                  </a:lnTo>
                  <a:lnTo>
                    <a:pt x="60" y="4"/>
                  </a:lnTo>
                  <a:lnTo>
                    <a:pt x="75" y="13"/>
                  </a:lnTo>
                  <a:lnTo>
                    <a:pt x="84" y="28"/>
                  </a:lnTo>
                  <a:lnTo>
                    <a:pt x="88" y="45"/>
                  </a:lnTo>
                  <a:lnTo>
                    <a:pt x="84" y="60"/>
                  </a:lnTo>
                  <a:lnTo>
                    <a:pt x="75" y="75"/>
                  </a:lnTo>
                  <a:lnTo>
                    <a:pt x="60" y="86"/>
                  </a:lnTo>
                  <a:lnTo>
                    <a:pt x="45" y="88"/>
                  </a:lnTo>
                  <a:lnTo>
                    <a:pt x="28" y="86"/>
                  </a:lnTo>
                  <a:lnTo>
                    <a:pt x="13" y="75"/>
                  </a:lnTo>
                  <a:lnTo>
                    <a:pt x="4" y="60"/>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44640" name="Freeform 96"/>
            <p:cNvSpPr>
              <a:spLocks noChangeAspect="1"/>
            </p:cNvSpPr>
            <p:nvPr/>
          </p:nvSpPr>
          <p:spPr bwMode="auto">
            <a:xfrm>
              <a:off x="1652" y="2117"/>
              <a:ext cx="88" cy="88"/>
            </a:xfrm>
            <a:custGeom>
              <a:avLst/>
              <a:gdLst>
                <a:gd name="T0" fmla="*/ 0 w 88"/>
                <a:gd name="T1" fmla="*/ 45 h 88"/>
                <a:gd name="T2" fmla="*/ 2 w 88"/>
                <a:gd name="T3" fmla="*/ 28 h 88"/>
                <a:gd name="T4" fmla="*/ 13 w 88"/>
                <a:gd name="T5" fmla="*/ 13 h 88"/>
                <a:gd name="T6" fmla="*/ 26 w 88"/>
                <a:gd name="T7" fmla="*/ 4 h 88"/>
                <a:gd name="T8" fmla="*/ 43 w 88"/>
                <a:gd name="T9" fmla="*/ 0 h 88"/>
                <a:gd name="T10" fmla="*/ 60 w 88"/>
                <a:gd name="T11" fmla="*/ 4 h 88"/>
                <a:gd name="T12" fmla="*/ 75 w 88"/>
                <a:gd name="T13" fmla="*/ 13 h 88"/>
                <a:gd name="T14" fmla="*/ 84 w 88"/>
                <a:gd name="T15" fmla="*/ 28 h 88"/>
                <a:gd name="T16" fmla="*/ 88 w 88"/>
                <a:gd name="T17" fmla="*/ 45 h 88"/>
                <a:gd name="T18" fmla="*/ 84 w 88"/>
                <a:gd name="T19" fmla="*/ 62 h 88"/>
                <a:gd name="T20" fmla="*/ 75 w 88"/>
                <a:gd name="T21" fmla="*/ 75 h 88"/>
                <a:gd name="T22" fmla="*/ 60 w 88"/>
                <a:gd name="T23" fmla="*/ 86 h 88"/>
                <a:gd name="T24" fmla="*/ 43 w 88"/>
                <a:gd name="T25" fmla="*/ 88 h 88"/>
                <a:gd name="T26" fmla="*/ 26 w 88"/>
                <a:gd name="T27" fmla="*/ 86 h 88"/>
                <a:gd name="T28" fmla="*/ 13 w 88"/>
                <a:gd name="T29" fmla="*/ 75 h 88"/>
                <a:gd name="T30" fmla="*/ 2 w 88"/>
                <a:gd name="T31" fmla="*/ 62 h 88"/>
                <a:gd name="T32" fmla="*/ 0 w 88"/>
                <a:gd name="T33" fmla="*/ 4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8" h="88">
                  <a:moveTo>
                    <a:pt x="0" y="45"/>
                  </a:moveTo>
                  <a:lnTo>
                    <a:pt x="2" y="28"/>
                  </a:lnTo>
                  <a:lnTo>
                    <a:pt x="13" y="13"/>
                  </a:lnTo>
                  <a:lnTo>
                    <a:pt x="26" y="4"/>
                  </a:lnTo>
                  <a:lnTo>
                    <a:pt x="43" y="0"/>
                  </a:lnTo>
                  <a:lnTo>
                    <a:pt x="60" y="4"/>
                  </a:lnTo>
                  <a:lnTo>
                    <a:pt x="75" y="13"/>
                  </a:lnTo>
                  <a:lnTo>
                    <a:pt x="84" y="28"/>
                  </a:lnTo>
                  <a:lnTo>
                    <a:pt x="88" y="45"/>
                  </a:lnTo>
                  <a:lnTo>
                    <a:pt x="84" y="62"/>
                  </a:lnTo>
                  <a:lnTo>
                    <a:pt x="75" y="75"/>
                  </a:lnTo>
                  <a:lnTo>
                    <a:pt x="60" y="86"/>
                  </a:lnTo>
                  <a:lnTo>
                    <a:pt x="43" y="88"/>
                  </a:lnTo>
                  <a:lnTo>
                    <a:pt x="26" y="86"/>
                  </a:lnTo>
                  <a:lnTo>
                    <a:pt x="13" y="75"/>
                  </a:lnTo>
                  <a:lnTo>
                    <a:pt x="2" y="62"/>
                  </a:lnTo>
                  <a:lnTo>
                    <a:pt x="0" y="45"/>
                  </a:lnTo>
                  <a:close/>
                </a:path>
              </a:pathLst>
            </a:custGeom>
            <a:solidFill>
              <a:srgbClr val="1A1A1A"/>
            </a:solidFill>
            <a:ln w="3175">
              <a:solidFill>
                <a:srgbClr val="000000"/>
              </a:solidFill>
              <a:prstDash val="solid"/>
              <a:round/>
              <a:headEnd/>
              <a:tailEnd/>
            </a:ln>
          </p:spPr>
          <p:txBody>
            <a:bodyPr/>
            <a:lstStyle/>
            <a:p>
              <a:endParaRPr lang="it-IT"/>
            </a:p>
          </p:txBody>
        </p:sp>
        <p:sp>
          <p:nvSpPr>
            <p:cNvPr id="1644641" name="Freeform 97"/>
            <p:cNvSpPr>
              <a:spLocks noChangeAspect="1"/>
            </p:cNvSpPr>
            <p:nvPr/>
          </p:nvSpPr>
          <p:spPr bwMode="auto">
            <a:xfrm>
              <a:off x="2134" y="2177"/>
              <a:ext cx="89" cy="89"/>
            </a:xfrm>
            <a:custGeom>
              <a:avLst/>
              <a:gdLst>
                <a:gd name="T0" fmla="*/ 0 w 89"/>
                <a:gd name="T1" fmla="*/ 43 h 89"/>
                <a:gd name="T2" fmla="*/ 4 w 89"/>
                <a:gd name="T3" fmla="*/ 26 h 89"/>
                <a:gd name="T4" fmla="*/ 13 w 89"/>
                <a:gd name="T5" fmla="*/ 13 h 89"/>
                <a:gd name="T6" fmla="*/ 28 w 89"/>
                <a:gd name="T7" fmla="*/ 2 h 89"/>
                <a:gd name="T8" fmla="*/ 46 w 89"/>
                <a:gd name="T9" fmla="*/ 0 h 89"/>
                <a:gd name="T10" fmla="*/ 63 w 89"/>
                <a:gd name="T11" fmla="*/ 2 h 89"/>
                <a:gd name="T12" fmla="*/ 76 w 89"/>
                <a:gd name="T13" fmla="*/ 13 h 89"/>
                <a:gd name="T14" fmla="*/ 87 w 89"/>
                <a:gd name="T15" fmla="*/ 26 h 89"/>
                <a:gd name="T16" fmla="*/ 89 w 89"/>
                <a:gd name="T17" fmla="*/ 43 h 89"/>
                <a:gd name="T18" fmla="*/ 87 w 89"/>
                <a:gd name="T19" fmla="*/ 61 h 89"/>
                <a:gd name="T20" fmla="*/ 76 w 89"/>
                <a:gd name="T21" fmla="*/ 76 h 89"/>
                <a:gd name="T22" fmla="*/ 63 w 89"/>
                <a:gd name="T23" fmla="*/ 84 h 89"/>
                <a:gd name="T24" fmla="*/ 46 w 89"/>
                <a:gd name="T25" fmla="*/ 89 h 89"/>
                <a:gd name="T26" fmla="*/ 28 w 89"/>
                <a:gd name="T27" fmla="*/ 84 h 89"/>
                <a:gd name="T28" fmla="*/ 13 w 89"/>
                <a:gd name="T29" fmla="*/ 76 h 89"/>
                <a:gd name="T30" fmla="*/ 4 w 89"/>
                <a:gd name="T31" fmla="*/ 61 h 89"/>
                <a:gd name="T32" fmla="*/ 0 w 89"/>
                <a:gd name="T33" fmla="*/ 43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9" h="89">
                  <a:moveTo>
                    <a:pt x="0" y="43"/>
                  </a:moveTo>
                  <a:lnTo>
                    <a:pt x="4" y="26"/>
                  </a:lnTo>
                  <a:lnTo>
                    <a:pt x="13" y="13"/>
                  </a:lnTo>
                  <a:lnTo>
                    <a:pt x="28" y="2"/>
                  </a:lnTo>
                  <a:lnTo>
                    <a:pt x="46" y="0"/>
                  </a:lnTo>
                  <a:lnTo>
                    <a:pt x="63" y="2"/>
                  </a:lnTo>
                  <a:lnTo>
                    <a:pt x="76" y="13"/>
                  </a:lnTo>
                  <a:lnTo>
                    <a:pt x="87" y="26"/>
                  </a:lnTo>
                  <a:lnTo>
                    <a:pt x="89" y="43"/>
                  </a:lnTo>
                  <a:lnTo>
                    <a:pt x="87" y="61"/>
                  </a:lnTo>
                  <a:lnTo>
                    <a:pt x="76" y="76"/>
                  </a:lnTo>
                  <a:lnTo>
                    <a:pt x="63" y="84"/>
                  </a:lnTo>
                  <a:lnTo>
                    <a:pt x="46" y="89"/>
                  </a:lnTo>
                  <a:lnTo>
                    <a:pt x="28" y="84"/>
                  </a:lnTo>
                  <a:lnTo>
                    <a:pt x="13" y="76"/>
                  </a:lnTo>
                  <a:lnTo>
                    <a:pt x="4" y="61"/>
                  </a:lnTo>
                  <a:lnTo>
                    <a:pt x="0" y="43"/>
                  </a:lnTo>
                  <a:close/>
                </a:path>
              </a:pathLst>
            </a:custGeom>
            <a:solidFill>
              <a:srgbClr val="1A1A1A"/>
            </a:solidFill>
            <a:ln w="3175">
              <a:solidFill>
                <a:srgbClr val="000000"/>
              </a:solidFill>
              <a:prstDash val="solid"/>
              <a:round/>
              <a:headEnd/>
              <a:tailEnd/>
            </a:ln>
          </p:spPr>
          <p:txBody>
            <a:bodyPr/>
            <a:lstStyle/>
            <a:p>
              <a:endParaRPr lang="it-IT"/>
            </a:p>
          </p:txBody>
        </p:sp>
        <p:sp>
          <p:nvSpPr>
            <p:cNvPr id="1644642" name="Rectangle 98"/>
            <p:cNvSpPr>
              <a:spLocks noChangeAspect="1" noChangeArrowheads="1"/>
            </p:cNvSpPr>
            <p:nvPr/>
          </p:nvSpPr>
          <p:spPr bwMode="auto">
            <a:xfrm>
              <a:off x="2033" y="1117"/>
              <a:ext cx="98"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1</a:t>
              </a:r>
              <a:endParaRPr lang="en-US" sz="1600"/>
            </a:p>
          </p:txBody>
        </p:sp>
        <p:sp>
          <p:nvSpPr>
            <p:cNvPr id="1644643" name="Rectangle 99"/>
            <p:cNvSpPr>
              <a:spLocks noChangeAspect="1" noChangeArrowheads="1"/>
            </p:cNvSpPr>
            <p:nvPr/>
          </p:nvSpPr>
          <p:spPr bwMode="auto">
            <a:xfrm>
              <a:off x="1256" y="1765"/>
              <a:ext cx="9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2</a:t>
              </a:r>
              <a:endParaRPr lang="en-US" sz="1600"/>
            </a:p>
          </p:txBody>
        </p:sp>
        <p:sp>
          <p:nvSpPr>
            <p:cNvPr id="1644644" name="Rectangle 100"/>
            <p:cNvSpPr>
              <a:spLocks noChangeAspect="1" noChangeArrowheads="1"/>
            </p:cNvSpPr>
            <p:nvPr/>
          </p:nvSpPr>
          <p:spPr bwMode="auto">
            <a:xfrm>
              <a:off x="1810" y="2069"/>
              <a:ext cx="9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3</a:t>
              </a:r>
              <a:endParaRPr lang="en-US" sz="1600"/>
            </a:p>
          </p:txBody>
        </p:sp>
        <p:sp>
          <p:nvSpPr>
            <p:cNvPr id="1644645" name="Rectangle 101"/>
            <p:cNvSpPr>
              <a:spLocks noChangeAspect="1" noChangeArrowheads="1"/>
            </p:cNvSpPr>
            <p:nvPr/>
          </p:nvSpPr>
          <p:spPr bwMode="auto">
            <a:xfrm>
              <a:off x="1422" y="2635"/>
              <a:ext cx="98"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4</a:t>
              </a:r>
              <a:endParaRPr lang="en-US" sz="1600"/>
            </a:p>
          </p:txBody>
        </p:sp>
        <p:sp>
          <p:nvSpPr>
            <p:cNvPr id="1644646" name="Rectangle 102"/>
            <p:cNvSpPr>
              <a:spLocks noChangeAspect="1" noChangeArrowheads="1"/>
            </p:cNvSpPr>
            <p:nvPr/>
          </p:nvSpPr>
          <p:spPr bwMode="auto">
            <a:xfrm>
              <a:off x="648" y="1626"/>
              <a:ext cx="9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5</a:t>
              </a:r>
              <a:endParaRPr lang="en-US" sz="1600"/>
            </a:p>
          </p:txBody>
        </p:sp>
        <p:sp>
          <p:nvSpPr>
            <p:cNvPr id="1644647" name="Rectangle 103"/>
            <p:cNvSpPr>
              <a:spLocks noChangeAspect="1" noChangeArrowheads="1"/>
            </p:cNvSpPr>
            <p:nvPr/>
          </p:nvSpPr>
          <p:spPr bwMode="auto">
            <a:xfrm>
              <a:off x="2307" y="2126"/>
              <a:ext cx="9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000000"/>
                  </a:solidFill>
                  <a:latin typeface="Times New Roman" pitchFamily="18" charset="0"/>
                </a:rPr>
                <a:t>6</a:t>
              </a:r>
              <a:endParaRPr lang="en-US" sz="1600"/>
            </a:p>
          </p:txBody>
        </p:sp>
      </p:grpSp>
      <p:grpSp>
        <p:nvGrpSpPr>
          <p:cNvPr id="1644648" name="Group 104"/>
          <p:cNvGrpSpPr>
            <a:grpSpLocks noChangeAspect="1"/>
          </p:cNvGrpSpPr>
          <p:nvPr/>
        </p:nvGrpSpPr>
        <p:grpSpPr bwMode="auto">
          <a:xfrm>
            <a:off x="2141538" y="2070100"/>
            <a:ext cx="923925" cy="592138"/>
            <a:chOff x="1572" y="1805"/>
            <a:chExt cx="897" cy="575"/>
          </a:xfrm>
        </p:grpSpPr>
        <p:sp>
          <p:nvSpPr>
            <p:cNvPr id="1644649" name="Freeform 105"/>
            <p:cNvSpPr>
              <a:spLocks noChangeAspect="1"/>
            </p:cNvSpPr>
            <p:nvPr/>
          </p:nvSpPr>
          <p:spPr bwMode="auto">
            <a:xfrm>
              <a:off x="1572" y="2005"/>
              <a:ext cx="897" cy="375"/>
            </a:xfrm>
            <a:custGeom>
              <a:avLst/>
              <a:gdLst>
                <a:gd name="T0" fmla="*/ 450 w 897"/>
                <a:gd name="T1" fmla="*/ 0 h 375"/>
                <a:gd name="T2" fmla="*/ 510 w 897"/>
                <a:gd name="T3" fmla="*/ 2 h 375"/>
                <a:gd name="T4" fmla="*/ 571 w 897"/>
                <a:gd name="T5" fmla="*/ 6 h 375"/>
                <a:gd name="T6" fmla="*/ 629 w 897"/>
                <a:gd name="T7" fmla="*/ 15 h 375"/>
                <a:gd name="T8" fmla="*/ 683 w 897"/>
                <a:gd name="T9" fmla="*/ 28 h 375"/>
                <a:gd name="T10" fmla="*/ 733 w 897"/>
                <a:gd name="T11" fmla="*/ 43 h 375"/>
                <a:gd name="T12" fmla="*/ 778 w 897"/>
                <a:gd name="T13" fmla="*/ 60 h 375"/>
                <a:gd name="T14" fmla="*/ 817 w 897"/>
                <a:gd name="T15" fmla="*/ 79 h 375"/>
                <a:gd name="T16" fmla="*/ 850 w 897"/>
                <a:gd name="T17" fmla="*/ 101 h 375"/>
                <a:gd name="T18" fmla="*/ 874 w 897"/>
                <a:gd name="T19" fmla="*/ 125 h 375"/>
                <a:gd name="T20" fmla="*/ 891 w 897"/>
                <a:gd name="T21" fmla="*/ 149 h 375"/>
                <a:gd name="T22" fmla="*/ 897 w 897"/>
                <a:gd name="T23" fmla="*/ 174 h 375"/>
                <a:gd name="T24" fmla="*/ 897 w 897"/>
                <a:gd name="T25" fmla="*/ 200 h 375"/>
                <a:gd name="T26" fmla="*/ 891 w 897"/>
                <a:gd name="T27" fmla="*/ 226 h 375"/>
                <a:gd name="T28" fmla="*/ 874 w 897"/>
                <a:gd name="T29" fmla="*/ 250 h 375"/>
                <a:gd name="T30" fmla="*/ 850 w 897"/>
                <a:gd name="T31" fmla="*/ 274 h 375"/>
                <a:gd name="T32" fmla="*/ 817 w 897"/>
                <a:gd name="T33" fmla="*/ 295 h 375"/>
                <a:gd name="T34" fmla="*/ 778 w 897"/>
                <a:gd name="T35" fmla="*/ 315 h 375"/>
                <a:gd name="T36" fmla="*/ 733 w 897"/>
                <a:gd name="T37" fmla="*/ 332 h 375"/>
                <a:gd name="T38" fmla="*/ 683 w 897"/>
                <a:gd name="T39" fmla="*/ 347 h 375"/>
                <a:gd name="T40" fmla="*/ 629 w 897"/>
                <a:gd name="T41" fmla="*/ 360 h 375"/>
                <a:gd name="T42" fmla="*/ 571 w 897"/>
                <a:gd name="T43" fmla="*/ 369 h 375"/>
                <a:gd name="T44" fmla="*/ 510 w 897"/>
                <a:gd name="T45" fmla="*/ 373 h 375"/>
                <a:gd name="T46" fmla="*/ 450 w 897"/>
                <a:gd name="T47" fmla="*/ 375 h 375"/>
                <a:gd name="T48" fmla="*/ 387 w 897"/>
                <a:gd name="T49" fmla="*/ 373 h 375"/>
                <a:gd name="T50" fmla="*/ 329 w 897"/>
                <a:gd name="T51" fmla="*/ 369 h 375"/>
                <a:gd name="T52" fmla="*/ 270 w 897"/>
                <a:gd name="T53" fmla="*/ 360 h 375"/>
                <a:gd name="T54" fmla="*/ 216 w 897"/>
                <a:gd name="T55" fmla="*/ 347 h 375"/>
                <a:gd name="T56" fmla="*/ 164 w 897"/>
                <a:gd name="T57" fmla="*/ 332 h 375"/>
                <a:gd name="T58" fmla="*/ 121 w 897"/>
                <a:gd name="T59" fmla="*/ 315 h 375"/>
                <a:gd name="T60" fmla="*/ 82 w 897"/>
                <a:gd name="T61" fmla="*/ 295 h 375"/>
                <a:gd name="T62" fmla="*/ 49 w 897"/>
                <a:gd name="T63" fmla="*/ 274 h 375"/>
                <a:gd name="T64" fmla="*/ 26 w 897"/>
                <a:gd name="T65" fmla="*/ 250 h 375"/>
                <a:gd name="T66" fmla="*/ 8 w 897"/>
                <a:gd name="T67" fmla="*/ 226 h 375"/>
                <a:gd name="T68" fmla="*/ 0 w 897"/>
                <a:gd name="T69" fmla="*/ 200 h 375"/>
                <a:gd name="T70" fmla="*/ 0 w 897"/>
                <a:gd name="T71" fmla="*/ 174 h 375"/>
                <a:gd name="T72" fmla="*/ 8 w 897"/>
                <a:gd name="T73" fmla="*/ 149 h 375"/>
                <a:gd name="T74" fmla="*/ 26 w 897"/>
                <a:gd name="T75" fmla="*/ 125 h 375"/>
                <a:gd name="T76" fmla="*/ 49 w 897"/>
                <a:gd name="T77" fmla="*/ 101 h 375"/>
                <a:gd name="T78" fmla="*/ 82 w 897"/>
                <a:gd name="T79" fmla="*/ 79 h 375"/>
                <a:gd name="T80" fmla="*/ 121 w 897"/>
                <a:gd name="T81" fmla="*/ 60 h 375"/>
                <a:gd name="T82" fmla="*/ 164 w 897"/>
                <a:gd name="T83" fmla="*/ 43 h 375"/>
                <a:gd name="T84" fmla="*/ 216 w 897"/>
                <a:gd name="T85" fmla="*/ 28 h 375"/>
                <a:gd name="T86" fmla="*/ 270 w 897"/>
                <a:gd name="T87" fmla="*/ 15 h 375"/>
                <a:gd name="T88" fmla="*/ 329 w 897"/>
                <a:gd name="T89" fmla="*/ 6 h 375"/>
                <a:gd name="T90" fmla="*/ 387 w 897"/>
                <a:gd name="T91" fmla="*/ 2 h 375"/>
                <a:gd name="T92" fmla="*/ 450 w 897"/>
                <a:gd name="T93" fmla="*/ 0 h 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97" h="375">
                  <a:moveTo>
                    <a:pt x="450" y="0"/>
                  </a:moveTo>
                  <a:lnTo>
                    <a:pt x="510" y="2"/>
                  </a:lnTo>
                  <a:lnTo>
                    <a:pt x="571" y="6"/>
                  </a:lnTo>
                  <a:lnTo>
                    <a:pt x="629" y="15"/>
                  </a:lnTo>
                  <a:lnTo>
                    <a:pt x="683" y="28"/>
                  </a:lnTo>
                  <a:lnTo>
                    <a:pt x="733" y="43"/>
                  </a:lnTo>
                  <a:lnTo>
                    <a:pt x="778" y="60"/>
                  </a:lnTo>
                  <a:lnTo>
                    <a:pt x="817" y="79"/>
                  </a:lnTo>
                  <a:lnTo>
                    <a:pt x="850" y="101"/>
                  </a:lnTo>
                  <a:lnTo>
                    <a:pt x="874" y="125"/>
                  </a:lnTo>
                  <a:lnTo>
                    <a:pt x="891" y="149"/>
                  </a:lnTo>
                  <a:lnTo>
                    <a:pt x="897" y="174"/>
                  </a:lnTo>
                  <a:lnTo>
                    <a:pt x="897" y="200"/>
                  </a:lnTo>
                  <a:lnTo>
                    <a:pt x="891" y="226"/>
                  </a:lnTo>
                  <a:lnTo>
                    <a:pt x="874" y="250"/>
                  </a:lnTo>
                  <a:lnTo>
                    <a:pt x="850" y="274"/>
                  </a:lnTo>
                  <a:lnTo>
                    <a:pt x="817" y="295"/>
                  </a:lnTo>
                  <a:lnTo>
                    <a:pt x="778" y="315"/>
                  </a:lnTo>
                  <a:lnTo>
                    <a:pt x="733" y="332"/>
                  </a:lnTo>
                  <a:lnTo>
                    <a:pt x="683" y="347"/>
                  </a:lnTo>
                  <a:lnTo>
                    <a:pt x="629" y="360"/>
                  </a:lnTo>
                  <a:lnTo>
                    <a:pt x="571" y="369"/>
                  </a:lnTo>
                  <a:lnTo>
                    <a:pt x="510" y="373"/>
                  </a:lnTo>
                  <a:lnTo>
                    <a:pt x="450" y="375"/>
                  </a:lnTo>
                  <a:lnTo>
                    <a:pt x="387" y="373"/>
                  </a:lnTo>
                  <a:lnTo>
                    <a:pt x="329" y="369"/>
                  </a:lnTo>
                  <a:lnTo>
                    <a:pt x="270" y="360"/>
                  </a:lnTo>
                  <a:lnTo>
                    <a:pt x="216" y="347"/>
                  </a:lnTo>
                  <a:lnTo>
                    <a:pt x="164" y="332"/>
                  </a:lnTo>
                  <a:lnTo>
                    <a:pt x="121" y="315"/>
                  </a:lnTo>
                  <a:lnTo>
                    <a:pt x="82" y="295"/>
                  </a:lnTo>
                  <a:lnTo>
                    <a:pt x="49" y="274"/>
                  </a:lnTo>
                  <a:lnTo>
                    <a:pt x="26" y="250"/>
                  </a:lnTo>
                  <a:lnTo>
                    <a:pt x="8" y="226"/>
                  </a:lnTo>
                  <a:lnTo>
                    <a:pt x="0" y="200"/>
                  </a:lnTo>
                  <a:lnTo>
                    <a:pt x="0" y="174"/>
                  </a:lnTo>
                  <a:lnTo>
                    <a:pt x="8" y="149"/>
                  </a:lnTo>
                  <a:lnTo>
                    <a:pt x="26" y="125"/>
                  </a:lnTo>
                  <a:lnTo>
                    <a:pt x="49" y="101"/>
                  </a:lnTo>
                  <a:lnTo>
                    <a:pt x="82" y="79"/>
                  </a:lnTo>
                  <a:lnTo>
                    <a:pt x="121" y="60"/>
                  </a:lnTo>
                  <a:lnTo>
                    <a:pt x="164" y="43"/>
                  </a:lnTo>
                  <a:lnTo>
                    <a:pt x="216" y="28"/>
                  </a:lnTo>
                  <a:lnTo>
                    <a:pt x="270" y="15"/>
                  </a:lnTo>
                  <a:lnTo>
                    <a:pt x="329" y="6"/>
                  </a:lnTo>
                  <a:lnTo>
                    <a:pt x="387" y="2"/>
                  </a:lnTo>
                  <a:lnTo>
                    <a:pt x="450"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4650" name="Rectangle 106"/>
            <p:cNvSpPr>
              <a:spLocks noChangeAspect="1" noChangeArrowheads="1"/>
            </p:cNvSpPr>
            <p:nvPr/>
          </p:nvSpPr>
          <p:spPr bwMode="auto">
            <a:xfrm>
              <a:off x="1943" y="1805"/>
              <a:ext cx="1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1</a:t>
              </a:r>
              <a:endParaRPr lang="en-US" sz="1600"/>
            </a:p>
          </p:txBody>
        </p:sp>
      </p:grpSp>
      <p:grpSp>
        <p:nvGrpSpPr>
          <p:cNvPr id="1644651" name="Group 107"/>
          <p:cNvGrpSpPr>
            <a:grpSpLocks noChangeAspect="1"/>
          </p:cNvGrpSpPr>
          <p:nvPr/>
        </p:nvGrpSpPr>
        <p:grpSpPr bwMode="auto">
          <a:xfrm>
            <a:off x="865188" y="1825625"/>
            <a:ext cx="1125537" cy="742950"/>
            <a:chOff x="332" y="1568"/>
            <a:chExt cx="1093" cy="721"/>
          </a:xfrm>
        </p:grpSpPr>
        <p:sp>
          <p:nvSpPr>
            <p:cNvPr id="1644652" name="Freeform 108"/>
            <p:cNvSpPr>
              <a:spLocks noChangeAspect="1"/>
            </p:cNvSpPr>
            <p:nvPr/>
          </p:nvSpPr>
          <p:spPr bwMode="auto">
            <a:xfrm>
              <a:off x="332" y="1568"/>
              <a:ext cx="1093" cy="497"/>
            </a:xfrm>
            <a:custGeom>
              <a:avLst/>
              <a:gdLst>
                <a:gd name="T0" fmla="*/ 547 w 1093"/>
                <a:gd name="T1" fmla="*/ 0 h 497"/>
                <a:gd name="T2" fmla="*/ 615 w 1093"/>
                <a:gd name="T3" fmla="*/ 3 h 497"/>
                <a:gd name="T4" fmla="*/ 684 w 1093"/>
                <a:gd name="T5" fmla="*/ 7 h 497"/>
                <a:gd name="T6" fmla="*/ 749 w 1093"/>
                <a:gd name="T7" fmla="*/ 18 h 497"/>
                <a:gd name="T8" fmla="*/ 811 w 1093"/>
                <a:gd name="T9" fmla="*/ 31 h 497"/>
                <a:gd name="T10" fmla="*/ 868 w 1093"/>
                <a:gd name="T11" fmla="*/ 48 h 497"/>
                <a:gd name="T12" fmla="*/ 922 w 1093"/>
                <a:gd name="T13" fmla="*/ 67 h 497"/>
                <a:gd name="T14" fmla="*/ 969 w 1093"/>
                <a:gd name="T15" fmla="*/ 91 h 497"/>
                <a:gd name="T16" fmla="*/ 1008 w 1093"/>
                <a:gd name="T17" fmla="*/ 115 h 497"/>
                <a:gd name="T18" fmla="*/ 1043 w 1093"/>
                <a:gd name="T19" fmla="*/ 143 h 497"/>
                <a:gd name="T20" fmla="*/ 1067 w 1093"/>
                <a:gd name="T21" fmla="*/ 171 h 497"/>
                <a:gd name="T22" fmla="*/ 1084 w 1093"/>
                <a:gd name="T23" fmla="*/ 201 h 497"/>
                <a:gd name="T24" fmla="*/ 1093 w 1093"/>
                <a:gd name="T25" fmla="*/ 234 h 497"/>
                <a:gd name="T26" fmla="*/ 1093 w 1093"/>
                <a:gd name="T27" fmla="*/ 264 h 497"/>
                <a:gd name="T28" fmla="*/ 1084 w 1093"/>
                <a:gd name="T29" fmla="*/ 294 h 497"/>
                <a:gd name="T30" fmla="*/ 1067 w 1093"/>
                <a:gd name="T31" fmla="*/ 324 h 497"/>
                <a:gd name="T32" fmla="*/ 1043 w 1093"/>
                <a:gd name="T33" fmla="*/ 354 h 497"/>
                <a:gd name="T34" fmla="*/ 1008 w 1093"/>
                <a:gd name="T35" fmla="*/ 383 h 497"/>
                <a:gd name="T36" fmla="*/ 969 w 1093"/>
                <a:gd name="T37" fmla="*/ 406 h 497"/>
                <a:gd name="T38" fmla="*/ 922 w 1093"/>
                <a:gd name="T39" fmla="*/ 430 h 497"/>
                <a:gd name="T40" fmla="*/ 868 w 1093"/>
                <a:gd name="T41" fmla="*/ 449 h 497"/>
                <a:gd name="T42" fmla="*/ 811 w 1093"/>
                <a:gd name="T43" fmla="*/ 467 h 497"/>
                <a:gd name="T44" fmla="*/ 749 w 1093"/>
                <a:gd name="T45" fmla="*/ 480 h 497"/>
                <a:gd name="T46" fmla="*/ 684 w 1093"/>
                <a:gd name="T47" fmla="*/ 488 h 497"/>
                <a:gd name="T48" fmla="*/ 615 w 1093"/>
                <a:gd name="T49" fmla="*/ 495 h 497"/>
                <a:gd name="T50" fmla="*/ 547 w 1093"/>
                <a:gd name="T51" fmla="*/ 497 h 497"/>
                <a:gd name="T52" fmla="*/ 478 w 1093"/>
                <a:gd name="T53" fmla="*/ 495 h 497"/>
                <a:gd name="T54" fmla="*/ 411 w 1093"/>
                <a:gd name="T55" fmla="*/ 488 h 497"/>
                <a:gd name="T56" fmla="*/ 346 w 1093"/>
                <a:gd name="T57" fmla="*/ 480 h 497"/>
                <a:gd name="T58" fmla="*/ 284 w 1093"/>
                <a:gd name="T59" fmla="*/ 467 h 497"/>
                <a:gd name="T60" fmla="*/ 225 w 1093"/>
                <a:gd name="T61" fmla="*/ 449 h 497"/>
                <a:gd name="T62" fmla="*/ 173 w 1093"/>
                <a:gd name="T63" fmla="*/ 430 h 497"/>
                <a:gd name="T64" fmla="*/ 126 w 1093"/>
                <a:gd name="T65" fmla="*/ 406 h 497"/>
                <a:gd name="T66" fmla="*/ 85 w 1093"/>
                <a:gd name="T67" fmla="*/ 383 h 497"/>
                <a:gd name="T68" fmla="*/ 52 w 1093"/>
                <a:gd name="T69" fmla="*/ 354 h 497"/>
                <a:gd name="T70" fmla="*/ 26 w 1093"/>
                <a:gd name="T71" fmla="*/ 324 h 497"/>
                <a:gd name="T72" fmla="*/ 9 w 1093"/>
                <a:gd name="T73" fmla="*/ 294 h 497"/>
                <a:gd name="T74" fmla="*/ 0 w 1093"/>
                <a:gd name="T75" fmla="*/ 264 h 497"/>
                <a:gd name="T76" fmla="*/ 0 w 1093"/>
                <a:gd name="T77" fmla="*/ 234 h 497"/>
                <a:gd name="T78" fmla="*/ 9 w 1093"/>
                <a:gd name="T79" fmla="*/ 201 h 497"/>
                <a:gd name="T80" fmla="*/ 26 w 1093"/>
                <a:gd name="T81" fmla="*/ 171 h 497"/>
                <a:gd name="T82" fmla="*/ 52 w 1093"/>
                <a:gd name="T83" fmla="*/ 143 h 497"/>
                <a:gd name="T84" fmla="*/ 85 w 1093"/>
                <a:gd name="T85" fmla="*/ 115 h 497"/>
                <a:gd name="T86" fmla="*/ 126 w 1093"/>
                <a:gd name="T87" fmla="*/ 91 h 497"/>
                <a:gd name="T88" fmla="*/ 173 w 1093"/>
                <a:gd name="T89" fmla="*/ 67 h 497"/>
                <a:gd name="T90" fmla="*/ 225 w 1093"/>
                <a:gd name="T91" fmla="*/ 48 h 497"/>
                <a:gd name="T92" fmla="*/ 284 w 1093"/>
                <a:gd name="T93" fmla="*/ 31 h 497"/>
                <a:gd name="T94" fmla="*/ 346 w 1093"/>
                <a:gd name="T95" fmla="*/ 18 h 497"/>
                <a:gd name="T96" fmla="*/ 411 w 1093"/>
                <a:gd name="T97" fmla="*/ 7 h 497"/>
                <a:gd name="T98" fmla="*/ 478 w 1093"/>
                <a:gd name="T99" fmla="*/ 3 h 497"/>
                <a:gd name="T100" fmla="*/ 547 w 1093"/>
                <a:gd name="T101" fmla="*/ 0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93" h="497">
                  <a:moveTo>
                    <a:pt x="547" y="0"/>
                  </a:moveTo>
                  <a:lnTo>
                    <a:pt x="615" y="3"/>
                  </a:lnTo>
                  <a:lnTo>
                    <a:pt x="684" y="7"/>
                  </a:lnTo>
                  <a:lnTo>
                    <a:pt x="749" y="18"/>
                  </a:lnTo>
                  <a:lnTo>
                    <a:pt x="811" y="31"/>
                  </a:lnTo>
                  <a:lnTo>
                    <a:pt x="868" y="48"/>
                  </a:lnTo>
                  <a:lnTo>
                    <a:pt x="922" y="67"/>
                  </a:lnTo>
                  <a:lnTo>
                    <a:pt x="969" y="91"/>
                  </a:lnTo>
                  <a:lnTo>
                    <a:pt x="1008" y="115"/>
                  </a:lnTo>
                  <a:lnTo>
                    <a:pt x="1043" y="143"/>
                  </a:lnTo>
                  <a:lnTo>
                    <a:pt x="1067" y="171"/>
                  </a:lnTo>
                  <a:lnTo>
                    <a:pt x="1084" y="201"/>
                  </a:lnTo>
                  <a:lnTo>
                    <a:pt x="1093" y="234"/>
                  </a:lnTo>
                  <a:lnTo>
                    <a:pt x="1093" y="264"/>
                  </a:lnTo>
                  <a:lnTo>
                    <a:pt x="1084" y="294"/>
                  </a:lnTo>
                  <a:lnTo>
                    <a:pt x="1067" y="324"/>
                  </a:lnTo>
                  <a:lnTo>
                    <a:pt x="1043" y="354"/>
                  </a:lnTo>
                  <a:lnTo>
                    <a:pt x="1008" y="383"/>
                  </a:lnTo>
                  <a:lnTo>
                    <a:pt x="969" y="406"/>
                  </a:lnTo>
                  <a:lnTo>
                    <a:pt x="922" y="430"/>
                  </a:lnTo>
                  <a:lnTo>
                    <a:pt x="868" y="449"/>
                  </a:lnTo>
                  <a:lnTo>
                    <a:pt x="811" y="467"/>
                  </a:lnTo>
                  <a:lnTo>
                    <a:pt x="749" y="480"/>
                  </a:lnTo>
                  <a:lnTo>
                    <a:pt x="684" y="488"/>
                  </a:lnTo>
                  <a:lnTo>
                    <a:pt x="615" y="495"/>
                  </a:lnTo>
                  <a:lnTo>
                    <a:pt x="547" y="497"/>
                  </a:lnTo>
                  <a:lnTo>
                    <a:pt x="478" y="495"/>
                  </a:lnTo>
                  <a:lnTo>
                    <a:pt x="411" y="488"/>
                  </a:lnTo>
                  <a:lnTo>
                    <a:pt x="346" y="480"/>
                  </a:lnTo>
                  <a:lnTo>
                    <a:pt x="284" y="467"/>
                  </a:lnTo>
                  <a:lnTo>
                    <a:pt x="225" y="449"/>
                  </a:lnTo>
                  <a:lnTo>
                    <a:pt x="173" y="430"/>
                  </a:lnTo>
                  <a:lnTo>
                    <a:pt x="126" y="406"/>
                  </a:lnTo>
                  <a:lnTo>
                    <a:pt x="85" y="383"/>
                  </a:lnTo>
                  <a:lnTo>
                    <a:pt x="52" y="354"/>
                  </a:lnTo>
                  <a:lnTo>
                    <a:pt x="26" y="324"/>
                  </a:lnTo>
                  <a:lnTo>
                    <a:pt x="9" y="294"/>
                  </a:lnTo>
                  <a:lnTo>
                    <a:pt x="0" y="264"/>
                  </a:lnTo>
                  <a:lnTo>
                    <a:pt x="0" y="234"/>
                  </a:lnTo>
                  <a:lnTo>
                    <a:pt x="9" y="201"/>
                  </a:lnTo>
                  <a:lnTo>
                    <a:pt x="26" y="171"/>
                  </a:lnTo>
                  <a:lnTo>
                    <a:pt x="52" y="143"/>
                  </a:lnTo>
                  <a:lnTo>
                    <a:pt x="85" y="115"/>
                  </a:lnTo>
                  <a:lnTo>
                    <a:pt x="126" y="91"/>
                  </a:lnTo>
                  <a:lnTo>
                    <a:pt x="173" y="67"/>
                  </a:lnTo>
                  <a:lnTo>
                    <a:pt x="225" y="48"/>
                  </a:lnTo>
                  <a:lnTo>
                    <a:pt x="284" y="31"/>
                  </a:lnTo>
                  <a:lnTo>
                    <a:pt x="346" y="18"/>
                  </a:lnTo>
                  <a:lnTo>
                    <a:pt x="411" y="7"/>
                  </a:lnTo>
                  <a:lnTo>
                    <a:pt x="478" y="3"/>
                  </a:lnTo>
                  <a:lnTo>
                    <a:pt x="547"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4653" name="Rectangle 109"/>
            <p:cNvSpPr>
              <a:spLocks noChangeAspect="1" noChangeArrowheads="1"/>
            </p:cNvSpPr>
            <p:nvPr/>
          </p:nvSpPr>
          <p:spPr bwMode="auto">
            <a:xfrm>
              <a:off x="949" y="2052"/>
              <a:ext cx="109"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2</a:t>
              </a:r>
              <a:endParaRPr lang="en-US" sz="1600"/>
            </a:p>
          </p:txBody>
        </p:sp>
      </p:grpSp>
      <p:grpSp>
        <p:nvGrpSpPr>
          <p:cNvPr id="1644654" name="Group 110"/>
          <p:cNvGrpSpPr>
            <a:grpSpLocks noChangeAspect="1"/>
          </p:cNvGrpSpPr>
          <p:nvPr/>
        </p:nvGrpSpPr>
        <p:grpSpPr bwMode="auto">
          <a:xfrm>
            <a:off x="812800" y="1555750"/>
            <a:ext cx="2382838" cy="1358900"/>
            <a:chOff x="280" y="1305"/>
            <a:chExt cx="2315" cy="1321"/>
          </a:xfrm>
        </p:grpSpPr>
        <p:sp>
          <p:nvSpPr>
            <p:cNvPr id="1644655" name="Freeform 111"/>
            <p:cNvSpPr>
              <a:spLocks noChangeAspect="1"/>
            </p:cNvSpPr>
            <p:nvPr/>
          </p:nvSpPr>
          <p:spPr bwMode="auto">
            <a:xfrm>
              <a:off x="280" y="1314"/>
              <a:ext cx="2315" cy="1312"/>
            </a:xfrm>
            <a:custGeom>
              <a:avLst/>
              <a:gdLst>
                <a:gd name="T0" fmla="*/ 1326 w 2315"/>
                <a:gd name="T1" fmla="*/ 23 h 1312"/>
                <a:gd name="T2" fmla="*/ 1519 w 2315"/>
                <a:gd name="T3" fmla="*/ 64 h 1312"/>
                <a:gd name="T4" fmla="*/ 1698 w 2315"/>
                <a:gd name="T5" fmla="*/ 121 h 1312"/>
                <a:gd name="T6" fmla="*/ 1865 w 2315"/>
                <a:gd name="T7" fmla="*/ 194 h 1312"/>
                <a:gd name="T8" fmla="*/ 2008 w 2315"/>
                <a:gd name="T9" fmla="*/ 278 h 1312"/>
                <a:gd name="T10" fmla="*/ 2129 w 2315"/>
                <a:gd name="T11" fmla="*/ 375 h 1312"/>
                <a:gd name="T12" fmla="*/ 2222 w 2315"/>
                <a:gd name="T13" fmla="*/ 479 h 1312"/>
                <a:gd name="T14" fmla="*/ 2282 w 2315"/>
                <a:gd name="T15" fmla="*/ 589 h 1312"/>
                <a:gd name="T16" fmla="*/ 2313 w 2315"/>
                <a:gd name="T17" fmla="*/ 699 h 1312"/>
                <a:gd name="T18" fmla="*/ 2308 w 2315"/>
                <a:gd name="T19" fmla="*/ 809 h 1312"/>
                <a:gd name="T20" fmla="*/ 2272 w 2315"/>
                <a:gd name="T21" fmla="*/ 915 h 1312"/>
                <a:gd name="T22" fmla="*/ 2202 w 2315"/>
                <a:gd name="T23" fmla="*/ 1014 h 1312"/>
                <a:gd name="T24" fmla="*/ 2105 w 2315"/>
                <a:gd name="T25" fmla="*/ 1101 h 1312"/>
                <a:gd name="T26" fmla="*/ 1977 w 2315"/>
                <a:gd name="T27" fmla="*/ 1176 h 1312"/>
                <a:gd name="T28" fmla="*/ 1828 w 2315"/>
                <a:gd name="T29" fmla="*/ 1237 h 1312"/>
                <a:gd name="T30" fmla="*/ 1659 w 2315"/>
                <a:gd name="T31" fmla="*/ 1280 h 1312"/>
                <a:gd name="T32" fmla="*/ 1476 w 2315"/>
                <a:gd name="T33" fmla="*/ 1306 h 1312"/>
                <a:gd name="T34" fmla="*/ 1283 w 2315"/>
                <a:gd name="T35" fmla="*/ 1312 h 1312"/>
                <a:gd name="T36" fmla="*/ 1086 w 2315"/>
                <a:gd name="T37" fmla="*/ 1299 h 1312"/>
                <a:gd name="T38" fmla="*/ 894 w 2315"/>
                <a:gd name="T39" fmla="*/ 1269 h 1312"/>
                <a:gd name="T40" fmla="*/ 705 w 2315"/>
                <a:gd name="T41" fmla="*/ 1220 h 1312"/>
                <a:gd name="T42" fmla="*/ 532 w 2315"/>
                <a:gd name="T43" fmla="*/ 1155 h 1312"/>
                <a:gd name="T44" fmla="*/ 377 w 2315"/>
                <a:gd name="T45" fmla="*/ 1077 h 1312"/>
                <a:gd name="T46" fmla="*/ 245 w 2315"/>
                <a:gd name="T47" fmla="*/ 984 h 1312"/>
                <a:gd name="T48" fmla="*/ 137 w 2315"/>
                <a:gd name="T49" fmla="*/ 885 h 1312"/>
                <a:gd name="T50" fmla="*/ 61 w 2315"/>
                <a:gd name="T51" fmla="*/ 777 h 1312"/>
                <a:gd name="T52" fmla="*/ 13 w 2315"/>
                <a:gd name="T53" fmla="*/ 667 h 1312"/>
                <a:gd name="T54" fmla="*/ 0 w 2315"/>
                <a:gd name="T55" fmla="*/ 555 h 1312"/>
                <a:gd name="T56" fmla="*/ 22 w 2315"/>
                <a:gd name="T57" fmla="*/ 447 h 1312"/>
                <a:gd name="T58" fmla="*/ 74 w 2315"/>
                <a:gd name="T59" fmla="*/ 345 h 1312"/>
                <a:gd name="T60" fmla="*/ 158 w 2315"/>
                <a:gd name="T61" fmla="*/ 252 h 1312"/>
                <a:gd name="T62" fmla="*/ 273 w 2315"/>
                <a:gd name="T63" fmla="*/ 170 h 1312"/>
                <a:gd name="T64" fmla="*/ 411 w 2315"/>
                <a:gd name="T65" fmla="*/ 103 h 1312"/>
                <a:gd name="T66" fmla="*/ 571 w 2315"/>
                <a:gd name="T67" fmla="*/ 49 h 1312"/>
                <a:gd name="T68" fmla="*/ 747 w 2315"/>
                <a:gd name="T69" fmla="*/ 17 h 1312"/>
                <a:gd name="T70" fmla="*/ 937 w 2315"/>
                <a:gd name="T71" fmla="*/ 0 h 1312"/>
                <a:gd name="T72" fmla="*/ 1132 w 2315"/>
                <a:gd name="T73" fmla="*/ 2 h 1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15" h="1312">
                  <a:moveTo>
                    <a:pt x="1229" y="10"/>
                  </a:moveTo>
                  <a:lnTo>
                    <a:pt x="1326" y="23"/>
                  </a:lnTo>
                  <a:lnTo>
                    <a:pt x="1424" y="43"/>
                  </a:lnTo>
                  <a:lnTo>
                    <a:pt x="1519" y="64"/>
                  </a:lnTo>
                  <a:lnTo>
                    <a:pt x="1610" y="90"/>
                  </a:lnTo>
                  <a:lnTo>
                    <a:pt x="1698" y="121"/>
                  </a:lnTo>
                  <a:lnTo>
                    <a:pt x="1783" y="155"/>
                  </a:lnTo>
                  <a:lnTo>
                    <a:pt x="1865" y="194"/>
                  </a:lnTo>
                  <a:lnTo>
                    <a:pt x="1938" y="235"/>
                  </a:lnTo>
                  <a:lnTo>
                    <a:pt x="2008" y="278"/>
                  </a:lnTo>
                  <a:lnTo>
                    <a:pt x="2073" y="326"/>
                  </a:lnTo>
                  <a:lnTo>
                    <a:pt x="2129" y="375"/>
                  </a:lnTo>
                  <a:lnTo>
                    <a:pt x="2179" y="425"/>
                  </a:lnTo>
                  <a:lnTo>
                    <a:pt x="2222" y="479"/>
                  </a:lnTo>
                  <a:lnTo>
                    <a:pt x="2256" y="533"/>
                  </a:lnTo>
                  <a:lnTo>
                    <a:pt x="2282" y="589"/>
                  </a:lnTo>
                  <a:lnTo>
                    <a:pt x="2302" y="643"/>
                  </a:lnTo>
                  <a:lnTo>
                    <a:pt x="2313" y="699"/>
                  </a:lnTo>
                  <a:lnTo>
                    <a:pt x="2315" y="755"/>
                  </a:lnTo>
                  <a:lnTo>
                    <a:pt x="2308" y="809"/>
                  </a:lnTo>
                  <a:lnTo>
                    <a:pt x="2295" y="863"/>
                  </a:lnTo>
                  <a:lnTo>
                    <a:pt x="2272" y="915"/>
                  </a:lnTo>
                  <a:lnTo>
                    <a:pt x="2241" y="965"/>
                  </a:lnTo>
                  <a:lnTo>
                    <a:pt x="2202" y="1014"/>
                  </a:lnTo>
                  <a:lnTo>
                    <a:pt x="2157" y="1060"/>
                  </a:lnTo>
                  <a:lnTo>
                    <a:pt x="2105" y="1101"/>
                  </a:lnTo>
                  <a:lnTo>
                    <a:pt x="2044" y="1140"/>
                  </a:lnTo>
                  <a:lnTo>
                    <a:pt x="1977" y="1176"/>
                  </a:lnTo>
                  <a:lnTo>
                    <a:pt x="1906" y="1209"/>
                  </a:lnTo>
                  <a:lnTo>
                    <a:pt x="1828" y="1237"/>
                  </a:lnTo>
                  <a:lnTo>
                    <a:pt x="1746" y="1261"/>
                  </a:lnTo>
                  <a:lnTo>
                    <a:pt x="1659" y="1280"/>
                  </a:lnTo>
                  <a:lnTo>
                    <a:pt x="1569" y="1295"/>
                  </a:lnTo>
                  <a:lnTo>
                    <a:pt x="1476" y="1306"/>
                  </a:lnTo>
                  <a:lnTo>
                    <a:pt x="1380" y="1310"/>
                  </a:lnTo>
                  <a:lnTo>
                    <a:pt x="1283" y="1312"/>
                  </a:lnTo>
                  <a:lnTo>
                    <a:pt x="1186" y="1308"/>
                  </a:lnTo>
                  <a:lnTo>
                    <a:pt x="1086" y="1299"/>
                  </a:lnTo>
                  <a:lnTo>
                    <a:pt x="989" y="1286"/>
                  </a:lnTo>
                  <a:lnTo>
                    <a:pt x="894" y="1269"/>
                  </a:lnTo>
                  <a:lnTo>
                    <a:pt x="798" y="1245"/>
                  </a:lnTo>
                  <a:lnTo>
                    <a:pt x="705" y="1220"/>
                  </a:lnTo>
                  <a:lnTo>
                    <a:pt x="617" y="1189"/>
                  </a:lnTo>
                  <a:lnTo>
                    <a:pt x="532" y="1155"/>
                  </a:lnTo>
                  <a:lnTo>
                    <a:pt x="452" y="1118"/>
                  </a:lnTo>
                  <a:lnTo>
                    <a:pt x="377" y="1077"/>
                  </a:lnTo>
                  <a:lnTo>
                    <a:pt x="307" y="1032"/>
                  </a:lnTo>
                  <a:lnTo>
                    <a:pt x="245" y="984"/>
                  </a:lnTo>
                  <a:lnTo>
                    <a:pt x="186" y="937"/>
                  </a:lnTo>
                  <a:lnTo>
                    <a:pt x="137" y="885"/>
                  </a:lnTo>
                  <a:lnTo>
                    <a:pt x="95" y="831"/>
                  </a:lnTo>
                  <a:lnTo>
                    <a:pt x="61" y="777"/>
                  </a:lnTo>
                  <a:lnTo>
                    <a:pt x="33" y="723"/>
                  </a:lnTo>
                  <a:lnTo>
                    <a:pt x="13" y="667"/>
                  </a:lnTo>
                  <a:lnTo>
                    <a:pt x="5" y="611"/>
                  </a:lnTo>
                  <a:lnTo>
                    <a:pt x="0" y="555"/>
                  </a:lnTo>
                  <a:lnTo>
                    <a:pt x="7" y="501"/>
                  </a:lnTo>
                  <a:lnTo>
                    <a:pt x="22" y="447"/>
                  </a:lnTo>
                  <a:lnTo>
                    <a:pt x="44" y="395"/>
                  </a:lnTo>
                  <a:lnTo>
                    <a:pt x="74" y="345"/>
                  </a:lnTo>
                  <a:lnTo>
                    <a:pt x="113" y="298"/>
                  </a:lnTo>
                  <a:lnTo>
                    <a:pt x="158" y="252"/>
                  </a:lnTo>
                  <a:lnTo>
                    <a:pt x="212" y="209"/>
                  </a:lnTo>
                  <a:lnTo>
                    <a:pt x="273" y="170"/>
                  </a:lnTo>
                  <a:lnTo>
                    <a:pt x="338" y="133"/>
                  </a:lnTo>
                  <a:lnTo>
                    <a:pt x="411" y="103"/>
                  </a:lnTo>
                  <a:lnTo>
                    <a:pt x="489" y="75"/>
                  </a:lnTo>
                  <a:lnTo>
                    <a:pt x="571" y="49"/>
                  </a:lnTo>
                  <a:lnTo>
                    <a:pt x="658" y="30"/>
                  </a:lnTo>
                  <a:lnTo>
                    <a:pt x="747" y="17"/>
                  </a:lnTo>
                  <a:lnTo>
                    <a:pt x="840" y="6"/>
                  </a:lnTo>
                  <a:lnTo>
                    <a:pt x="937" y="0"/>
                  </a:lnTo>
                  <a:lnTo>
                    <a:pt x="1034" y="0"/>
                  </a:lnTo>
                  <a:lnTo>
                    <a:pt x="1132" y="2"/>
                  </a:lnTo>
                  <a:lnTo>
                    <a:pt x="1229" y="1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4656" name="Rectangle 112"/>
            <p:cNvSpPr>
              <a:spLocks noChangeAspect="1" noChangeArrowheads="1"/>
            </p:cNvSpPr>
            <p:nvPr/>
          </p:nvSpPr>
          <p:spPr bwMode="auto">
            <a:xfrm>
              <a:off x="1390" y="1305"/>
              <a:ext cx="110"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3</a:t>
              </a:r>
              <a:endParaRPr lang="en-US" sz="1600"/>
            </a:p>
          </p:txBody>
        </p:sp>
      </p:grpSp>
      <p:grpSp>
        <p:nvGrpSpPr>
          <p:cNvPr id="1644657" name="Group 113"/>
          <p:cNvGrpSpPr>
            <a:grpSpLocks noChangeAspect="1"/>
          </p:cNvGrpSpPr>
          <p:nvPr/>
        </p:nvGrpSpPr>
        <p:grpSpPr bwMode="auto">
          <a:xfrm>
            <a:off x="771525" y="1477963"/>
            <a:ext cx="2462213" cy="1887537"/>
            <a:chOff x="241" y="1229"/>
            <a:chExt cx="2391" cy="1834"/>
          </a:xfrm>
        </p:grpSpPr>
        <p:sp>
          <p:nvSpPr>
            <p:cNvPr id="1644658" name="Freeform 114"/>
            <p:cNvSpPr>
              <a:spLocks noChangeAspect="1"/>
            </p:cNvSpPr>
            <p:nvPr/>
          </p:nvSpPr>
          <p:spPr bwMode="auto">
            <a:xfrm>
              <a:off x="241" y="1229"/>
              <a:ext cx="2391" cy="1611"/>
            </a:xfrm>
            <a:custGeom>
              <a:avLst/>
              <a:gdLst>
                <a:gd name="T0" fmla="*/ 1385 w 2391"/>
                <a:gd name="T1" fmla="*/ 24 h 1611"/>
                <a:gd name="T2" fmla="*/ 1582 w 2391"/>
                <a:gd name="T3" fmla="*/ 69 h 1611"/>
                <a:gd name="T4" fmla="*/ 1768 w 2391"/>
                <a:gd name="T5" fmla="*/ 136 h 1611"/>
                <a:gd name="T6" fmla="*/ 1936 w 2391"/>
                <a:gd name="T7" fmla="*/ 221 h 1611"/>
                <a:gd name="T8" fmla="*/ 2083 w 2391"/>
                <a:gd name="T9" fmla="*/ 322 h 1611"/>
                <a:gd name="T10" fmla="*/ 2207 w 2391"/>
                <a:gd name="T11" fmla="*/ 439 h 1611"/>
                <a:gd name="T12" fmla="*/ 2300 w 2391"/>
                <a:gd name="T13" fmla="*/ 566 h 1611"/>
                <a:gd name="T14" fmla="*/ 2360 w 2391"/>
                <a:gd name="T15" fmla="*/ 698 h 1611"/>
                <a:gd name="T16" fmla="*/ 2388 w 2391"/>
                <a:gd name="T17" fmla="*/ 836 h 1611"/>
                <a:gd name="T18" fmla="*/ 2382 w 2391"/>
                <a:gd name="T19" fmla="*/ 970 h 1611"/>
                <a:gd name="T20" fmla="*/ 2343 w 2391"/>
                <a:gd name="T21" fmla="*/ 1102 h 1611"/>
                <a:gd name="T22" fmla="*/ 2270 w 2391"/>
                <a:gd name="T23" fmla="*/ 1225 h 1611"/>
                <a:gd name="T24" fmla="*/ 2166 w 2391"/>
                <a:gd name="T25" fmla="*/ 1335 h 1611"/>
                <a:gd name="T26" fmla="*/ 2032 w 2391"/>
                <a:gd name="T27" fmla="*/ 1430 h 1611"/>
                <a:gd name="T28" fmla="*/ 1876 w 2391"/>
                <a:gd name="T29" fmla="*/ 1508 h 1611"/>
                <a:gd name="T30" fmla="*/ 1701 w 2391"/>
                <a:gd name="T31" fmla="*/ 1564 h 1611"/>
                <a:gd name="T32" fmla="*/ 1510 w 2391"/>
                <a:gd name="T33" fmla="*/ 1598 h 1611"/>
                <a:gd name="T34" fmla="*/ 1311 w 2391"/>
                <a:gd name="T35" fmla="*/ 1611 h 1611"/>
                <a:gd name="T36" fmla="*/ 1108 w 2391"/>
                <a:gd name="T37" fmla="*/ 1600 h 1611"/>
                <a:gd name="T38" fmla="*/ 907 w 2391"/>
                <a:gd name="T39" fmla="*/ 1568 h 1611"/>
                <a:gd name="T40" fmla="*/ 716 w 2391"/>
                <a:gd name="T41" fmla="*/ 1512 h 1611"/>
                <a:gd name="T42" fmla="*/ 537 w 2391"/>
                <a:gd name="T43" fmla="*/ 1436 h 1611"/>
                <a:gd name="T44" fmla="*/ 379 w 2391"/>
                <a:gd name="T45" fmla="*/ 1341 h 1611"/>
                <a:gd name="T46" fmla="*/ 243 w 2391"/>
                <a:gd name="T47" fmla="*/ 1233 h 1611"/>
                <a:gd name="T48" fmla="*/ 134 w 2391"/>
                <a:gd name="T49" fmla="*/ 1110 h 1611"/>
                <a:gd name="T50" fmla="*/ 57 w 2391"/>
                <a:gd name="T51" fmla="*/ 981 h 1611"/>
                <a:gd name="T52" fmla="*/ 11 w 2391"/>
                <a:gd name="T53" fmla="*/ 845 h 1611"/>
                <a:gd name="T54" fmla="*/ 0 w 2391"/>
                <a:gd name="T55" fmla="*/ 709 h 1611"/>
                <a:gd name="T56" fmla="*/ 24 w 2391"/>
                <a:gd name="T57" fmla="*/ 575 h 1611"/>
                <a:gd name="T58" fmla="*/ 83 w 2391"/>
                <a:gd name="T59" fmla="*/ 447 h 1611"/>
                <a:gd name="T60" fmla="*/ 171 w 2391"/>
                <a:gd name="T61" fmla="*/ 331 h 1611"/>
                <a:gd name="T62" fmla="*/ 290 w 2391"/>
                <a:gd name="T63" fmla="*/ 227 h 1611"/>
                <a:gd name="T64" fmla="*/ 435 w 2391"/>
                <a:gd name="T65" fmla="*/ 141 h 1611"/>
                <a:gd name="T66" fmla="*/ 602 w 2391"/>
                <a:gd name="T67" fmla="*/ 74 h 1611"/>
                <a:gd name="T68" fmla="*/ 786 w 2391"/>
                <a:gd name="T69" fmla="*/ 28 h 1611"/>
                <a:gd name="T70" fmla="*/ 980 w 2391"/>
                <a:gd name="T71" fmla="*/ 3 h 1611"/>
                <a:gd name="T72" fmla="*/ 1181 w 2391"/>
                <a:gd name="T73" fmla="*/ 3 h 1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391" h="1611">
                  <a:moveTo>
                    <a:pt x="1283" y="11"/>
                  </a:moveTo>
                  <a:lnTo>
                    <a:pt x="1385" y="24"/>
                  </a:lnTo>
                  <a:lnTo>
                    <a:pt x="1484" y="46"/>
                  </a:lnTo>
                  <a:lnTo>
                    <a:pt x="1582" y="69"/>
                  </a:lnTo>
                  <a:lnTo>
                    <a:pt x="1675" y="100"/>
                  </a:lnTo>
                  <a:lnTo>
                    <a:pt x="1768" y="136"/>
                  </a:lnTo>
                  <a:lnTo>
                    <a:pt x="1854" y="175"/>
                  </a:lnTo>
                  <a:lnTo>
                    <a:pt x="1936" y="221"/>
                  </a:lnTo>
                  <a:lnTo>
                    <a:pt x="2012" y="270"/>
                  </a:lnTo>
                  <a:lnTo>
                    <a:pt x="2083" y="322"/>
                  </a:lnTo>
                  <a:lnTo>
                    <a:pt x="2148" y="380"/>
                  </a:lnTo>
                  <a:lnTo>
                    <a:pt x="2207" y="439"/>
                  </a:lnTo>
                  <a:lnTo>
                    <a:pt x="2257" y="501"/>
                  </a:lnTo>
                  <a:lnTo>
                    <a:pt x="2300" y="566"/>
                  </a:lnTo>
                  <a:lnTo>
                    <a:pt x="2334" y="631"/>
                  </a:lnTo>
                  <a:lnTo>
                    <a:pt x="2360" y="698"/>
                  </a:lnTo>
                  <a:lnTo>
                    <a:pt x="2380" y="767"/>
                  </a:lnTo>
                  <a:lnTo>
                    <a:pt x="2388" y="836"/>
                  </a:lnTo>
                  <a:lnTo>
                    <a:pt x="2391" y="903"/>
                  </a:lnTo>
                  <a:lnTo>
                    <a:pt x="2382" y="970"/>
                  </a:lnTo>
                  <a:lnTo>
                    <a:pt x="2367" y="1037"/>
                  </a:lnTo>
                  <a:lnTo>
                    <a:pt x="2343" y="1102"/>
                  </a:lnTo>
                  <a:lnTo>
                    <a:pt x="2311" y="1164"/>
                  </a:lnTo>
                  <a:lnTo>
                    <a:pt x="2270" y="1225"/>
                  </a:lnTo>
                  <a:lnTo>
                    <a:pt x="2220" y="1281"/>
                  </a:lnTo>
                  <a:lnTo>
                    <a:pt x="2166" y="1335"/>
                  </a:lnTo>
                  <a:lnTo>
                    <a:pt x="2101" y="1384"/>
                  </a:lnTo>
                  <a:lnTo>
                    <a:pt x="2032" y="1430"/>
                  </a:lnTo>
                  <a:lnTo>
                    <a:pt x="1958" y="1471"/>
                  </a:lnTo>
                  <a:lnTo>
                    <a:pt x="1876" y="1508"/>
                  </a:lnTo>
                  <a:lnTo>
                    <a:pt x="1789" y="1538"/>
                  </a:lnTo>
                  <a:lnTo>
                    <a:pt x="1701" y="1564"/>
                  </a:lnTo>
                  <a:lnTo>
                    <a:pt x="1608" y="1585"/>
                  </a:lnTo>
                  <a:lnTo>
                    <a:pt x="1510" y="1598"/>
                  </a:lnTo>
                  <a:lnTo>
                    <a:pt x="1411" y="1609"/>
                  </a:lnTo>
                  <a:lnTo>
                    <a:pt x="1311" y="1611"/>
                  </a:lnTo>
                  <a:lnTo>
                    <a:pt x="1210" y="1609"/>
                  </a:lnTo>
                  <a:lnTo>
                    <a:pt x="1108" y="1600"/>
                  </a:lnTo>
                  <a:lnTo>
                    <a:pt x="1006" y="1587"/>
                  </a:lnTo>
                  <a:lnTo>
                    <a:pt x="907" y="1568"/>
                  </a:lnTo>
                  <a:lnTo>
                    <a:pt x="809" y="1542"/>
                  </a:lnTo>
                  <a:lnTo>
                    <a:pt x="716" y="1512"/>
                  </a:lnTo>
                  <a:lnTo>
                    <a:pt x="626" y="1475"/>
                  </a:lnTo>
                  <a:lnTo>
                    <a:pt x="537" y="1436"/>
                  </a:lnTo>
                  <a:lnTo>
                    <a:pt x="455" y="1391"/>
                  </a:lnTo>
                  <a:lnTo>
                    <a:pt x="379" y="1341"/>
                  </a:lnTo>
                  <a:lnTo>
                    <a:pt x="308" y="1289"/>
                  </a:lnTo>
                  <a:lnTo>
                    <a:pt x="243" y="1233"/>
                  </a:lnTo>
                  <a:lnTo>
                    <a:pt x="184" y="1173"/>
                  </a:lnTo>
                  <a:lnTo>
                    <a:pt x="134" y="1110"/>
                  </a:lnTo>
                  <a:lnTo>
                    <a:pt x="91" y="1045"/>
                  </a:lnTo>
                  <a:lnTo>
                    <a:pt x="57" y="981"/>
                  </a:lnTo>
                  <a:lnTo>
                    <a:pt x="31" y="914"/>
                  </a:lnTo>
                  <a:lnTo>
                    <a:pt x="11" y="845"/>
                  </a:lnTo>
                  <a:lnTo>
                    <a:pt x="3" y="776"/>
                  </a:lnTo>
                  <a:lnTo>
                    <a:pt x="0" y="709"/>
                  </a:lnTo>
                  <a:lnTo>
                    <a:pt x="9" y="642"/>
                  </a:lnTo>
                  <a:lnTo>
                    <a:pt x="24" y="575"/>
                  </a:lnTo>
                  <a:lnTo>
                    <a:pt x="48" y="510"/>
                  </a:lnTo>
                  <a:lnTo>
                    <a:pt x="83" y="447"/>
                  </a:lnTo>
                  <a:lnTo>
                    <a:pt x="121" y="387"/>
                  </a:lnTo>
                  <a:lnTo>
                    <a:pt x="171" y="331"/>
                  </a:lnTo>
                  <a:lnTo>
                    <a:pt x="227" y="277"/>
                  </a:lnTo>
                  <a:lnTo>
                    <a:pt x="290" y="227"/>
                  </a:lnTo>
                  <a:lnTo>
                    <a:pt x="359" y="182"/>
                  </a:lnTo>
                  <a:lnTo>
                    <a:pt x="435" y="141"/>
                  </a:lnTo>
                  <a:lnTo>
                    <a:pt x="515" y="104"/>
                  </a:lnTo>
                  <a:lnTo>
                    <a:pt x="602" y="74"/>
                  </a:lnTo>
                  <a:lnTo>
                    <a:pt x="690" y="48"/>
                  </a:lnTo>
                  <a:lnTo>
                    <a:pt x="786" y="28"/>
                  </a:lnTo>
                  <a:lnTo>
                    <a:pt x="881" y="13"/>
                  </a:lnTo>
                  <a:lnTo>
                    <a:pt x="980" y="3"/>
                  </a:lnTo>
                  <a:lnTo>
                    <a:pt x="1082" y="0"/>
                  </a:lnTo>
                  <a:lnTo>
                    <a:pt x="1181" y="3"/>
                  </a:lnTo>
                  <a:lnTo>
                    <a:pt x="1283" y="11"/>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sp>
          <p:nvSpPr>
            <p:cNvPr id="1644659" name="Rectangle 115"/>
            <p:cNvSpPr>
              <a:spLocks noChangeAspect="1" noChangeArrowheads="1"/>
            </p:cNvSpPr>
            <p:nvPr/>
          </p:nvSpPr>
          <p:spPr bwMode="auto">
            <a:xfrm>
              <a:off x="1238" y="2826"/>
              <a:ext cx="110" cy="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4</a:t>
              </a:r>
              <a:endParaRPr lang="en-US" sz="1600"/>
            </a:p>
          </p:txBody>
        </p:sp>
      </p:grpSp>
      <p:grpSp>
        <p:nvGrpSpPr>
          <p:cNvPr id="1644660" name="Group 116"/>
          <p:cNvGrpSpPr>
            <a:grpSpLocks noChangeAspect="1"/>
          </p:cNvGrpSpPr>
          <p:nvPr/>
        </p:nvGrpSpPr>
        <p:grpSpPr bwMode="auto">
          <a:xfrm>
            <a:off x="723900" y="1216025"/>
            <a:ext cx="2595563" cy="2289175"/>
            <a:chOff x="194" y="975"/>
            <a:chExt cx="2522" cy="2224"/>
          </a:xfrm>
        </p:grpSpPr>
        <p:sp>
          <p:nvSpPr>
            <p:cNvPr id="1644661" name="Rectangle 117"/>
            <p:cNvSpPr>
              <a:spLocks noChangeAspect="1" noChangeArrowheads="1"/>
            </p:cNvSpPr>
            <p:nvPr/>
          </p:nvSpPr>
          <p:spPr bwMode="auto">
            <a:xfrm>
              <a:off x="2138" y="975"/>
              <a:ext cx="109" cy="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600">
                  <a:solidFill>
                    <a:srgbClr val="FF0000"/>
                  </a:solidFill>
                </a:rPr>
                <a:t>5</a:t>
              </a:r>
              <a:endParaRPr lang="en-US" sz="1600"/>
            </a:p>
          </p:txBody>
        </p:sp>
        <p:sp>
          <p:nvSpPr>
            <p:cNvPr id="1644662" name="Freeform 118"/>
            <p:cNvSpPr>
              <a:spLocks noChangeAspect="1"/>
            </p:cNvSpPr>
            <p:nvPr/>
          </p:nvSpPr>
          <p:spPr bwMode="auto">
            <a:xfrm>
              <a:off x="194" y="988"/>
              <a:ext cx="2522" cy="2211"/>
            </a:xfrm>
            <a:custGeom>
              <a:avLst/>
              <a:gdLst>
                <a:gd name="T0" fmla="*/ 1363 w 2522"/>
                <a:gd name="T1" fmla="*/ 4 h 2211"/>
                <a:gd name="T2" fmla="*/ 1568 w 2522"/>
                <a:gd name="T3" fmla="*/ 34 h 2211"/>
                <a:gd name="T4" fmla="*/ 1765 w 2522"/>
                <a:gd name="T5" fmla="*/ 92 h 2211"/>
                <a:gd name="T6" fmla="*/ 1949 w 2522"/>
                <a:gd name="T7" fmla="*/ 179 h 2211"/>
                <a:gd name="T8" fmla="*/ 2113 w 2522"/>
                <a:gd name="T9" fmla="*/ 291 h 2211"/>
                <a:gd name="T10" fmla="*/ 2254 w 2522"/>
                <a:gd name="T11" fmla="*/ 425 h 2211"/>
                <a:gd name="T12" fmla="*/ 2368 w 2522"/>
                <a:gd name="T13" fmla="*/ 578 h 2211"/>
                <a:gd name="T14" fmla="*/ 2453 w 2522"/>
                <a:gd name="T15" fmla="*/ 744 h 2211"/>
                <a:gd name="T16" fmla="*/ 2505 w 2522"/>
                <a:gd name="T17" fmla="*/ 922 h 2211"/>
                <a:gd name="T18" fmla="*/ 2522 w 2522"/>
                <a:gd name="T19" fmla="*/ 1103 h 2211"/>
                <a:gd name="T20" fmla="*/ 2505 w 2522"/>
                <a:gd name="T21" fmla="*/ 1284 h 2211"/>
                <a:gd name="T22" fmla="*/ 2453 w 2522"/>
                <a:gd name="T23" fmla="*/ 1461 h 2211"/>
                <a:gd name="T24" fmla="*/ 2371 w 2522"/>
                <a:gd name="T25" fmla="*/ 1630 h 2211"/>
                <a:gd name="T26" fmla="*/ 2256 w 2522"/>
                <a:gd name="T27" fmla="*/ 1783 h 2211"/>
                <a:gd name="T28" fmla="*/ 2115 w 2522"/>
                <a:gd name="T29" fmla="*/ 1917 h 2211"/>
                <a:gd name="T30" fmla="*/ 1951 w 2522"/>
                <a:gd name="T31" fmla="*/ 2029 h 2211"/>
                <a:gd name="T32" fmla="*/ 1769 w 2522"/>
                <a:gd name="T33" fmla="*/ 2118 h 2211"/>
                <a:gd name="T34" fmla="*/ 1572 w 2522"/>
                <a:gd name="T35" fmla="*/ 2176 h 2211"/>
                <a:gd name="T36" fmla="*/ 1367 w 2522"/>
                <a:gd name="T37" fmla="*/ 2206 h 2211"/>
                <a:gd name="T38" fmla="*/ 1159 w 2522"/>
                <a:gd name="T39" fmla="*/ 2206 h 2211"/>
                <a:gd name="T40" fmla="*/ 954 w 2522"/>
                <a:gd name="T41" fmla="*/ 2178 h 2211"/>
                <a:gd name="T42" fmla="*/ 755 w 2522"/>
                <a:gd name="T43" fmla="*/ 2118 h 2211"/>
                <a:gd name="T44" fmla="*/ 573 w 2522"/>
                <a:gd name="T45" fmla="*/ 2031 h 2211"/>
                <a:gd name="T46" fmla="*/ 409 w 2522"/>
                <a:gd name="T47" fmla="*/ 1919 h 2211"/>
                <a:gd name="T48" fmla="*/ 266 w 2522"/>
                <a:gd name="T49" fmla="*/ 1785 h 2211"/>
                <a:gd name="T50" fmla="*/ 151 w 2522"/>
                <a:gd name="T51" fmla="*/ 1634 h 2211"/>
                <a:gd name="T52" fmla="*/ 69 w 2522"/>
                <a:gd name="T53" fmla="*/ 1466 h 2211"/>
                <a:gd name="T54" fmla="*/ 17 w 2522"/>
                <a:gd name="T55" fmla="*/ 1289 h 2211"/>
                <a:gd name="T56" fmla="*/ 0 w 2522"/>
                <a:gd name="T57" fmla="*/ 1107 h 2211"/>
                <a:gd name="T58" fmla="*/ 17 w 2522"/>
                <a:gd name="T59" fmla="*/ 926 h 2211"/>
                <a:gd name="T60" fmla="*/ 67 w 2522"/>
                <a:gd name="T61" fmla="*/ 749 h 2211"/>
                <a:gd name="T62" fmla="*/ 151 w 2522"/>
                <a:gd name="T63" fmla="*/ 580 h 2211"/>
                <a:gd name="T64" fmla="*/ 264 w 2522"/>
                <a:gd name="T65" fmla="*/ 429 h 2211"/>
                <a:gd name="T66" fmla="*/ 404 w 2522"/>
                <a:gd name="T67" fmla="*/ 293 h 2211"/>
                <a:gd name="T68" fmla="*/ 569 w 2522"/>
                <a:gd name="T69" fmla="*/ 181 h 2211"/>
                <a:gd name="T70" fmla="*/ 753 w 2522"/>
                <a:gd name="T71" fmla="*/ 95 h 2211"/>
                <a:gd name="T72" fmla="*/ 949 w 2522"/>
                <a:gd name="T73" fmla="*/ 34 h 2211"/>
                <a:gd name="T74" fmla="*/ 1155 w 2522"/>
                <a:gd name="T75" fmla="*/ 4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522" h="2211">
                  <a:moveTo>
                    <a:pt x="1259" y="0"/>
                  </a:moveTo>
                  <a:lnTo>
                    <a:pt x="1363" y="4"/>
                  </a:lnTo>
                  <a:lnTo>
                    <a:pt x="1466" y="15"/>
                  </a:lnTo>
                  <a:lnTo>
                    <a:pt x="1568" y="34"/>
                  </a:lnTo>
                  <a:lnTo>
                    <a:pt x="1668" y="60"/>
                  </a:lnTo>
                  <a:lnTo>
                    <a:pt x="1765" y="92"/>
                  </a:lnTo>
                  <a:lnTo>
                    <a:pt x="1858" y="131"/>
                  </a:lnTo>
                  <a:lnTo>
                    <a:pt x="1949" y="179"/>
                  </a:lnTo>
                  <a:lnTo>
                    <a:pt x="2033" y="233"/>
                  </a:lnTo>
                  <a:lnTo>
                    <a:pt x="2113" y="291"/>
                  </a:lnTo>
                  <a:lnTo>
                    <a:pt x="2187" y="356"/>
                  </a:lnTo>
                  <a:lnTo>
                    <a:pt x="2254" y="425"/>
                  </a:lnTo>
                  <a:lnTo>
                    <a:pt x="2314" y="498"/>
                  </a:lnTo>
                  <a:lnTo>
                    <a:pt x="2368" y="578"/>
                  </a:lnTo>
                  <a:lnTo>
                    <a:pt x="2414" y="660"/>
                  </a:lnTo>
                  <a:lnTo>
                    <a:pt x="2453" y="744"/>
                  </a:lnTo>
                  <a:lnTo>
                    <a:pt x="2483" y="831"/>
                  </a:lnTo>
                  <a:lnTo>
                    <a:pt x="2505" y="922"/>
                  </a:lnTo>
                  <a:lnTo>
                    <a:pt x="2518" y="1012"/>
                  </a:lnTo>
                  <a:lnTo>
                    <a:pt x="2522" y="1103"/>
                  </a:lnTo>
                  <a:lnTo>
                    <a:pt x="2518" y="1194"/>
                  </a:lnTo>
                  <a:lnTo>
                    <a:pt x="2505" y="1284"/>
                  </a:lnTo>
                  <a:lnTo>
                    <a:pt x="2483" y="1375"/>
                  </a:lnTo>
                  <a:lnTo>
                    <a:pt x="2453" y="1461"/>
                  </a:lnTo>
                  <a:lnTo>
                    <a:pt x="2416" y="1548"/>
                  </a:lnTo>
                  <a:lnTo>
                    <a:pt x="2371" y="1630"/>
                  </a:lnTo>
                  <a:lnTo>
                    <a:pt x="2317" y="1707"/>
                  </a:lnTo>
                  <a:lnTo>
                    <a:pt x="2256" y="1783"/>
                  </a:lnTo>
                  <a:lnTo>
                    <a:pt x="2189" y="1852"/>
                  </a:lnTo>
                  <a:lnTo>
                    <a:pt x="2115" y="1917"/>
                  </a:lnTo>
                  <a:lnTo>
                    <a:pt x="2037" y="1975"/>
                  </a:lnTo>
                  <a:lnTo>
                    <a:pt x="1951" y="2029"/>
                  </a:lnTo>
                  <a:lnTo>
                    <a:pt x="1862" y="2077"/>
                  </a:lnTo>
                  <a:lnTo>
                    <a:pt x="1769" y="2118"/>
                  </a:lnTo>
                  <a:lnTo>
                    <a:pt x="1672" y="2150"/>
                  </a:lnTo>
                  <a:lnTo>
                    <a:pt x="1572" y="2176"/>
                  </a:lnTo>
                  <a:lnTo>
                    <a:pt x="1471" y="2195"/>
                  </a:lnTo>
                  <a:lnTo>
                    <a:pt x="1367" y="2206"/>
                  </a:lnTo>
                  <a:lnTo>
                    <a:pt x="1263" y="2211"/>
                  </a:lnTo>
                  <a:lnTo>
                    <a:pt x="1159" y="2206"/>
                  </a:lnTo>
                  <a:lnTo>
                    <a:pt x="1055" y="2195"/>
                  </a:lnTo>
                  <a:lnTo>
                    <a:pt x="954" y="2178"/>
                  </a:lnTo>
                  <a:lnTo>
                    <a:pt x="852" y="2152"/>
                  </a:lnTo>
                  <a:lnTo>
                    <a:pt x="755" y="2118"/>
                  </a:lnTo>
                  <a:lnTo>
                    <a:pt x="662" y="2079"/>
                  </a:lnTo>
                  <a:lnTo>
                    <a:pt x="573" y="2031"/>
                  </a:lnTo>
                  <a:lnTo>
                    <a:pt x="486" y="1980"/>
                  </a:lnTo>
                  <a:lnTo>
                    <a:pt x="409" y="1919"/>
                  </a:lnTo>
                  <a:lnTo>
                    <a:pt x="333" y="1856"/>
                  </a:lnTo>
                  <a:lnTo>
                    <a:pt x="266" y="1785"/>
                  </a:lnTo>
                  <a:lnTo>
                    <a:pt x="205" y="1712"/>
                  </a:lnTo>
                  <a:lnTo>
                    <a:pt x="151" y="1634"/>
                  </a:lnTo>
                  <a:lnTo>
                    <a:pt x="106" y="1552"/>
                  </a:lnTo>
                  <a:lnTo>
                    <a:pt x="69" y="1466"/>
                  </a:lnTo>
                  <a:lnTo>
                    <a:pt x="39" y="1379"/>
                  </a:lnTo>
                  <a:lnTo>
                    <a:pt x="17" y="1289"/>
                  </a:lnTo>
                  <a:lnTo>
                    <a:pt x="4" y="1198"/>
                  </a:lnTo>
                  <a:lnTo>
                    <a:pt x="0" y="1107"/>
                  </a:lnTo>
                  <a:lnTo>
                    <a:pt x="4" y="1017"/>
                  </a:lnTo>
                  <a:lnTo>
                    <a:pt x="17" y="926"/>
                  </a:lnTo>
                  <a:lnTo>
                    <a:pt x="37" y="835"/>
                  </a:lnTo>
                  <a:lnTo>
                    <a:pt x="67" y="749"/>
                  </a:lnTo>
                  <a:lnTo>
                    <a:pt x="106" y="662"/>
                  </a:lnTo>
                  <a:lnTo>
                    <a:pt x="151" y="580"/>
                  </a:lnTo>
                  <a:lnTo>
                    <a:pt x="203" y="503"/>
                  </a:lnTo>
                  <a:lnTo>
                    <a:pt x="264" y="429"/>
                  </a:lnTo>
                  <a:lnTo>
                    <a:pt x="331" y="358"/>
                  </a:lnTo>
                  <a:lnTo>
                    <a:pt x="404" y="293"/>
                  </a:lnTo>
                  <a:lnTo>
                    <a:pt x="484" y="235"/>
                  </a:lnTo>
                  <a:lnTo>
                    <a:pt x="569" y="181"/>
                  </a:lnTo>
                  <a:lnTo>
                    <a:pt x="660" y="133"/>
                  </a:lnTo>
                  <a:lnTo>
                    <a:pt x="753" y="95"/>
                  </a:lnTo>
                  <a:lnTo>
                    <a:pt x="850" y="60"/>
                  </a:lnTo>
                  <a:lnTo>
                    <a:pt x="949" y="34"/>
                  </a:lnTo>
                  <a:lnTo>
                    <a:pt x="1051" y="15"/>
                  </a:lnTo>
                  <a:lnTo>
                    <a:pt x="1155" y="4"/>
                  </a:lnTo>
                  <a:lnTo>
                    <a:pt x="1259" y="0"/>
                  </a:lnTo>
                </a:path>
              </a:pathLst>
            </a:custGeom>
            <a:noFill/>
            <a:ln w="317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it-IT"/>
            </a:p>
          </p:txBody>
        </p:sp>
      </p:grpSp>
    </p:spTree>
    <p:extLst>
      <p:ext uri="{BB962C8B-B14F-4D97-AF65-F5344CB8AC3E}">
        <p14:creationId xmlns:p14="http://schemas.microsoft.com/office/powerpoint/2010/main" val="314455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445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4459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4462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64464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64456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644595"/>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644623"/>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499"/>
                                          </p:stCondLst>
                                        </p:cTn>
                                        <p:tgtEl>
                                          <p:spTgt spid="1644651"/>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164457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499"/>
                                          </p:stCondLst>
                                        </p:cTn>
                                        <p:tgtEl>
                                          <p:spTgt spid="1644601"/>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499"/>
                                          </p:stCondLst>
                                        </p:cTn>
                                        <p:tgtEl>
                                          <p:spTgt spid="1644629"/>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499"/>
                                          </p:stCondLst>
                                        </p:cTn>
                                        <p:tgtEl>
                                          <p:spTgt spid="1644654"/>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nodeType="clickEffect">
                                  <p:stCondLst>
                                    <p:cond delay="0"/>
                                  </p:stCondLst>
                                  <p:childTnLst>
                                    <p:set>
                                      <p:cBhvr>
                                        <p:cTn id="54" dur="1" fill="hold">
                                          <p:stCondLst>
                                            <p:cond delay="499"/>
                                          </p:stCondLst>
                                        </p:cTn>
                                        <p:tgtEl>
                                          <p:spTgt spid="1644574"/>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499"/>
                                          </p:stCondLst>
                                        </p:cTn>
                                        <p:tgtEl>
                                          <p:spTgt spid="1644604"/>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499"/>
                                          </p:stCondLst>
                                        </p:cTn>
                                        <p:tgtEl>
                                          <p:spTgt spid="1644632"/>
                                        </p:tgtEl>
                                        <p:attrNameLst>
                                          <p:attrName>style.visibility</p:attrName>
                                        </p:attrNameLst>
                                      </p:cBhvr>
                                      <p:to>
                                        <p:strVal val="visible"/>
                                      </p:to>
                                    </p:set>
                                  </p:childTnLst>
                                </p:cTn>
                              </p:par>
                            </p:childTnLst>
                          </p:cTn>
                        </p:par>
                      </p:childTnLst>
                    </p:cTn>
                  </p:par>
                  <p:par>
                    <p:cTn id="63" fill="hold" nodeType="clickPar">
                      <p:stCondLst>
                        <p:cond delay="indefinite"/>
                      </p:stCondLst>
                      <p:childTnLst>
                        <p:par>
                          <p:cTn id="64" fill="hold" nodeType="withGroup">
                            <p:stCondLst>
                              <p:cond delay="0"/>
                            </p:stCondLst>
                            <p:childTnLst>
                              <p:par>
                                <p:cTn id="65" presetID="1" presetClass="entr" presetSubtype="0" fill="hold" nodeType="clickEffect">
                                  <p:stCondLst>
                                    <p:cond delay="0"/>
                                  </p:stCondLst>
                                  <p:childTnLst>
                                    <p:set>
                                      <p:cBhvr>
                                        <p:cTn id="66" dur="1" fill="hold">
                                          <p:stCondLst>
                                            <p:cond delay="499"/>
                                          </p:stCondLst>
                                        </p:cTn>
                                        <p:tgtEl>
                                          <p:spTgt spid="1644657"/>
                                        </p:tgtEl>
                                        <p:attrNameLst>
                                          <p:attrName>style.visibility</p:attrName>
                                        </p:attrNameLst>
                                      </p:cBhvr>
                                      <p:to>
                                        <p:strVal val="visible"/>
                                      </p:to>
                                    </p:set>
                                  </p:childTnLst>
                                </p:cTn>
                              </p:par>
                            </p:childTnLst>
                          </p:cTn>
                        </p:par>
                      </p:childTnLst>
                    </p:cTn>
                  </p:par>
                  <p:par>
                    <p:cTn id="67" fill="hold" nodeType="clickPar">
                      <p:stCondLst>
                        <p:cond delay="indefinite"/>
                      </p:stCondLst>
                      <p:childTnLst>
                        <p:par>
                          <p:cTn id="68" fill="hold" nodeType="withGroup">
                            <p:stCondLst>
                              <p:cond delay="0"/>
                            </p:stCondLst>
                            <p:childTnLst>
                              <p:par>
                                <p:cTn id="69" presetID="1" presetClass="entr" presetSubtype="0" fill="hold" nodeType="clickEffect">
                                  <p:stCondLst>
                                    <p:cond delay="0"/>
                                  </p:stCondLst>
                                  <p:childTnLst>
                                    <p:set>
                                      <p:cBhvr>
                                        <p:cTn id="70" dur="1" fill="hold">
                                          <p:stCondLst>
                                            <p:cond delay="499"/>
                                          </p:stCondLst>
                                        </p:cTn>
                                        <p:tgtEl>
                                          <p:spTgt spid="1644568"/>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1" presetClass="entr" presetSubtype="0" fill="hold" nodeType="clickEffect">
                                  <p:stCondLst>
                                    <p:cond delay="0"/>
                                  </p:stCondLst>
                                  <p:childTnLst>
                                    <p:set>
                                      <p:cBhvr>
                                        <p:cTn id="74" dur="1" fill="hold">
                                          <p:stCondLst>
                                            <p:cond delay="499"/>
                                          </p:stCondLst>
                                        </p:cTn>
                                        <p:tgtEl>
                                          <p:spTgt spid="1644598"/>
                                        </p:tgtEl>
                                        <p:attrNameLst>
                                          <p:attrName>style.visibility</p:attrName>
                                        </p:attrNameLst>
                                      </p:cBhvr>
                                      <p:to>
                                        <p:strVal val="visible"/>
                                      </p:to>
                                    </p:set>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ntr" presetSubtype="0" fill="hold" nodeType="clickEffect">
                                  <p:stCondLst>
                                    <p:cond delay="0"/>
                                  </p:stCondLst>
                                  <p:childTnLst>
                                    <p:set>
                                      <p:cBhvr>
                                        <p:cTn id="78" dur="1" fill="hold">
                                          <p:stCondLst>
                                            <p:cond delay="499"/>
                                          </p:stCondLst>
                                        </p:cTn>
                                        <p:tgtEl>
                                          <p:spTgt spid="1644626"/>
                                        </p:tgtEl>
                                        <p:attrNameLst>
                                          <p:attrName>style.visibility</p:attrName>
                                        </p:attrNameLst>
                                      </p:cBhvr>
                                      <p:to>
                                        <p:strVal val="visible"/>
                                      </p:to>
                                    </p:set>
                                  </p:childTnLst>
                                </p:cTn>
                              </p:par>
                            </p:childTnLst>
                          </p:cTn>
                        </p:par>
                      </p:childTnLst>
                    </p:cTn>
                  </p:par>
                  <p:par>
                    <p:cTn id="79" fill="hold" nodeType="clickPar">
                      <p:stCondLst>
                        <p:cond delay="indefinite"/>
                      </p:stCondLst>
                      <p:childTnLst>
                        <p:par>
                          <p:cTn id="80" fill="hold" nodeType="withGroup">
                            <p:stCondLst>
                              <p:cond delay="0"/>
                            </p:stCondLst>
                            <p:childTnLst>
                              <p:par>
                                <p:cTn id="81" presetID="1" presetClass="entr" presetSubtype="0" fill="hold" nodeType="clickEffect">
                                  <p:stCondLst>
                                    <p:cond delay="0"/>
                                  </p:stCondLst>
                                  <p:childTnLst>
                                    <p:set>
                                      <p:cBhvr>
                                        <p:cTn id="82" dur="1" fill="hold">
                                          <p:stCondLst>
                                            <p:cond delay="499"/>
                                          </p:stCondLst>
                                        </p:cTn>
                                        <p:tgtEl>
                                          <p:spTgt spid="16446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5570" name="Rectangle 2"/>
          <p:cNvSpPr>
            <a:spLocks noGrp="1" noChangeArrowheads="1"/>
          </p:cNvSpPr>
          <p:nvPr>
            <p:ph type="title"/>
          </p:nvPr>
        </p:nvSpPr>
        <p:spPr/>
        <p:txBody>
          <a:bodyPr/>
          <a:lstStyle/>
          <a:p>
            <a:r>
              <a:rPr lang="en-US" sz="2200"/>
              <a:t>Hierarchical Clustering:  Time and Space requirements</a:t>
            </a:r>
          </a:p>
        </p:txBody>
      </p:sp>
      <p:sp>
        <p:nvSpPr>
          <p:cNvPr id="1645571" name="Rectangle 3"/>
          <p:cNvSpPr>
            <a:spLocks noGrp="1" noChangeArrowheads="1"/>
          </p:cNvSpPr>
          <p:nvPr>
            <p:ph type="body" idx="1"/>
          </p:nvPr>
        </p:nvSpPr>
        <p:spPr/>
        <p:txBody>
          <a:bodyPr/>
          <a:lstStyle/>
          <a:p>
            <a:r>
              <a:rPr lang="en-US"/>
              <a:t>O(N</a:t>
            </a:r>
            <a:r>
              <a:rPr lang="en-US" baseline="30000"/>
              <a:t>2</a:t>
            </a:r>
            <a:r>
              <a:rPr lang="en-US"/>
              <a:t>) space since it uses the proximity matrix.  </a:t>
            </a:r>
          </a:p>
          <a:p>
            <a:pPr lvl="1"/>
            <a:r>
              <a:rPr lang="en-US"/>
              <a:t>N is the number of points.</a:t>
            </a:r>
          </a:p>
          <a:p>
            <a:pPr lvl="1"/>
            <a:endParaRPr lang="en-US"/>
          </a:p>
          <a:p>
            <a:r>
              <a:rPr lang="en-US"/>
              <a:t>O(N</a:t>
            </a:r>
            <a:r>
              <a:rPr lang="en-US" baseline="30000"/>
              <a:t>3</a:t>
            </a:r>
            <a:r>
              <a:rPr lang="en-US"/>
              <a:t>) time in many cases</a:t>
            </a:r>
          </a:p>
          <a:p>
            <a:pPr lvl="1"/>
            <a:r>
              <a:rPr lang="en-US"/>
              <a:t>There are N steps and at each step the size, N</a:t>
            </a:r>
            <a:r>
              <a:rPr lang="en-US" baseline="30000"/>
              <a:t>2</a:t>
            </a:r>
            <a:r>
              <a:rPr lang="en-US"/>
              <a:t>, proximity matrix must be updated and searched</a:t>
            </a:r>
          </a:p>
          <a:p>
            <a:pPr lvl="1"/>
            <a:r>
              <a:rPr lang="en-US"/>
              <a:t>Complexity can be reduced to O(N</a:t>
            </a:r>
            <a:r>
              <a:rPr lang="en-US" baseline="30000"/>
              <a:t>2</a:t>
            </a:r>
            <a:r>
              <a:rPr lang="en-US"/>
              <a:t> log(N) ) time for some approaches</a:t>
            </a:r>
          </a:p>
          <a:p>
            <a:endParaRPr lang="en-US"/>
          </a:p>
          <a:p>
            <a:pPr lvl="1"/>
            <a:endParaRPr lang="en-US"/>
          </a:p>
          <a:p>
            <a:endParaRPr lang="en-US"/>
          </a:p>
        </p:txBody>
      </p:sp>
    </p:spTree>
    <p:extLst>
      <p:ext uri="{BB962C8B-B14F-4D97-AF65-F5344CB8AC3E}">
        <p14:creationId xmlns:p14="http://schemas.microsoft.com/office/powerpoint/2010/main" val="424259818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6594" name="Rectangle 2"/>
          <p:cNvSpPr>
            <a:spLocks noGrp="1" noChangeArrowheads="1"/>
          </p:cNvSpPr>
          <p:nvPr>
            <p:ph type="title"/>
          </p:nvPr>
        </p:nvSpPr>
        <p:spPr/>
        <p:txBody>
          <a:bodyPr/>
          <a:lstStyle/>
          <a:p>
            <a:r>
              <a:rPr lang="en-US" sz="2400"/>
              <a:t>Hierarchical Clustering:  Problems and Limitations</a:t>
            </a:r>
          </a:p>
        </p:txBody>
      </p:sp>
      <p:sp>
        <p:nvSpPr>
          <p:cNvPr id="1646595" name="Rectangle 3"/>
          <p:cNvSpPr>
            <a:spLocks noGrp="1" noChangeArrowheads="1"/>
          </p:cNvSpPr>
          <p:nvPr>
            <p:ph type="body" idx="1"/>
          </p:nvPr>
        </p:nvSpPr>
        <p:spPr/>
        <p:txBody>
          <a:bodyPr>
            <a:normAutofit fontScale="92500" lnSpcReduction="20000"/>
          </a:bodyPr>
          <a:lstStyle/>
          <a:p>
            <a:r>
              <a:rPr lang="en-US"/>
              <a:t>Once a decision is made to combine two clusters, it cannot be undone</a:t>
            </a:r>
          </a:p>
          <a:p>
            <a:pPr lvl="4"/>
            <a:endParaRPr lang="en-US"/>
          </a:p>
          <a:p>
            <a:r>
              <a:rPr lang="en-US"/>
              <a:t>No objective function is directly minimized</a:t>
            </a:r>
          </a:p>
          <a:p>
            <a:pPr lvl="4"/>
            <a:endParaRPr lang="en-US"/>
          </a:p>
          <a:p>
            <a:r>
              <a:rPr lang="en-US"/>
              <a:t>Different schemes have problems with one or more of the following:</a:t>
            </a:r>
          </a:p>
          <a:p>
            <a:pPr lvl="1"/>
            <a:r>
              <a:rPr lang="en-US"/>
              <a:t>Sensitivity to noise and outliers</a:t>
            </a:r>
          </a:p>
          <a:p>
            <a:pPr lvl="1"/>
            <a:r>
              <a:rPr lang="en-US"/>
              <a:t>Difficulty handling different sized clusters and convex shapes</a:t>
            </a:r>
          </a:p>
          <a:p>
            <a:pPr lvl="1"/>
            <a:r>
              <a:rPr lang="en-US"/>
              <a:t>Breaking large clusters</a:t>
            </a:r>
          </a:p>
        </p:txBody>
      </p:sp>
    </p:spTree>
    <p:extLst>
      <p:ext uri="{BB962C8B-B14F-4D97-AF65-F5344CB8AC3E}">
        <p14:creationId xmlns:p14="http://schemas.microsoft.com/office/powerpoint/2010/main" val="326412113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9666" name="Rectangle 2"/>
          <p:cNvSpPr>
            <a:spLocks noGrp="1" noChangeArrowheads="1"/>
          </p:cNvSpPr>
          <p:nvPr>
            <p:ph type="title"/>
          </p:nvPr>
        </p:nvSpPr>
        <p:spPr>
          <a:xfrm>
            <a:off x="381000" y="152400"/>
            <a:ext cx="8280400" cy="552450"/>
          </a:xfrm>
        </p:spPr>
        <p:txBody>
          <a:bodyPr/>
          <a:lstStyle/>
          <a:p>
            <a:r>
              <a:rPr lang="en-US" sz="2800"/>
              <a:t>DBSCAN</a:t>
            </a:r>
          </a:p>
        </p:txBody>
      </p:sp>
      <p:sp>
        <p:nvSpPr>
          <p:cNvPr id="1649667" name="Rectangle 3"/>
          <p:cNvSpPr>
            <a:spLocks noGrp="1" noChangeArrowheads="1"/>
          </p:cNvSpPr>
          <p:nvPr>
            <p:ph type="body" idx="1"/>
          </p:nvPr>
        </p:nvSpPr>
        <p:spPr>
          <a:xfrm>
            <a:off x="639763" y="1143000"/>
            <a:ext cx="8001000" cy="5181600"/>
          </a:xfrm>
        </p:spPr>
        <p:txBody>
          <a:bodyPr/>
          <a:lstStyle/>
          <a:p>
            <a:pPr marL="533400" indent="-533400">
              <a:lnSpc>
                <a:spcPct val="90000"/>
              </a:lnSpc>
              <a:spcBef>
                <a:spcPct val="20000"/>
              </a:spcBef>
            </a:pPr>
            <a:r>
              <a:rPr lang="en-US"/>
              <a:t>DBSCAN is a density-based algorithm.</a:t>
            </a:r>
          </a:p>
          <a:p>
            <a:pPr marL="990600" lvl="1" indent="-533400">
              <a:lnSpc>
                <a:spcPct val="90000"/>
              </a:lnSpc>
              <a:spcBef>
                <a:spcPct val="20000"/>
              </a:spcBef>
            </a:pPr>
            <a:r>
              <a:rPr lang="en-US" sz="2000"/>
              <a:t>Density = number of points within a specified radius (Eps)</a:t>
            </a:r>
          </a:p>
          <a:p>
            <a:pPr marL="2171700" lvl="4" indent="-342900">
              <a:lnSpc>
                <a:spcPct val="90000"/>
              </a:lnSpc>
            </a:pPr>
            <a:endParaRPr lang="en-US" sz="1800"/>
          </a:p>
          <a:p>
            <a:pPr marL="990600" lvl="1" indent="-533400">
              <a:lnSpc>
                <a:spcPct val="90000"/>
              </a:lnSpc>
              <a:spcBef>
                <a:spcPct val="20000"/>
              </a:spcBef>
            </a:pPr>
            <a:r>
              <a:rPr lang="en-US" sz="2000"/>
              <a:t>A point is a </a:t>
            </a:r>
            <a:r>
              <a:rPr lang="en-US" sz="2000">
                <a:solidFill>
                  <a:srgbClr val="FF0000"/>
                </a:solidFill>
              </a:rPr>
              <a:t>core point</a:t>
            </a:r>
            <a:r>
              <a:rPr lang="en-US" sz="2000"/>
              <a:t> if it has more than a specified number of points (MinPts) within Eps</a:t>
            </a:r>
            <a:r>
              <a:rPr lang="en-US"/>
              <a:t> </a:t>
            </a:r>
          </a:p>
          <a:p>
            <a:pPr marL="1295400" lvl="2" indent="-381000"/>
            <a:r>
              <a:rPr lang="en-US"/>
              <a:t>These are points that are at the interior of a cluster</a:t>
            </a:r>
          </a:p>
          <a:p>
            <a:pPr marL="2171700" lvl="4" indent="-342900"/>
            <a:endParaRPr lang="en-US"/>
          </a:p>
          <a:p>
            <a:pPr marL="990600" lvl="1" indent="-533400">
              <a:lnSpc>
                <a:spcPct val="90000"/>
              </a:lnSpc>
              <a:spcBef>
                <a:spcPct val="20000"/>
              </a:spcBef>
            </a:pPr>
            <a:r>
              <a:rPr lang="en-US" sz="2000"/>
              <a:t>A </a:t>
            </a:r>
            <a:r>
              <a:rPr lang="en-US" sz="2000">
                <a:solidFill>
                  <a:srgbClr val="FF0000"/>
                </a:solidFill>
              </a:rPr>
              <a:t>border point</a:t>
            </a:r>
            <a:r>
              <a:rPr lang="en-US" sz="2000"/>
              <a:t> has fewer than MinPts within Eps, but is in the neighborhood of a core point</a:t>
            </a:r>
          </a:p>
          <a:p>
            <a:pPr marL="2171700" lvl="4" indent="-342900">
              <a:lnSpc>
                <a:spcPct val="90000"/>
              </a:lnSpc>
            </a:pPr>
            <a:endParaRPr lang="en-US" sz="1800"/>
          </a:p>
          <a:p>
            <a:pPr marL="990600" lvl="1" indent="-533400">
              <a:lnSpc>
                <a:spcPct val="90000"/>
              </a:lnSpc>
              <a:spcBef>
                <a:spcPct val="20000"/>
              </a:spcBef>
            </a:pPr>
            <a:r>
              <a:rPr lang="en-US" sz="2000"/>
              <a:t>A </a:t>
            </a:r>
            <a:r>
              <a:rPr lang="en-US" sz="2000">
                <a:solidFill>
                  <a:srgbClr val="FF0000"/>
                </a:solidFill>
              </a:rPr>
              <a:t>noise point</a:t>
            </a:r>
            <a:r>
              <a:rPr lang="en-US" sz="2000"/>
              <a:t> is any point that is not a core point or a border point. </a:t>
            </a:r>
          </a:p>
          <a:p>
            <a:pPr marL="533400" indent="-533400">
              <a:lnSpc>
                <a:spcPct val="90000"/>
              </a:lnSpc>
              <a:spcBef>
                <a:spcPct val="20000"/>
              </a:spcBef>
            </a:pPr>
            <a:endParaRPr lang="en-US" sz="2400"/>
          </a:p>
        </p:txBody>
      </p:sp>
    </p:spTree>
    <p:extLst>
      <p:ext uri="{BB962C8B-B14F-4D97-AF65-F5344CB8AC3E}">
        <p14:creationId xmlns:p14="http://schemas.microsoft.com/office/powerpoint/2010/main" val="309311454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0690" name="Rectangle 2"/>
          <p:cNvSpPr>
            <a:spLocks noGrp="1" noChangeArrowheads="1"/>
          </p:cNvSpPr>
          <p:nvPr>
            <p:ph type="title"/>
          </p:nvPr>
        </p:nvSpPr>
        <p:spPr>
          <a:xfrm>
            <a:off x="381000" y="152400"/>
            <a:ext cx="8280400" cy="552450"/>
          </a:xfrm>
        </p:spPr>
        <p:txBody>
          <a:bodyPr/>
          <a:lstStyle/>
          <a:p>
            <a:r>
              <a:rPr lang="en-US" sz="2800"/>
              <a:t>DBSCAN: Core, Border, and Noise Points</a:t>
            </a:r>
          </a:p>
        </p:txBody>
      </p:sp>
      <p:pic>
        <p:nvPicPr>
          <p:cNvPr id="1650691" name="Picture 3"/>
          <p:cNvPicPr>
            <a:picLocks noChangeAspect="1" noChangeArrowheads="1"/>
          </p:cNvPicPr>
          <p:nvPr/>
        </p:nvPicPr>
        <p:blipFill>
          <a:blip r:embed="rId2">
            <a:extLst>
              <a:ext uri="{28A0092B-C50C-407E-A947-70E740481C1C}">
                <a14:useLocalDpi xmlns:a14="http://schemas.microsoft.com/office/drawing/2010/main" val="0"/>
              </a:ext>
            </a:extLst>
          </a:blip>
          <a:srcRect b="4111"/>
          <a:stretch>
            <a:fillRect/>
          </a:stretch>
        </p:blipFill>
        <p:spPr bwMode="auto">
          <a:xfrm>
            <a:off x="762000" y="990600"/>
            <a:ext cx="7313613"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9358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0098" name="Rectangle 2"/>
          <p:cNvSpPr>
            <a:spLocks noGrp="1" noChangeArrowheads="1"/>
          </p:cNvSpPr>
          <p:nvPr>
            <p:ph type="title"/>
          </p:nvPr>
        </p:nvSpPr>
        <p:spPr>
          <a:xfrm>
            <a:off x="381000" y="152400"/>
            <a:ext cx="8280400" cy="552450"/>
          </a:xfrm>
        </p:spPr>
        <p:txBody>
          <a:bodyPr>
            <a:normAutofit fontScale="90000"/>
          </a:bodyPr>
          <a:lstStyle/>
          <a:p>
            <a:r>
              <a:rPr lang="en-US"/>
              <a:t>Hierarchical Clustering</a:t>
            </a:r>
          </a:p>
        </p:txBody>
      </p:sp>
      <p:graphicFrame>
        <p:nvGraphicFramePr>
          <p:cNvPr id="1540099" name="Object 3"/>
          <p:cNvGraphicFramePr>
            <a:graphicFrameLocks noChangeAspect="1"/>
          </p:cNvGraphicFramePr>
          <p:nvPr/>
        </p:nvGraphicFramePr>
        <p:xfrm>
          <a:off x="990600" y="3962400"/>
          <a:ext cx="2752725" cy="1960563"/>
        </p:xfrm>
        <a:graphic>
          <a:graphicData uri="http://schemas.openxmlformats.org/presentationml/2006/ole">
            <mc:AlternateContent xmlns:mc="http://schemas.openxmlformats.org/markup-compatibility/2006">
              <mc:Choice xmlns:v="urn:schemas-microsoft-com:vml" Requires="v">
                <p:oleObj spid="_x0000_s153626" name="VISIO" r:id="rId3" imgW="2752560" imgH="1960200" progId="Visio.Drawing.6">
                  <p:embed/>
                </p:oleObj>
              </mc:Choice>
              <mc:Fallback>
                <p:oleObj name="VISIO" r:id="rId3" imgW="2752560" imgH="196020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3962400"/>
                        <a:ext cx="2752725" cy="1960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0100" name="Object 4"/>
          <p:cNvGraphicFramePr>
            <a:graphicFrameLocks noChangeAspect="1"/>
          </p:cNvGraphicFramePr>
          <p:nvPr/>
        </p:nvGraphicFramePr>
        <p:xfrm>
          <a:off x="914400" y="1447800"/>
          <a:ext cx="2760663" cy="1793875"/>
        </p:xfrm>
        <a:graphic>
          <a:graphicData uri="http://schemas.openxmlformats.org/presentationml/2006/ole">
            <mc:AlternateContent xmlns:mc="http://schemas.openxmlformats.org/markup-compatibility/2006">
              <mc:Choice xmlns:v="urn:schemas-microsoft-com:vml" Requires="v">
                <p:oleObj spid="_x0000_s153627" name="VISIO" r:id="rId5" imgW="2761200" imgH="1794600" progId="Visio.Drawing.6">
                  <p:embed/>
                </p:oleObj>
              </mc:Choice>
              <mc:Fallback>
                <p:oleObj name="VISIO" r:id="rId5" imgW="2761200" imgH="1794600" progId="Visio.Drawing.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1447800"/>
                        <a:ext cx="2760663" cy="179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0101" name="Object 5"/>
          <p:cNvGraphicFramePr>
            <a:graphicFrameLocks noChangeAspect="1"/>
          </p:cNvGraphicFramePr>
          <p:nvPr/>
        </p:nvGraphicFramePr>
        <p:xfrm>
          <a:off x="5400675" y="1066800"/>
          <a:ext cx="1773238" cy="2284413"/>
        </p:xfrm>
        <a:graphic>
          <a:graphicData uri="http://schemas.openxmlformats.org/presentationml/2006/ole">
            <mc:AlternateContent xmlns:mc="http://schemas.openxmlformats.org/markup-compatibility/2006">
              <mc:Choice xmlns:v="urn:schemas-microsoft-com:vml" Requires="v">
                <p:oleObj spid="_x0000_s153628" name="VISIO" r:id="rId7" imgW="1380960" imgH="1779120" progId="Visio.Drawing.6">
                  <p:embed/>
                </p:oleObj>
              </mc:Choice>
              <mc:Fallback>
                <p:oleObj name="VISIO" r:id="rId7" imgW="1380960" imgH="1779120" progId="Visio.Drawing.6">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00675" y="1066800"/>
                        <a:ext cx="1773238" cy="2284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40102" name="Object 6"/>
          <p:cNvGraphicFramePr>
            <a:graphicFrameLocks noChangeAspect="1"/>
          </p:cNvGraphicFramePr>
          <p:nvPr/>
        </p:nvGraphicFramePr>
        <p:xfrm>
          <a:off x="5400675" y="3657600"/>
          <a:ext cx="1909763" cy="2282825"/>
        </p:xfrm>
        <a:graphic>
          <a:graphicData uri="http://schemas.openxmlformats.org/presentationml/2006/ole">
            <mc:AlternateContent xmlns:mc="http://schemas.openxmlformats.org/markup-compatibility/2006">
              <mc:Choice xmlns:v="urn:schemas-microsoft-com:vml" Requires="v">
                <p:oleObj spid="_x0000_s153629" name="VISIO" r:id="rId9" imgW="1473120" imgH="1760040" progId="Visio.Drawing.6">
                  <p:embed/>
                </p:oleObj>
              </mc:Choice>
              <mc:Fallback>
                <p:oleObj name="VISIO" r:id="rId9" imgW="1473120" imgH="1760040" progId="Visio.Drawing.6">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00675" y="3657600"/>
                        <a:ext cx="190976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40103" name="Text Box 7"/>
          <p:cNvSpPr txBox="1">
            <a:spLocks noChangeArrowheads="1"/>
          </p:cNvSpPr>
          <p:nvPr/>
        </p:nvSpPr>
        <p:spPr bwMode="auto">
          <a:xfrm>
            <a:off x="914400" y="32004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Traditional Hierarchical Clustering</a:t>
            </a:r>
          </a:p>
        </p:txBody>
      </p:sp>
      <p:sp>
        <p:nvSpPr>
          <p:cNvPr id="1540104" name="Text Box 8"/>
          <p:cNvSpPr txBox="1">
            <a:spLocks noChangeArrowheads="1"/>
          </p:cNvSpPr>
          <p:nvPr/>
        </p:nvSpPr>
        <p:spPr bwMode="auto">
          <a:xfrm>
            <a:off x="914400" y="5791200"/>
            <a:ext cx="35814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Non-traditional Hierarchical Clustering</a:t>
            </a:r>
          </a:p>
        </p:txBody>
      </p:sp>
      <p:sp>
        <p:nvSpPr>
          <p:cNvPr id="1540105" name="Text Box 9"/>
          <p:cNvSpPr txBox="1">
            <a:spLocks noChangeArrowheads="1"/>
          </p:cNvSpPr>
          <p:nvPr/>
        </p:nvSpPr>
        <p:spPr bwMode="auto">
          <a:xfrm>
            <a:off x="4800600" y="5791200"/>
            <a:ext cx="3810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Non-traditional Dendrogram</a:t>
            </a:r>
          </a:p>
        </p:txBody>
      </p:sp>
      <p:sp>
        <p:nvSpPr>
          <p:cNvPr id="1540106" name="Text Box 10"/>
          <p:cNvSpPr txBox="1">
            <a:spLocks noChangeArrowheads="1"/>
          </p:cNvSpPr>
          <p:nvPr/>
        </p:nvSpPr>
        <p:spPr bwMode="auto">
          <a:xfrm>
            <a:off x="4800600" y="3200400"/>
            <a:ext cx="3352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Traditional Dendrogram</a:t>
            </a:r>
          </a:p>
        </p:txBody>
      </p:sp>
    </p:spTree>
    <p:extLst>
      <p:ext uri="{BB962C8B-B14F-4D97-AF65-F5344CB8AC3E}">
        <p14:creationId xmlns:p14="http://schemas.microsoft.com/office/powerpoint/2010/main" val="181328987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1714" name="Rectangle 2"/>
          <p:cNvSpPr>
            <a:spLocks noGrp="1" noChangeArrowheads="1"/>
          </p:cNvSpPr>
          <p:nvPr>
            <p:ph type="title"/>
          </p:nvPr>
        </p:nvSpPr>
        <p:spPr/>
        <p:txBody>
          <a:bodyPr/>
          <a:lstStyle/>
          <a:p>
            <a:r>
              <a:rPr lang="en-US"/>
              <a:t>DBSCAN Algorithm</a:t>
            </a:r>
          </a:p>
        </p:txBody>
      </p:sp>
      <p:sp>
        <p:nvSpPr>
          <p:cNvPr id="1651715" name="Rectangle 3"/>
          <p:cNvSpPr>
            <a:spLocks noGrp="1" noChangeArrowheads="1"/>
          </p:cNvSpPr>
          <p:nvPr>
            <p:ph type="body" idx="1"/>
          </p:nvPr>
        </p:nvSpPr>
        <p:spPr/>
        <p:txBody>
          <a:bodyPr/>
          <a:lstStyle/>
          <a:p>
            <a:r>
              <a:rPr lang="en-US"/>
              <a:t>Eliminate noise points</a:t>
            </a:r>
          </a:p>
          <a:p>
            <a:r>
              <a:rPr lang="en-US"/>
              <a:t>Perform clustering on the remaining points</a:t>
            </a:r>
          </a:p>
        </p:txBody>
      </p:sp>
      <p:pic>
        <p:nvPicPr>
          <p:cNvPr id="1651716" name="Picture 4"/>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1066800" y="2286000"/>
            <a:ext cx="7467600" cy="3992563"/>
          </a:xfrm>
          <a:noFill/>
          <a:ln/>
          <a:extLst>
            <a:ext uri="{91240B29-F687-4F45-9708-019B960494DF}">
              <a14:hiddenLine xmlns:a14="http://schemas.microsoft.com/office/drawing/2010/main" w="12700" cap="flat" cmpd="sng">
                <a:solidFill>
                  <a:schemeClr val="tx1"/>
                </a:solidFill>
                <a:prstDash val="solid"/>
                <a:miter lim="800000"/>
                <a:headEnd/>
                <a:tailEnd/>
              </a14:hiddenLine>
            </a:ext>
          </a:extLst>
        </p:spPr>
      </p:pic>
    </p:spTree>
    <p:extLst>
      <p:ext uri="{BB962C8B-B14F-4D97-AF65-F5344CB8AC3E}">
        <p14:creationId xmlns:p14="http://schemas.microsoft.com/office/powerpoint/2010/main" val="226998722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2738" name="Rectangle 2"/>
          <p:cNvSpPr>
            <a:spLocks noGrp="1" noChangeArrowheads="1"/>
          </p:cNvSpPr>
          <p:nvPr>
            <p:ph type="title"/>
          </p:nvPr>
        </p:nvSpPr>
        <p:spPr>
          <a:xfrm>
            <a:off x="381000" y="152400"/>
            <a:ext cx="8280400" cy="552450"/>
          </a:xfrm>
        </p:spPr>
        <p:txBody>
          <a:bodyPr/>
          <a:lstStyle/>
          <a:p>
            <a:r>
              <a:rPr lang="en-US" sz="2800"/>
              <a:t>DBSCAN: Core, Border and Noise Points</a:t>
            </a:r>
          </a:p>
        </p:txBody>
      </p:sp>
      <p:pic>
        <p:nvPicPr>
          <p:cNvPr id="16527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872038"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2740" name="Text Box 4"/>
          <p:cNvSpPr txBox="1">
            <a:spLocks noChangeArrowheads="1"/>
          </p:cNvSpPr>
          <p:nvPr/>
        </p:nvSpPr>
        <p:spPr bwMode="auto">
          <a:xfrm>
            <a:off x="990600" y="50292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sp>
        <p:nvSpPr>
          <p:cNvPr id="1652741" name="Text Box 5"/>
          <p:cNvSpPr txBox="1">
            <a:spLocks noChangeArrowheads="1"/>
          </p:cNvSpPr>
          <p:nvPr/>
        </p:nvSpPr>
        <p:spPr bwMode="auto">
          <a:xfrm>
            <a:off x="5257800" y="5105400"/>
            <a:ext cx="2514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Point types: </a:t>
            </a:r>
            <a:r>
              <a:rPr lang="en-US" sz="1800">
                <a:solidFill>
                  <a:schemeClr val="hlink"/>
                </a:solidFill>
              </a:rPr>
              <a:t>core</a:t>
            </a:r>
            <a:r>
              <a:rPr lang="en-US" sz="1800"/>
              <a:t>, </a:t>
            </a:r>
            <a:r>
              <a:rPr lang="en-US" sz="1800">
                <a:solidFill>
                  <a:srgbClr val="003399"/>
                </a:solidFill>
              </a:rPr>
              <a:t>border</a:t>
            </a:r>
            <a:r>
              <a:rPr lang="en-US" sz="1800"/>
              <a:t> and </a:t>
            </a:r>
            <a:r>
              <a:rPr lang="en-US" sz="1800">
                <a:solidFill>
                  <a:srgbClr val="FF0000"/>
                </a:solidFill>
              </a:rPr>
              <a:t>noise</a:t>
            </a:r>
          </a:p>
        </p:txBody>
      </p:sp>
      <p:pic>
        <p:nvPicPr>
          <p:cNvPr id="165274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1447800"/>
            <a:ext cx="4872038"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2743" name="Text Box 7"/>
          <p:cNvSpPr txBox="1">
            <a:spLocks noChangeArrowheads="1"/>
          </p:cNvSpPr>
          <p:nvPr/>
        </p:nvSpPr>
        <p:spPr bwMode="auto">
          <a:xfrm>
            <a:off x="2743200" y="5943600"/>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Eps = 10, MinPts = 4</a:t>
            </a:r>
          </a:p>
        </p:txBody>
      </p:sp>
    </p:spTree>
    <p:extLst>
      <p:ext uri="{BB962C8B-B14F-4D97-AF65-F5344CB8AC3E}">
        <p14:creationId xmlns:p14="http://schemas.microsoft.com/office/powerpoint/2010/main" val="15847510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3762" name="Rectangle 2050"/>
          <p:cNvSpPr>
            <a:spLocks noGrp="1" noChangeArrowheads="1"/>
          </p:cNvSpPr>
          <p:nvPr>
            <p:ph type="title"/>
          </p:nvPr>
        </p:nvSpPr>
        <p:spPr>
          <a:xfrm>
            <a:off x="381000" y="152400"/>
            <a:ext cx="8280400" cy="552450"/>
          </a:xfrm>
        </p:spPr>
        <p:txBody>
          <a:bodyPr/>
          <a:lstStyle/>
          <a:p>
            <a:r>
              <a:rPr lang="en-US" sz="2800"/>
              <a:t>When DBSCAN Works Well</a:t>
            </a:r>
          </a:p>
        </p:txBody>
      </p:sp>
      <p:pic>
        <p:nvPicPr>
          <p:cNvPr id="1653763" name="Picture 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81088"/>
            <a:ext cx="4872038" cy="365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3764" name="Text Box 2052"/>
          <p:cNvSpPr txBox="1">
            <a:spLocks noChangeArrowheads="1"/>
          </p:cNvSpPr>
          <p:nvPr/>
        </p:nvSpPr>
        <p:spPr bwMode="auto">
          <a:xfrm>
            <a:off x="990600" y="4433888"/>
            <a:ext cx="2514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grpSp>
        <p:nvGrpSpPr>
          <p:cNvPr id="1653765" name="Group 2053"/>
          <p:cNvGrpSpPr>
            <a:grpSpLocks/>
          </p:cNvGrpSpPr>
          <p:nvPr/>
        </p:nvGrpSpPr>
        <p:grpSpPr bwMode="auto">
          <a:xfrm>
            <a:off x="4271963" y="1004888"/>
            <a:ext cx="4872037" cy="3871912"/>
            <a:chOff x="2691" y="633"/>
            <a:chExt cx="3069" cy="2439"/>
          </a:xfrm>
        </p:grpSpPr>
        <p:pic>
          <p:nvPicPr>
            <p:cNvPr id="1653766" name="Picture 205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1" y="633"/>
              <a:ext cx="3069" cy="2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3767" name="Text Box 2055"/>
            <p:cNvSpPr txBox="1">
              <a:spLocks noChangeArrowheads="1"/>
            </p:cNvSpPr>
            <p:nvPr/>
          </p:nvSpPr>
          <p:spPr bwMode="auto">
            <a:xfrm>
              <a:off x="3312" y="2841"/>
              <a:ext cx="15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Clusters</a:t>
              </a:r>
            </a:p>
          </p:txBody>
        </p:sp>
      </p:grpSp>
      <p:sp>
        <p:nvSpPr>
          <p:cNvPr id="1653768" name="Text Box 2056"/>
          <p:cNvSpPr txBox="1">
            <a:spLocks noChangeArrowheads="1"/>
          </p:cNvSpPr>
          <p:nvPr/>
        </p:nvSpPr>
        <p:spPr bwMode="auto">
          <a:xfrm>
            <a:off x="609600" y="5392738"/>
            <a:ext cx="66294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800"/>
              <a:t> Resistant to Noise</a:t>
            </a:r>
          </a:p>
          <a:p>
            <a:pPr>
              <a:spcBef>
                <a:spcPct val="50000"/>
              </a:spcBef>
              <a:buFontTx/>
              <a:buChar char="•"/>
            </a:pPr>
            <a:r>
              <a:rPr lang="en-US" sz="1800"/>
              <a:t> Can handle clusters of different shapes and sizes</a:t>
            </a:r>
          </a:p>
        </p:txBody>
      </p:sp>
    </p:spTree>
    <p:extLst>
      <p:ext uri="{BB962C8B-B14F-4D97-AF65-F5344CB8AC3E}">
        <p14:creationId xmlns:p14="http://schemas.microsoft.com/office/powerpoint/2010/main" val="3308703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5376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37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768" grpId="0" autoUpdateAnimBg="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4786" name="Rectangle 2"/>
          <p:cNvSpPr>
            <a:spLocks noGrp="1" noChangeArrowheads="1"/>
          </p:cNvSpPr>
          <p:nvPr>
            <p:ph type="title"/>
          </p:nvPr>
        </p:nvSpPr>
        <p:spPr>
          <a:xfrm>
            <a:off x="381000" y="152400"/>
            <a:ext cx="8280400" cy="552450"/>
          </a:xfrm>
        </p:spPr>
        <p:txBody>
          <a:bodyPr/>
          <a:lstStyle/>
          <a:p>
            <a:r>
              <a:rPr lang="en-US" sz="2800"/>
              <a:t>When DBSCAN Does NOT Work Well</a:t>
            </a:r>
          </a:p>
        </p:txBody>
      </p:sp>
      <p:sp>
        <p:nvSpPr>
          <p:cNvPr id="1654787" name="Text Box 3"/>
          <p:cNvSpPr txBox="1">
            <a:spLocks noChangeArrowheads="1"/>
          </p:cNvSpPr>
          <p:nvPr/>
        </p:nvSpPr>
        <p:spPr bwMode="auto">
          <a:xfrm>
            <a:off x="1066800" y="3886200"/>
            <a:ext cx="251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Original Points</a:t>
            </a:r>
          </a:p>
        </p:txBody>
      </p:sp>
      <p:sp>
        <p:nvSpPr>
          <p:cNvPr id="1654788" name="Rectangle 4"/>
          <p:cNvSpPr>
            <a:spLocks noChangeArrowheads="1"/>
          </p:cNvSpPr>
          <p:nvPr/>
        </p:nvSpPr>
        <p:spPr bwMode="auto">
          <a:xfrm>
            <a:off x="3048000" y="2228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pic>
        <p:nvPicPr>
          <p:cNvPr id="1654789" name="Picture 5" descr="fish_clus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0"/>
            <a:ext cx="3048000" cy="2400300"/>
          </a:xfrm>
          <a:prstGeom prst="rect">
            <a:avLst/>
          </a:prstGeom>
          <a:noFill/>
          <a:extLst>
            <a:ext uri="{909E8E84-426E-40DD-AFC4-6F175D3DCCD1}">
              <a14:hiddenFill xmlns:a14="http://schemas.microsoft.com/office/drawing/2010/main">
                <a:solidFill>
                  <a:srgbClr val="FFFFFF"/>
                </a:solidFill>
              </a14:hiddenFill>
            </a:ext>
          </a:extLst>
        </p:spPr>
      </p:pic>
      <p:sp>
        <p:nvSpPr>
          <p:cNvPr id="1654790" name="Rectangle 6"/>
          <p:cNvSpPr>
            <a:spLocks noChangeArrowheads="1"/>
          </p:cNvSpPr>
          <p:nvPr/>
        </p:nvSpPr>
        <p:spPr bwMode="auto">
          <a:xfrm>
            <a:off x="3630613" y="2789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aphicFrame>
        <p:nvGraphicFramePr>
          <p:cNvPr id="1654791" name="Object 7"/>
          <p:cNvGraphicFramePr>
            <a:graphicFrameLocks noChangeAspect="1"/>
          </p:cNvGraphicFramePr>
          <p:nvPr/>
        </p:nvGraphicFramePr>
        <p:xfrm>
          <a:off x="4648200" y="1066800"/>
          <a:ext cx="3363913" cy="2287588"/>
        </p:xfrm>
        <a:graphic>
          <a:graphicData uri="http://schemas.openxmlformats.org/presentationml/2006/ole">
            <mc:AlternateContent xmlns:mc="http://schemas.openxmlformats.org/markup-compatibility/2006">
              <mc:Choice xmlns:v="urn:schemas-microsoft-com:vml" Requires="v">
                <p:oleObj spid="_x0000_s164878" r:id="rId4" imgW="4686706" imgH="3177815" progId="MSPhotoEd.3">
                  <p:embed/>
                </p:oleObj>
              </mc:Choice>
              <mc:Fallback>
                <p:oleObj r:id="rId4" imgW="4686706" imgH="3177815" progId="MSPhotoEd.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066800"/>
                        <a:ext cx="3363913" cy="2287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4792" name="Rectangle 8"/>
          <p:cNvSpPr>
            <a:spLocks noChangeArrowheads="1"/>
          </p:cNvSpPr>
          <p:nvPr/>
        </p:nvSpPr>
        <p:spPr bwMode="auto">
          <a:xfrm>
            <a:off x="4800600" y="335280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0">
                <a:latin typeface="Times New Roman" pitchFamily="18" charset="0"/>
                <a:cs typeface="Times New Roman" pitchFamily="18" charset="0"/>
              </a:rPr>
              <a:t>(MinPts=4, Eps=9.75).</a:t>
            </a:r>
            <a:r>
              <a:rPr lang="en-US" sz="900" b="0">
                <a:latin typeface="Times New Roman" pitchFamily="18" charset="0"/>
              </a:rPr>
              <a:t> </a:t>
            </a:r>
            <a:endParaRPr lang="en-US" sz="2400" b="0">
              <a:latin typeface="Times New Roman" pitchFamily="18" charset="0"/>
            </a:endParaRPr>
          </a:p>
        </p:txBody>
      </p:sp>
      <p:sp>
        <p:nvSpPr>
          <p:cNvPr id="1654793" name="Rectangle 9"/>
          <p:cNvSpPr>
            <a:spLocks noChangeArrowheads="1"/>
          </p:cNvSpPr>
          <p:nvPr/>
        </p:nvSpPr>
        <p:spPr bwMode="auto">
          <a:xfrm>
            <a:off x="3630613" y="2789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it-IT"/>
          </a:p>
        </p:txBody>
      </p:sp>
      <p:graphicFrame>
        <p:nvGraphicFramePr>
          <p:cNvPr id="1654794" name="Object 10"/>
          <p:cNvGraphicFramePr>
            <a:graphicFrameLocks noChangeAspect="1"/>
          </p:cNvGraphicFramePr>
          <p:nvPr/>
        </p:nvGraphicFramePr>
        <p:xfrm>
          <a:off x="4724400" y="3733800"/>
          <a:ext cx="3363913" cy="2286000"/>
        </p:xfrm>
        <a:graphic>
          <a:graphicData uri="http://schemas.openxmlformats.org/presentationml/2006/ole">
            <mc:AlternateContent xmlns:mc="http://schemas.openxmlformats.org/markup-compatibility/2006">
              <mc:Choice xmlns:v="urn:schemas-microsoft-com:vml" Requires="v">
                <p:oleObj spid="_x0000_s164879" r:id="rId6" imgW="4686706" imgH="3177815" progId="MSPhotoEd.3">
                  <p:embed/>
                </p:oleObj>
              </mc:Choice>
              <mc:Fallback>
                <p:oleObj r:id="rId6" imgW="4686706" imgH="3177815" progId="MSPhotoEd.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24400" y="3733800"/>
                        <a:ext cx="3363913" cy="228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54795" name="Rectangle 11"/>
          <p:cNvSpPr>
            <a:spLocks noChangeArrowheads="1"/>
          </p:cNvSpPr>
          <p:nvPr/>
        </p:nvSpPr>
        <p:spPr bwMode="auto">
          <a:xfrm>
            <a:off x="4724400" y="6019800"/>
            <a:ext cx="2514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0">
                <a:latin typeface="Times New Roman" pitchFamily="18" charset="0"/>
                <a:cs typeface="Times New Roman" pitchFamily="18" charset="0"/>
              </a:rPr>
              <a:t> (MinPts=4, Eps=9.92)</a:t>
            </a:r>
          </a:p>
        </p:txBody>
      </p:sp>
      <p:sp>
        <p:nvSpPr>
          <p:cNvPr id="1654796" name="Text Box 12"/>
          <p:cNvSpPr txBox="1">
            <a:spLocks noChangeArrowheads="1"/>
          </p:cNvSpPr>
          <p:nvPr/>
        </p:nvSpPr>
        <p:spPr bwMode="auto">
          <a:xfrm>
            <a:off x="609600" y="5392738"/>
            <a:ext cx="3505200" cy="7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1800"/>
              <a:t> Varying densities</a:t>
            </a:r>
          </a:p>
          <a:p>
            <a:pPr>
              <a:spcBef>
                <a:spcPct val="50000"/>
              </a:spcBef>
              <a:buFontTx/>
              <a:buChar char="•"/>
            </a:pPr>
            <a:r>
              <a:rPr lang="en-US" sz="1800"/>
              <a:t> High-dimensional data</a:t>
            </a:r>
          </a:p>
        </p:txBody>
      </p:sp>
    </p:spTree>
    <p:extLst>
      <p:ext uri="{BB962C8B-B14F-4D97-AF65-F5344CB8AC3E}">
        <p14:creationId xmlns:p14="http://schemas.microsoft.com/office/powerpoint/2010/main" val="1552361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4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4796" grpId="0" autoUpdateAnimBg="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5810" name="Rectangle 2"/>
          <p:cNvSpPr>
            <a:spLocks noGrp="1" noChangeArrowheads="1"/>
          </p:cNvSpPr>
          <p:nvPr>
            <p:ph type="title"/>
          </p:nvPr>
        </p:nvSpPr>
        <p:spPr>
          <a:xfrm>
            <a:off x="381000" y="152400"/>
            <a:ext cx="8280400" cy="552450"/>
          </a:xfrm>
        </p:spPr>
        <p:txBody>
          <a:bodyPr/>
          <a:lstStyle/>
          <a:p>
            <a:r>
              <a:rPr lang="en-US" sz="2800"/>
              <a:t>DBSCAN: Determining EPS and MinPts</a:t>
            </a:r>
          </a:p>
        </p:txBody>
      </p:sp>
      <p:sp>
        <p:nvSpPr>
          <p:cNvPr id="1655811" name="Rectangle 3"/>
          <p:cNvSpPr>
            <a:spLocks noGrp="1" noChangeArrowheads="1"/>
          </p:cNvSpPr>
          <p:nvPr>
            <p:ph type="body" idx="1"/>
          </p:nvPr>
        </p:nvSpPr>
        <p:spPr>
          <a:xfrm>
            <a:off x="639763" y="1143000"/>
            <a:ext cx="8001000" cy="5181600"/>
          </a:xfrm>
          <a:noFill/>
          <a:ln/>
        </p:spPr>
        <p:txBody>
          <a:bodyPr/>
          <a:lstStyle/>
          <a:p>
            <a:pPr marL="533400" indent="-533400">
              <a:lnSpc>
                <a:spcPct val="90000"/>
              </a:lnSpc>
              <a:spcBef>
                <a:spcPct val="20000"/>
              </a:spcBef>
            </a:pPr>
            <a:r>
              <a:rPr lang="en-US" sz="2400"/>
              <a:t>Idea is that for points in a cluster, their k</a:t>
            </a:r>
            <a:r>
              <a:rPr lang="en-US" sz="2400" baseline="30000"/>
              <a:t>th</a:t>
            </a:r>
            <a:r>
              <a:rPr lang="en-US" sz="2400"/>
              <a:t> nearest neighbors are at roughly the same distance</a:t>
            </a:r>
          </a:p>
          <a:p>
            <a:pPr marL="533400" indent="-533400">
              <a:lnSpc>
                <a:spcPct val="90000"/>
              </a:lnSpc>
              <a:spcBef>
                <a:spcPct val="20000"/>
              </a:spcBef>
            </a:pPr>
            <a:r>
              <a:rPr lang="en-US" sz="2400"/>
              <a:t>Noise points have the k</a:t>
            </a:r>
            <a:r>
              <a:rPr lang="en-US" sz="2400" baseline="30000"/>
              <a:t>th</a:t>
            </a:r>
            <a:r>
              <a:rPr lang="en-US" sz="2400"/>
              <a:t> nearest neighbor at farther distance</a:t>
            </a:r>
          </a:p>
          <a:p>
            <a:pPr marL="533400" indent="-533400">
              <a:lnSpc>
                <a:spcPct val="90000"/>
              </a:lnSpc>
              <a:spcBef>
                <a:spcPct val="20000"/>
              </a:spcBef>
            </a:pPr>
            <a:r>
              <a:rPr lang="en-US" sz="2400"/>
              <a:t>So, plot sorted distance of every point to its k</a:t>
            </a:r>
            <a:r>
              <a:rPr lang="en-US" sz="2400" baseline="30000"/>
              <a:t>th</a:t>
            </a:r>
            <a:r>
              <a:rPr lang="en-US" sz="2400"/>
              <a:t> nearest neighbor</a:t>
            </a:r>
            <a:endParaRPr lang="en-US"/>
          </a:p>
        </p:txBody>
      </p:sp>
      <p:pic>
        <p:nvPicPr>
          <p:cNvPr id="16558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505200"/>
            <a:ext cx="36560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38294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6834" name="Rectangle 2"/>
          <p:cNvSpPr>
            <a:spLocks noGrp="1" noChangeArrowheads="1"/>
          </p:cNvSpPr>
          <p:nvPr>
            <p:ph type="title"/>
          </p:nvPr>
        </p:nvSpPr>
        <p:spPr/>
        <p:txBody>
          <a:bodyPr/>
          <a:lstStyle/>
          <a:p>
            <a:r>
              <a:rPr lang="en-US"/>
              <a:t>Cluster Validity </a:t>
            </a:r>
          </a:p>
        </p:txBody>
      </p:sp>
      <p:sp>
        <p:nvSpPr>
          <p:cNvPr id="1656835" name="Rectangle 3"/>
          <p:cNvSpPr>
            <a:spLocks noGrp="1" noChangeArrowheads="1"/>
          </p:cNvSpPr>
          <p:nvPr>
            <p:ph type="body" idx="1"/>
          </p:nvPr>
        </p:nvSpPr>
        <p:spPr/>
        <p:txBody>
          <a:bodyPr>
            <a:normAutofit lnSpcReduction="10000"/>
          </a:bodyPr>
          <a:lstStyle/>
          <a:p>
            <a:pPr>
              <a:lnSpc>
                <a:spcPct val="80000"/>
              </a:lnSpc>
            </a:pPr>
            <a:r>
              <a:rPr lang="en-US" sz="2400"/>
              <a:t>For supervised classification we have a variety of measures to evaluate how good our model is</a:t>
            </a:r>
          </a:p>
          <a:p>
            <a:pPr lvl="1">
              <a:lnSpc>
                <a:spcPct val="80000"/>
              </a:lnSpc>
            </a:pPr>
            <a:r>
              <a:rPr lang="en-US" sz="2000"/>
              <a:t>Accuracy, precision, recall</a:t>
            </a:r>
          </a:p>
          <a:p>
            <a:pPr lvl="1">
              <a:lnSpc>
                <a:spcPct val="80000"/>
              </a:lnSpc>
            </a:pPr>
            <a:endParaRPr lang="en-US" sz="2000"/>
          </a:p>
          <a:p>
            <a:pPr>
              <a:lnSpc>
                <a:spcPct val="80000"/>
              </a:lnSpc>
            </a:pPr>
            <a:r>
              <a:rPr lang="en-US" sz="2400"/>
              <a:t>For cluster analysis, the analogous question is how to evaluate the “goodness” of the resulting clusters?</a:t>
            </a:r>
          </a:p>
          <a:p>
            <a:pPr>
              <a:lnSpc>
                <a:spcPct val="80000"/>
              </a:lnSpc>
            </a:pPr>
            <a:endParaRPr lang="en-US" sz="2400"/>
          </a:p>
          <a:p>
            <a:pPr>
              <a:lnSpc>
                <a:spcPct val="80000"/>
              </a:lnSpc>
            </a:pPr>
            <a:r>
              <a:rPr lang="en-US" sz="2400"/>
              <a:t>But “clusters are in the eye of the beholder”! </a:t>
            </a:r>
          </a:p>
          <a:p>
            <a:pPr>
              <a:lnSpc>
                <a:spcPct val="80000"/>
              </a:lnSpc>
            </a:pPr>
            <a:endParaRPr lang="en-US" sz="2400"/>
          </a:p>
          <a:p>
            <a:pPr>
              <a:lnSpc>
                <a:spcPct val="80000"/>
              </a:lnSpc>
            </a:pPr>
            <a:r>
              <a:rPr lang="en-US" sz="2400"/>
              <a:t>Then why do we want to evaluate them?</a:t>
            </a:r>
          </a:p>
          <a:p>
            <a:pPr lvl="1">
              <a:lnSpc>
                <a:spcPct val="80000"/>
              </a:lnSpc>
            </a:pPr>
            <a:r>
              <a:rPr lang="en-US" sz="2000"/>
              <a:t>To avoid finding patterns in noise</a:t>
            </a:r>
          </a:p>
          <a:p>
            <a:pPr lvl="1">
              <a:lnSpc>
                <a:spcPct val="80000"/>
              </a:lnSpc>
            </a:pPr>
            <a:r>
              <a:rPr lang="en-US" sz="2000"/>
              <a:t>To compare clustering algorithms</a:t>
            </a:r>
          </a:p>
          <a:p>
            <a:pPr lvl="1">
              <a:lnSpc>
                <a:spcPct val="80000"/>
              </a:lnSpc>
            </a:pPr>
            <a:r>
              <a:rPr lang="en-US" sz="2000"/>
              <a:t>To compare two sets of clusters</a:t>
            </a:r>
          </a:p>
          <a:p>
            <a:pPr lvl="1">
              <a:lnSpc>
                <a:spcPct val="80000"/>
              </a:lnSpc>
            </a:pPr>
            <a:r>
              <a:rPr lang="en-US" sz="2000"/>
              <a:t>To compare two clusters</a:t>
            </a:r>
          </a:p>
        </p:txBody>
      </p:sp>
    </p:spTree>
    <p:extLst>
      <p:ext uri="{BB962C8B-B14F-4D97-AF65-F5344CB8AC3E}">
        <p14:creationId xmlns:p14="http://schemas.microsoft.com/office/powerpoint/2010/main" val="2949143456"/>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7858" name="Rectangle 2"/>
          <p:cNvSpPr>
            <a:spLocks noGrp="1" noChangeArrowheads="1"/>
          </p:cNvSpPr>
          <p:nvPr>
            <p:ph type="title"/>
          </p:nvPr>
        </p:nvSpPr>
        <p:spPr/>
        <p:txBody>
          <a:bodyPr/>
          <a:lstStyle/>
          <a:p>
            <a:r>
              <a:rPr lang="en-US" sz="2800"/>
              <a:t>Clusters found in Random Data</a:t>
            </a:r>
          </a:p>
        </p:txBody>
      </p:sp>
      <p:pic>
        <p:nvPicPr>
          <p:cNvPr id="165785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3648075" cy="273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7860" name="Text Box 4"/>
          <p:cNvSpPr txBox="1">
            <a:spLocks noChangeArrowheads="1"/>
          </p:cNvSpPr>
          <p:nvPr/>
        </p:nvSpPr>
        <p:spPr bwMode="auto">
          <a:xfrm>
            <a:off x="152400" y="1905000"/>
            <a:ext cx="990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Random Points</a:t>
            </a:r>
          </a:p>
        </p:txBody>
      </p:sp>
      <p:grpSp>
        <p:nvGrpSpPr>
          <p:cNvPr id="1657861" name="Group 5"/>
          <p:cNvGrpSpPr>
            <a:grpSpLocks/>
          </p:cNvGrpSpPr>
          <p:nvPr/>
        </p:nvGrpSpPr>
        <p:grpSpPr bwMode="auto">
          <a:xfrm>
            <a:off x="152400" y="3657600"/>
            <a:ext cx="4113213" cy="2743200"/>
            <a:chOff x="96" y="2304"/>
            <a:chExt cx="2591" cy="1728"/>
          </a:xfrm>
        </p:grpSpPr>
        <p:pic>
          <p:nvPicPr>
            <p:cNvPr id="16578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 y="2304"/>
              <a:ext cx="2303"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7863" name="Text Box 7"/>
            <p:cNvSpPr txBox="1">
              <a:spLocks noChangeArrowheads="1"/>
            </p:cNvSpPr>
            <p:nvPr/>
          </p:nvSpPr>
          <p:spPr bwMode="auto">
            <a:xfrm>
              <a:off x="96" y="2640"/>
              <a:ext cx="6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K-means</a:t>
              </a:r>
            </a:p>
          </p:txBody>
        </p:sp>
      </p:grpSp>
      <p:grpSp>
        <p:nvGrpSpPr>
          <p:cNvPr id="1657864" name="Group 8"/>
          <p:cNvGrpSpPr>
            <a:grpSpLocks/>
          </p:cNvGrpSpPr>
          <p:nvPr/>
        </p:nvGrpSpPr>
        <p:grpSpPr bwMode="auto">
          <a:xfrm>
            <a:off x="4116388" y="990600"/>
            <a:ext cx="4341812" cy="2743200"/>
            <a:chOff x="2593" y="624"/>
            <a:chExt cx="2735" cy="1728"/>
          </a:xfrm>
        </p:grpSpPr>
        <p:pic>
          <p:nvPicPr>
            <p:cNvPr id="16578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3" y="624"/>
              <a:ext cx="2303"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7866" name="Text Box 10"/>
            <p:cNvSpPr txBox="1">
              <a:spLocks noChangeArrowheads="1"/>
            </p:cNvSpPr>
            <p:nvPr/>
          </p:nvSpPr>
          <p:spPr bwMode="auto">
            <a:xfrm>
              <a:off x="4704" y="1200"/>
              <a:ext cx="624"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DBSCAN</a:t>
              </a:r>
            </a:p>
          </p:txBody>
        </p:sp>
      </p:grpSp>
      <p:grpSp>
        <p:nvGrpSpPr>
          <p:cNvPr id="1657867" name="Group 11"/>
          <p:cNvGrpSpPr>
            <a:grpSpLocks/>
          </p:cNvGrpSpPr>
          <p:nvPr/>
        </p:nvGrpSpPr>
        <p:grpSpPr bwMode="auto">
          <a:xfrm>
            <a:off x="4116388" y="3657600"/>
            <a:ext cx="4646612" cy="2743200"/>
            <a:chOff x="2593" y="2304"/>
            <a:chExt cx="2927" cy="1728"/>
          </a:xfrm>
        </p:grpSpPr>
        <p:pic>
          <p:nvPicPr>
            <p:cNvPr id="1657868" name="Picture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3" y="2304"/>
              <a:ext cx="2303" cy="1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57869" name="Text Box 13"/>
            <p:cNvSpPr txBox="1">
              <a:spLocks noChangeArrowheads="1"/>
            </p:cNvSpPr>
            <p:nvPr/>
          </p:nvSpPr>
          <p:spPr bwMode="auto">
            <a:xfrm>
              <a:off x="4800" y="2640"/>
              <a:ext cx="720"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Complete Link</a:t>
              </a:r>
            </a:p>
          </p:txBody>
        </p:sp>
      </p:grpSp>
    </p:spTree>
    <p:extLst>
      <p:ext uri="{BB962C8B-B14F-4D97-AF65-F5344CB8AC3E}">
        <p14:creationId xmlns:p14="http://schemas.microsoft.com/office/powerpoint/2010/main" val="2796024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578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5786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578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882" name="Rectangle 2"/>
          <p:cNvSpPr>
            <a:spLocks noGrp="1" noChangeArrowheads="1"/>
          </p:cNvSpPr>
          <p:nvPr>
            <p:ph type="body" idx="1"/>
          </p:nvPr>
        </p:nvSpPr>
        <p:spPr>
          <a:xfrm>
            <a:off x="457200" y="1066800"/>
            <a:ext cx="8458200" cy="5257800"/>
          </a:xfrm>
        </p:spPr>
        <p:txBody>
          <a:bodyPr/>
          <a:lstStyle/>
          <a:p>
            <a:pPr marL="533400" indent="-533400">
              <a:buSzTx/>
              <a:buFont typeface="Monotype Sorts" pitchFamily="2" charset="2"/>
              <a:buAutoNum type="arabicPeriod"/>
            </a:pPr>
            <a:r>
              <a:rPr lang="en-US" sz="2000" dirty="0"/>
              <a:t>Determining the</a:t>
            </a:r>
            <a:r>
              <a:rPr lang="en-US" sz="2000" dirty="0">
                <a:solidFill>
                  <a:srgbClr val="FF9900"/>
                </a:solidFill>
              </a:rPr>
              <a:t> </a:t>
            </a:r>
            <a:r>
              <a:rPr lang="en-US" sz="2000" dirty="0">
                <a:solidFill>
                  <a:srgbClr val="FF0000"/>
                </a:solidFill>
              </a:rPr>
              <a:t>clustering tendency</a:t>
            </a:r>
            <a:r>
              <a:rPr lang="en-US" sz="2000" dirty="0"/>
              <a:t> of a set of data, i.e., distinguishing whether non-random structure actually exists in the data. </a:t>
            </a:r>
          </a:p>
          <a:p>
            <a:pPr marL="533400" indent="-533400">
              <a:buSzTx/>
              <a:buFont typeface="Monotype Sorts" pitchFamily="2" charset="2"/>
              <a:buAutoNum type="arabicPeriod"/>
            </a:pPr>
            <a:r>
              <a:rPr lang="en-US" sz="2000" b="1" dirty="0">
                <a:solidFill>
                  <a:srgbClr val="FF0000"/>
                </a:solidFill>
              </a:rPr>
              <a:t>Comparing the results of a cluster analysis to externally known results, e.g., to externally given class labels.</a:t>
            </a:r>
          </a:p>
          <a:p>
            <a:pPr marL="533400" indent="-533400">
              <a:buSzTx/>
              <a:buFont typeface="Monotype Sorts" pitchFamily="2" charset="2"/>
              <a:buAutoNum type="arabicPeriod"/>
            </a:pPr>
            <a:r>
              <a:rPr lang="en-US" sz="2000" dirty="0"/>
              <a:t>Evaluating how well the results of a cluster analysis fit the data </a:t>
            </a:r>
            <a:r>
              <a:rPr lang="en-US" sz="2000" i="1" dirty="0"/>
              <a:t>without</a:t>
            </a:r>
            <a:r>
              <a:rPr lang="en-US" sz="2000" dirty="0"/>
              <a:t> reference to external information. </a:t>
            </a:r>
          </a:p>
          <a:p>
            <a:pPr marL="990600" lvl="1" indent="-533400">
              <a:buSzTx/>
              <a:buFont typeface="Arial" charset="0"/>
              <a:buNone/>
            </a:pPr>
            <a:r>
              <a:rPr lang="en-US" sz="1800" dirty="0"/>
              <a:t>	- Use only the data</a:t>
            </a:r>
          </a:p>
          <a:p>
            <a:pPr marL="533400" indent="-533400">
              <a:buSzTx/>
              <a:buFont typeface="Monotype Sorts" pitchFamily="2" charset="2"/>
              <a:buAutoNum type="arabicPeriod"/>
            </a:pPr>
            <a:r>
              <a:rPr lang="en-US" sz="2000" dirty="0"/>
              <a:t>Comparing the results of two different sets of cluster analyses to determine which is better.</a:t>
            </a:r>
          </a:p>
          <a:p>
            <a:pPr marL="533400" indent="-533400">
              <a:buSzTx/>
              <a:buFont typeface="Monotype Sorts" pitchFamily="2" charset="2"/>
              <a:buAutoNum type="arabicPeriod"/>
            </a:pPr>
            <a:r>
              <a:rPr lang="en-US" sz="2000" dirty="0"/>
              <a:t>Determining the ‘correct’ number of clusters.</a:t>
            </a:r>
          </a:p>
          <a:p>
            <a:pPr marL="533400" indent="-533400"/>
            <a:endParaRPr lang="en-US" sz="2000" dirty="0"/>
          </a:p>
          <a:p>
            <a:pPr marL="533400" indent="-533400">
              <a:buFont typeface="Monotype Sorts" pitchFamily="2" charset="2"/>
              <a:buNone/>
            </a:pPr>
            <a:r>
              <a:rPr lang="en-US" sz="2400" dirty="0"/>
              <a:t>	</a:t>
            </a:r>
            <a:r>
              <a:rPr lang="en-US" sz="2000" dirty="0"/>
              <a:t>For 2, 3, and 4, we can further distinguish whether we want to evaluate the entire clustering or just individual clusters. </a:t>
            </a:r>
          </a:p>
          <a:p>
            <a:pPr marL="533400" indent="-533400"/>
            <a:endParaRPr lang="en-US" sz="2000" dirty="0"/>
          </a:p>
        </p:txBody>
      </p:sp>
      <p:sp>
        <p:nvSpPr>
          <p:cNvPr id="1658883" name="Rectangle 3"/>
          <p:cNvSpPr>
            <a:spLocks noGrp="1" noChangeArrowheads="1"/>
          </p:cNvSpPr>
          <p:nvPr>
            <p:ph type="title"/>
          </p:nvPr>
        </p:nvSpPr>
        <p:spPr/>
        <p:txBody>
          <a:bodyPr/>
          <a:lstStyle/>
          <a:p>
            <a:r>
              <a:rPr lang="en-US" sz="2800"/>
              <a:t>Different Aspects of Cluster Validation</a:t>
            </a:r>
            <a:endParaRPr lang="en-US"/>
          </a:p>
        </p:txBody>
      </p:sp>
    </p:spTree>
    <p:extLst>
      <p:ext uri="{BB962C8B-B14F-4D97-AF65-F5344CB8AC3E}">
        <p14:creationId xmlns:p14="http://schemas.microsoft.com/office/powerpoint/2010/main" val="5646163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5888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658882">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888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58882">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658882">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58882">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65888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882" grpId="0" build="p" autoUpdateAnimBg="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9906" name="Rectangle 2"/>
          <p:cNvSpPr>
            <a:spLocks noGrp="1" noChangeArrowheads="1"/>
          </p:cNvSpPr>
          <p:nvPr>
            <p:ph type="body" idx="1"/>
          </p:nvPr>
        </p:nvSpPr>
        <p:spPr>
          <a:xfrm>
            <a:off x="457200" y="990600"/>
            <a:ext cx="8458200" cy="5334000"/>
          </a:xfrm>
        </p:spPr>
        <p:txBody>
          <a:bodyPr/>
          <a:lstStyle/>
          <a:p>
            <a:pPr marL="342900" indent="-342900"/>
            <a:r>
              <a:rPr lang="en-US" sz="2200"/>
              <a:t>Numerical measures that are applied to judge various aspects of cluster validity, are classified into the following three types.</a:t>
            </a:r>
          </a:p>
          <a:p>
            <a:pPr marL="742950" lvl="1" indent="-285750"/>
            <a:r>
              <a:rPr lang="en-US" sz="2000">
                <a:solidFill>
                  <a:srgbClr val="FF0000"/>
                </a:solidFill>
              </a:rPr>
              <a:t>External Index:</a:t>
            </a:r>
            <a:r>
              <a:rPr lang="en-US" sz="2000"/>
              <a:t> Used to measure the extent to which cluster labels match externally supplied class labels.</a:t>
            </a:r>
          </a:p>
          <a:p>
            <a:pPr marL="1143000" lvl="2" indent="-228600">
              <a:lnSpc>
                <a:spcPct val="80000"/>
              </a:lnSpc>
            </a:pPr>
            <a:r>
              <a:rPr lang="en-US" sz="1600"/>
              <a:t>Entropy </a:t>
            </a:r>
          </a:p>
          <a:p>
            <a:pPr marL="742950" lvl="1" indent="-285750"/>
            <a:r>
              <a:rPr lang="en-US" sz="2000">
                <a:solidFill>
                  <a:srgbClr val="FF0000"/>
                </a:solidFill>
              </a:rPr>
              <a:t>Internal Index:</a:t>
            </a:r>
            <a:r>
              <a:rPr lang="en-US" sz="2000"/>
              <a:t>  Used to measure the goodness of a clustering structure </a:t>
            </a:r>
            <a:r>
              <a:rPr lang="en-US" sz="2000" i="1"/>
              <a:t>without</a:t>
            </a:r>
            <a:r>
              <a:rPr lang="en-US" sz="2000"/>
              <a:t> respect to external information. </a:t>
            </a:r>
          </a:p>
          <a:p>
            <a:pPr marL="1143000" lvl="2" indent="-228600">
              <a:lnSpc>
                <a:spcPct val="80000"/>
              </a:lnSpc>
            </a:pPr>
            <a:r>
              <a:rPr lang="en-US" sz="1600"/>
              <a:t>Sum of Squared Error (SSE)</a:t>
            </a:r>
          </a:p>
          <a:p>
            <a:pPr marL="742950" lvl="1" indent="-285750"/>
            <a:r>
              <a:rPr lang="en-US" sz="2000">
                <a:solidFill>
                  <a:srgbClr val="FF0000"/>
                </a:solidFill>
              </a:rPr>
              <a:t>Relative Index:</a:t>
            </a:r>
            <a:r>
              <a:rPr lang="en-US" sz="2000"/>
              <a:t> Used to compare two different clusterings or clusters. </a:t>
            </a:r>
          </a:p>
          <a:p>
            <a:pPr marL="1143000" lvl="2" indent="-228600">
              <a:lnSpc>
                <a:spcPct val="80000"/>
              </a:lnSpc>
            </a:pPr>
            <a:r>
              <a:rPr lang="en-US" sz="1600"/>
              <a:t>Often an external or internal index is used for this function, e.g., SSE or entropy</a:t>
            </a:r>
          </a:p>
          <a:p>
            <a:pPr marL="342900" indent="-342900"/>
            <a:r>
              <a:rPr lang="en-US" sz="2200"/>
              <a:t>Sometimes these are referred to as </a:t>
            </a:r>
            <a:r>
              <a:rPr lang="en-US" sz="2200">
                <a:solidFill>
                  <a:srgbClr val="FF0000"/>
                </a:solidFill>
              </a:rPr>
              <a:t>criteria</a:t>
            </a:r>
            <a:r>
              <a:rPr lang="en-US" sz="2200"/>
              <a:t> instead of </a:t>
            </a:r>
            <a:r>
              <a:rPr lang="en-US" sz="2200">
                <a:solidFill>
                  <a:srgbClr val="FF0000"/>
                </a:solidFill>
              </a:rPr>
              <a:t>indices</a:t>
            </a:r>
          </a:p>
          <a:p>
            <a:pPr marL="742950" lvl="1" indent="-285750"/>
            <a:r>
              <a:rPr lang="en-US" sz="1800"/>
              <a:t>However, sometimes criterion is the general strategy and index is the numerical measure that implements the criterion.</a:t>
            </a:r>
          </a:p>
        </p:txBody>
      </p:sp>
      <p:sp>
        <p:nvSpPr>
          <p:cNvPr id="1659907" name="Rectangle 3"/>
          <p:cNvSpPr>
            <a:spLocks noGrp="1" noChangeArrowheads="1"/>
          </p:cNvSpPr>
          <p:nvPr>
            <p:ph type="title"/>
          </p:nvPr>
        </p:nvSpPr>
        <p:spPr/>
        <p:txBody>
          <a:bodyPr/>
          <a:lstStyle/>
          <a:p>
            <a:r>
              <a:rPr lang="en-US" sz="2800"/>
              <a:t>Measures of Cluster Validity</a:t>
            </a:r>
            <a:endParaRPr lang="en-US"/>
          </a:p>
        </p:txBody>
      </p:sp>
    </p:spTree>
    <p:extLst>
      <p:ext uri="{BB962C8B-B14F-4D97-AF65-F5344CB8AC3E}">
        <p14:creationId xmlns:p14="http://schemas.microsoft.com/office/powerpoint/2010/main" val="3789951429"/>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0930" name="Rectangle 2"/>
          <p:cNvSpPr>
            <a:spLocks noGrp="1" noChangeArrowheads="1"/>
          </p:cNvSpPr>
          <p:nvPr>
            <p:ph type="body" idx="1"/>
          </p:nvPr>
        </p:nvSpPr>
        <p:spPr>
          <a:xfrm>
            <a:off x="457200" y="990600"/>
            <a:ext cx="8458200" cy="5334000"/>
          </a:xfrm>
        </p:spPr>
        <p:txBody>
          <a:bodyPr/>
          <a:lstStyle/>
          <a:p>
            <a:pPr marL="533400" indent="-533400"/>
            <a:r>
              <a:rPr lang="en-US" sz="2400"/>
              <a:t>Two matrices </a:t>
            </a:r>
          </a:p>
          <a:p>
            <a:pPr marL="990600" lvl="1" indent="-533400"/>
            <a:r>
              <a:rPr lang="en-US" sz="1800"/>
              <a:t>Proximity Matrix</a:t>
            </a:r>
          </a:p>
          <a:p>
            <a:pPr marL="990600" lvl="1" indent="-533400"/>
            <a:r>
              <a:rPr lang="en-US" sz="1800"/>
              <a:t>“Incidence” Matrix</a:t>
            </a:r>
          </a:p>
          <a:p>
            <a:pPr marL="1371600" lvl="2" indent="-457200"/>
            <a:r>
              <a:rPr lang="en-US" sz="1600"/>
              <a:t>One row and one column for each data point</a:t>
            </a:r>
          </a:p>
          <a:p>
            <a:pPr marL="1371600" lvl="2" indent="-457200"/>
            <a:r>
              <a:rPr lang="en-US" sz="1600"/>
              <a:t>An entry is 1 if the associated pair of points belong to the same cluster</a:t>
            </a:r>
          </a:p>
          <a:p>
            <a:pPr marL="1371600" lvl="2" indent="-457200"/>
            <a:r>
              <a:rPr lang="en-US" sz="1600"/>
              <a:t>An entry is 0 if the associated pair of points belongs to different clusters</a:t>
            </a:r>
          </a:p>
          <a:p>
            <a:pPr marL="533400" indent="-533400"/>
            <a:r>
              <a:rPr lang="en-US" sz="2400"/>
              <a:t>Compute the correlation between the two matrices</a:t>
            </a:r>
          </a:p>
          <a:p>
            <a:pPr marL="990600" lvl="1" indent="-533400"/>
            <a:r>
              <a:rPr lang="en-US" sz="1800"/>
              <a:t>Since the matrices are symmetric, only the correlation between </a:t>
            </a:r>
            <a:br>
              <a:rPr lang="en-US" sz="1800"/>
            </a:br>
            <a:r>
              <a:rPr lang="en-US" sz="1800"/>
              <a:t>n(n-1) / 2 entries needs to be calculated.</a:t>
            </a:r>
          </a:p>
          <a:p>
            <a:pPr marL="533400" indent="-533400"/>
            <a:r>
              <a:rPr lang="en-US" sz="2400"/>
              <a:t>High correlation indicates that points that belong to the same cluster are close to each other. </a:t>
            </a:r>
          </a:p>
          <a:p>
            <a:pPr marL="533400" indent="-533400"/>
            <a:r>
              <a:rPr lang="en-US" sz="2400"/>
              <a:t>Not a good measure for some density or contiguity based clusters.</a:t>
            </a:r>
            <a:endParaRPr lang="en-US" sz="2000"/>
          </a:p>
        </p:txBody>
      </p:sp>
      <p:sp>
        <p:nvSpPr>
          <p:cNvPr id="1660931" name="Rectangle 3"/>
          <p:cNvSpPr>
            <a:spLocks noGrp="1" noChangeArrowheads="1"/>
          </p:cNvSpPr>
          <p:nvPr>
            <p:ph type="title"/>
          </p:nvPr>
        </p:nvSpPr>
        <p:spPr>
          <a:xfrm>
            <a:off x="0" y="9925"/>
            <a:ext cx="9144000" cy="610763"/>
          </a:xfrm>
        </p:spPr>
        <p:txBody>
          <a:bodyPr>
            <a:noAutofit/>
          </a:bodyPr>
          <a:lstStyle/>
          <a:p>
            <a:pPr algn="l"/>
            <a:r>
              <a:rPr lang="en-US" sz="4000" b="1" dirty="0">
                <a:solidFill>
                  <a:srgbClr val="FF0000"/>
                </a:solidFill>
              </a:rPr>
              <a:t>Measuring Cluster Validity Via Correlation</a:t>
            </a:r>
          </a:p>
        </p:txBody>
      </p:sp>
    </p:spTree>
    <p:extLst>
      <p:ext uri="{BB962C8B-B14F-4D97-AF65-F5344CB8AC3E}">
        <p14:creationId xmlns:p14="http://schemas.microsoft.com/office/powerpoint/2010/main" val="13903125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6093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6093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166093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166093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60930">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60930">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660930">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1660930">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1660930">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660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930"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1122" name="Rectangle 2"/>
          <p:cNvSpPr>
            <a:spLocks noGrp="1" noChangeArrowheads="1"/>
          </p:cNvSpPr>
          <p:nvPr>
            <p:ph type="title"/>
          </p:nvPr>
        </p:nvSpPr>
        <p:spPr>
          <a:xfrm>
            <a:off x="-36512" y="68238"/>
            <a:ext cx="8280400" cy="552450"/>
          </a:xfrm>
        </p:spPr>
        <p:txBody>
          <a:bodyPr>
            <a:noAutofit/>
          </a:bodyPr>
          <a:lstStyle/>
          <a:p>
            <a:pPr algn="l"/>
            <a:r>
              <a:rPr lang="en-US" sz="3200" b="1">
                <a:solidFill>
                  <a:srgbClr val="FF0000"/>
                </a:solidFill>
              </a:rPr>
              <a:t>Other Distinctions Between Sets of Clusters</a:t>
            </a:r>
          </a:p>
        </p:txBody>
      </p:sp>
      <p:sp>
        <p:nvSpPr>
          <p:cNvPr id="1541123" name="Rectangle 3"/>
          <p:cNvSpPr>
            <a:spLocks noGrp="1" noChangeArrowheads="1"/>
          </p:cNvSpPr>
          <p:nvPr>
            <p:ph type="body" idx="1"/>
          </p:nvPr>
        </p:nvSpPr>
        <p:spPr>
          <a:xfrm>
            <a:off x="639763" y="1143000"/>
            <a:ext cx="8001000" cy="5106988"/>
          </a:xfrm>
        </p:spPr>
        <p:txBody>
          <a:bodyPr/>
          <a:lstStyle/>
          <a:p>
            <a:pPr marL="342900" indent="-342900">
              <a:lnSpc>
                <a:spcPct val="80000"/>
              </a:lnSpc>
              <a:spcBef>
                <a:spcPct val="20000"/>
              </a:spcBef>
            </a:pPr>
            <a:r>
              <a:rPr lang="en-US"/>
              <a:t>Exclusive versus non-exclusive</a:t>
            </a:r>
          </a:p>
          <a:p>
            <a:pPr marL="742950" lvl="1" indent="-285750">
              <a:lnSpc>
                <a:spcPct val="80000"/>
              </a:lnSpc>
              <a:spcBef>
                <a:spcPct val="20000"/>
              </a:spcBef>
            </a:pPr>
            <a:r>
              <a:rPr lang="en-US" sz="2000"/>
              <a:t>In non-exclusive clusterings, points may belong to multiple clusters.</a:t>
            </a:r>
          </a:p>
          <a:p>
            <a:pPr marL="742950" lvl="1" indent="-285750">
              <a:lnSpc>
                <a:spcPct val="80000"/>
              </a:lnSpc>
              <a:spcBef>
                <a:spcPct val="20000"/>
              </a:spcBef>
            </a:pPr>
            <a:r>
              <a:rPr lang="en-US" sz="2000"/>
              <a:t>Can represent multiple classes or ‘border’ points</a:t>
            </a:r>
          </a:p>
          <a:p>
            <a:pPr marL="342900" indent="-342900">
              <a:lnSpc>
                <a:spcPct val="80000"/>
              </a:lnSpc>
              <a:spcBef>
                <a:spcPct val="20000"/>
              </a:spcBef>
            </a:pPr>
            <a:r>
              <a:rPr lang="en-US"/>
              <a:t>Fuzzy versus non-fuzzy</a:t>
            </a:r>
          </a:p>
          <a:p>
            <a:pPr marL="742950" lvl="1" indent="-285750">
              <a:lnSpc>
                <a:spcPct val="80000"/>
              </a:lnSpc>
              <a:spcBef>
                <a:spcPct val="20000"/>
              </a:spcBef>
            </a:pPr>
            <a:r>
              <a:rPr lang="en-US" sz="2000"/>
              <a:t>In fuzzy clustering, a point belongs to every cluster with some weight between 0 and 1</a:t>
            </a:r>
          </a:p>
          <a:p>
            <a:pPr marL="742950" lvl="1" indent="-285750">
              <a:lnSpc>
                <a:spcPct val="80000"/>
              </a:lnSpc>
              <a:spcBef>
                <a:spcPct val="20000"/>
              </a:spcBef>
            </a:pPr>
            <a:r>
              <a:rPr lang="en-US" sz="2000"/>
              <a:t>Weights must sum to 1</a:t>
            </a:r>
          </a:p>
          <a:p>
            <a:pPr marL="742950" lvl="1" indent="-285750">
              <a:lnSpc>
                <a:spcPct val="80000"/>
              </a:lnSpc>
              <a:spcBef>
                <a:spcPct val="20000"/>
              </a:spcBef>
            </a:pPr>
            <a:r>
              <a:rPr lang="en-US" sz="2000"/>
              <a:t>Probabilistic clustering has similar characteristics</a:t>
            </a:r>
          </a:p>
          <a:p>
            <a:pPr marL="342900" indent="-342900">
              <a:lnSpc>
                <a:spcPct val="80000"/>
              </a:lnSpc>
              <a:spcBef>
                <a:spcPct val="20000"/>
              </a:spcBef>
            </a:pPr>
            <a:r>
              <a:rPr lang="en-US"/>
              <a:t>Partial versus complete</a:t>
            </a:r>
          </a:p>
          <a:p>
            <a:pPr marL="742950" lvl="1" indent="-285750">
              <a:lnSpc>
                <a:spcPct val="80000"/>
              </a:lnSpc>
              <a:spcBef>
                <a:spcPct val="20000"/>
              </a:spcBef>
            </a:pPr>
            <a:r>
              <a:rPr lang="en-US" sz="2000"/>
              <a:t>In some cases, we only want to cluster some of the data</a:t>
            </a:r>
          </a:p>
          <a:p>
            <a:pPr marL="342900" indent="-342900">
              <a:lnSpc>
                <a:spcPct val="80000"/>
              </a:lnSpc>
              <a:spcBef>
                <a:spcPct val="20000"/>
              </a:spcBef>
            </a:pPr>
            <a:r>
              <a:rPr lang="en-US"/>
              <a:t>Heterogeneous versus homogeneous</a:t>
            </a:r>
          </a:p>
          <a:p>
            <a:pPr marL="742950" lvl="1" indent="-285750">
              <a:lnSpc>
                <a:spcPct val="80000"/>
              </a:lnSpc>
              <a:spcBef>
                <a:spcPct val="20000"/>
              </a:spcBef>
            </a:pPr>
            <a:r>
              <a:rPr lang="en-US" sz="2000"/>
              <a:t>Cluster of widely different sizes, shapes, and densities</a:t>
            </a:r>
          </a:p>
          <a:p>
            <a:pPr marL="742950" lvl="1" indent="-285750">
              <a:lnSpc>
                <a:spcPct val="80000"/>
              </a:lnSpc>
              <a:spcBef>
                <a:spcPct val="20000"/>
              </a:spcBef>
            </a:pPr>
            <a:endParaRPr lang="en-US" sz="2000"/>
          </a:p>
        </p:txBody>
      </p:sp>
    </p:spTree>
    <p:extLst>
      <p:ext uri="{BB962C8B-B14F-4D97-AF65-F5344CB8AC3E}">
        <p14:creationId xmlns:p14="http://schemas.microsoft.com/office/powerpoint/2010/main" val="333716124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1954" name="Rectangle 2"/>
          <p:cNvSpPr>
            <a:spLocks noGrp="1" noChangeArrowheads="1"/>
          </p:cNvSpPr>
          <p:nvPr>
            <p:ph type="title"/>
          </p:nvPr>
        </p:nvSpPr>
        <p:spPr>
          <a:xfrm>
            <a:off x="0" y="0"/>
            <a:ext cx="8229600" cy="692696"/>
          </a:xfrm>
        </p:spPr>
        <p:txBody>
          <a:bodyPr>
            <a:noAutofit/>
          </a:bodyPr>
          <a:lstStyle/>
          <a:p>
            <a:r>
              <a:rPr lang="en-US" sz="3600" b="1" dirty="0">
                <a:solidFill>
                  <a:srgbClr val="FF0000"/>
                </a:solidFill>
              </a:rPr>
              <a:t>Measuring Cluster Validity Via Correlation</a:t>
            </a:r>
          </a:p>
        </p:txBody>
      </p:sp>
      <p:sp>
        <p:nvSpPr>
          <p:cNvPr id="1661955" name="Rectangle 3"/>
          <p:cNvSpPr>
            <a:spLocks noGrp="1" noChangeArrowheads="1"/>
          </p:cNvSpPr>
          <p:nvPr>
            <p:ph type="body" idx="1"/>
          </p:nvPr>
        </p:nvSpPr>
        <p:spPr>
          <a:xfrm>
            <a:off x="458788" y="884237"/>
            <a:ext cx="8229600" cy="4525963"/>
          </a:xfrm>
        </p:spPr>
        <p:txBody>
          <a:bodyPr/>
          <a:lstStyle/>
          <a:p>
            <a:r>
              <a:rPr lang="en-US" dirty="0"/>
              <a:t>Correlation of incidence and proximity matrices for the K-means </a:t>
            </a:r>
            <a:r>
              <a:rPr lang="en-US" dirty="0" err="1"/>
              <a:t>clusterings</a:t>
            </a:r>
            <a:r>
              <a:rPr lang="en-US" dirty="0"/>
              <a:t> of the following two data sets. </a:t>
            </a:r>
          </a:p>
          <a:p>
            <a:endParaRPr lang="en-US" dirty="0"/>
          </a:p>
        </p:txBody>
      </p:sp>
      <p:pic>
        <p:nvPicPr>
          <p:cNvPr id="166195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2667000"/>
            <a:ext cx="365601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195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8788" y="2667000"/>
            <a:ext cx="365601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1958" name="Text Box 6"/>
          <p:cNvSpPr txBox="1">
            <a:spLocks noChangeArrowheads="1"/>
          </p:cNvSpPr>
          <p:nvPr/>
        </p:nvSpPr>
        <p:spPr bwMode="auto">
          <a:xfrm>
            <a:off x="1373188" y="58674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Corr = -0.9235</a:t>
            </a:r>
          </a:p>
        </p:txBody>
      </p:sp>
      <p:sp>
        <p:nvSpPr>
          <p:cNvPr id="1661959" name="Text Box 7"/>
          <p:cNvSpPr txBox="1">
            <a:spLocks noChangeArrowheads="1"/>
          </p:cNvSpPr>
          <p:nvPr/>
        </p:nvSpPr>
        <p:spPr bwMode="auto">
          <a:xfrm>
            <a:off x="5030788" y="58674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Corr = -0.5810</a:t>
            </a:r>
          </a:p>
        </p:txBody>
      </p:sp>
    </p:spTree>
    <p:extLst>
      <p:ext uri="{BB962C8B-B14F-4D97-AF65-F5344CB8AC3E}">
        <p14:creationId xmlns:p14="http://schemas.microsoft.com/office/powerpoint/2010/main" val="53120826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2978" name="Rectangle 2"/>
          <p:cNvSpPr>
            <a:spLocks noGrp="1" noChangeArrowheads="1"/>
          </p:cNvSpPr>
          <p:nvPr>
            <p:ph type="body" idx="1"/>
          </p:nvPr>
        </p:nvSpPr>
        <p:spPr>
          <a:xfrm>
            <a:off x="457200" y="990600"/>
            <a:ext cx="8458200" cy="5334000"/>
          </a:xfrm>
        </p:spPr>
        <p:txBody>
          <a:bodyPr/>
          <a:lstStyle/>
          <a:p>
            <a:pPr marL="342900" indent="-342900"/>
            <a:r>
              <a:rPr lang="en-US" sz="2600"/>
              <a:t>Order the similarity matrix with respect to cluster labels and inspect visually. </a:t>
            </a:r>
          </a:p>
          <a:p>
            <a:pPr marL="342900" indent="-342900"/>
            <a:endParaRPr lang="en-US" sz="2600"/>
          </a:p>
        </p:txBody>
      </p:sp>
      <p:sp>
        <p:nvSpPr>
          <p:cNvPr id="1662979" name="Rectangle 3"/>
          <p:cNvSpPr>
            <a:spLocks noGrp="1" noChangeArrowheads="1"/>
          </p:cNvSpPr>
          <p:nvPr>
            <p:ph type="title"/>
          </p:nvPr>
        </p:nvSpPr>
        <p:spPr>
          <a:xfrm>
            <a:off x="152400" y="152400"/>
            <a:ext cx="8686800" cy="533400"/>
          </a:xfrm>
        </p:spPr>
        <p:txBody>
          <a:bodyPr/>
          <a:lstStyle/>
          <a:p>
            <a:r>
              <a:rPr lang="en-US" sz="2800"/>
              <a:t>Using Similarity Matrix for Cluster Validation</a:t>
            </a:r>
          </a:p>
        </p:txBody>
      </p:sp>
      <p:pic>
        <p:nvPicPr>
          <p:cNvPr id="166298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4413"/>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29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2208213"/>
            <a:ext cx="4268788" cy="3201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319798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4002" name="Rectangle 2"/>
          <p:cNvSpPr>
            <a:spLocks noGrp="1" noChangeArrowheads="1"/>
          </p:cNvSpPr>
          <p:nvPr>
            <p:ph type="title"/>
          </p:nvPr>
        </p:nvSpPr>
        <p:spPr/>
        <p:txBody>
          <a:bodyPr/>
          <a:lstStyle/>
          <a:p>
            <a:r>
              <a:rPr lang="en-US" sz="2800"/>
              <a:t>Using Similarity Matrix for Cluster Validation</a:t>
            </a:r>
          </a:p>
        </p:txBody>
      </p:sp>
      <p:sp>
        <p:nvSpPr>
          <p:cNvPr id="1664003" name="Rectangle 3"/>
          <p:cNvSpPr>
            <a:spLocks noGrp="1" noChangeArrowheads="1"/>
          </p:cNvSpPr>
          <p:nvPr>
            <p:ph type="body" idx="1"/>
          </p:nvPr>
        </p:nvSpPr>
        <p:spPr/>
        <p:txBody>
          <a:bodyPr/>
          <a:lstStyle/>
          <a:p>
            <a:r>
              <a:rPr lang="en-US"/>
              <a:t>Clusters in random data are not so crisp</a:t>
            </a:r>
          </a:p>
          <a:p>
            <a:endParaRPr lang="en-US"/>
          </a:p>
        </p:txBody>
      </p:sp>
      <p:pic>
        <p:nvPicPr>
          <p:cNvPr id="166400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87563"/>
            <a:ext cx="36560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4005" name="Text Box 5"/>
          <p:cNvSpPr txBox="1">
            <a:spLocks noChangeArrowheads="1"/>
          </p:cNvSpPr>
          <p:nvPr/>
        </p:nvSpPr>
        <p:spPr bwMode="auto">
          <a:xfrm>
            <a:off x="3429000" y="5287963"/>
            <a:ext cx="2895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DBSCAN</a:t>
            </a:r>
          </a:p>
        </p:txBody>
      </p:sp>
      <p:pic>
        <p:nvPicPr>
          <p:cNvPr id="166400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087563"/>
            <a:ext cx="365601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90833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5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788" y="2194520"/>
            <a:ext cx="365601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5027" name="Rectangle 3"/>
          <p:cNvSpPr>
            <a:spLocks noGrp="1" noChangeArrowheads="1"/>
          </p:cNvSpPr>
          <p:nvPr>
            <p:ph type="title"/>
          </p:nvPr>
        </p:nvSpPr>
        <p:spPr/>
        <p:txBody>
          <a:bodyPr/>
          <a:lstStyle/>
          <a:p>
            <a:r>
              <a:rPr lang="en-US" sz="2800" dirty="0"/>
              <a:t>Using Similarity Matrix for Cluster Validation</a:t>
            </a:r>
          </a:p>
        </p:txBody>
      </p:sp>
      <p:sp>
        <p:nvSpPr>
          <p:cNvPr id="1665028" name="Rectangle 4"/>
          <p:cNvSpPr>
            <a:spLocks noGrp="1" noChangeArrowheads="1"/>
          </p:cNvSpPr>
          <p:nvPr>
            <p:ph type="body" idx="1"/>
          </p:nvPr>
        </p:nvSpPr>
        <p:spPr>
          <a:xfrm>
            <a:off x="458788" y="1628800"/>
            <a:ext cx="8229600" cy="4525963"/>
          </a:xfrm>
        </p:spPr>
        <p:txBody>
          <a:bodyPr/>
          <a:lstStyle/>
          <a:p>
            <a:r>
              <a:rPr lang="en-US" dirty="0"/>
              <a:t>Clusters in random data are not so crisp</a:t>
            </a:r>
          </a:p>
          <a:p>
            <a:endParaRPr lang="en-US" dirty="0"/>
          </a:p>
        </p:txBody>
      </p:sp>
      <p:sp>
        <p:nvSpPr>
          <p:cNvPr id="1665029" name="Text Box 5"/>
          <p:cNvSpPr txBox="1">
            <a:spLocks noChangeArrowheads="1"/>
          </p:cNvSpPr>
          <p:nvPr/>
        </p:nvSpPr>
        <p:spPr bwMode="auto">
          <a:xfrm>
            <a:off x="3505200" y="5394920"/>
            <a:ext cx="2895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K-means</a:t>
            </a:r>
          </a:p>
        </p:txBody>
      </p:sp>
      <p:pic>
        <p:nvPicPr>
          <p:cNvPr id="1665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3588" y="2189757"/>
            <a:ext cx="365601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8200708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6050" name="Rectangle 2"/>
          <p:cNvSpPr>
            <a:spLocks noGrp="1" noChangeArrowheads="1"/>
          </p:cNvSpPr>
          <p:nvPr>
            <p:ph type="title"/>
          </p:nvPr>
        </p:nvSpPr>
        <p:spPr/>
        <p:txBody>
          <a:bodyPr/>
          <a:lstStyle/>
          <a:p>
            <a:r>
              <a:rPr lang="en-US" sz="2800"/>
              <a:t>Using Similarity Matrix for Cluster Validation</a:t>
            </a:r>
          </a:p>
        </p:txBody>
      </p:sp>
      <p:sp>
        <p:nvSpPr>
          <p:cNvPr id="1666051" name="Rectangle 3"/>
          <p:cNvSpPr>
            <a:spLocks noGrp="1" noChangeArrowheads="1"/>
          </p:cNvSpPr>
          <p:nvPr>
            <p:ph type="body" idx="1"/>
          </p:nvPr>
        </p:nvSpPr>
        <p:spPr/>
        <p:txBody>
          <a:bodyPr/>
          <a:lstStyle/>
          <a:p>
            <a:r>
              <a:rPr lang="en-US"/>
              <a:t>Clusters in random data are not so crisp</a:t>
            </a:r>
          </a:p>
          <a:p>
            <a:endParaRPr lang="en-US"/>
          </a:p>
        </p:txBody>
      </p:sp>
      <p:pic>
        <p:nvPicPr>
          <p:cNvPr id="1666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3588" y="2082800"/>
            <a:ext cx="365601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6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8788" y="2082800"/>
            <a:ext cx="3656012"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6054" name="Text Box 6"/>
          <p:cNvSpPr txBox="1">
            <a:spLocks noChangeArrowheads="1"/>
          </p:cNvSpPr>
          <p:nvPr/>
        </p:nvSpPr>
        <p:spPr bwMode="auto">
          <a:xfrm>
            <a:off x="3505200" y="5287963"/>
            <a:ext cx="289560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Complete Link</a:t>
            </a:r>
          </a:p>
        </p:txBody>
      </p:sp>
    </p:spTree>
    <p:extLst>
      <p:ext uri="{BB962C8B-B14F-4D97-AF65-F5344CB8AC3E}">
        <p14:creationId xmlns:p14="http://schemas.microsoft.com/office/powerpoint/2010/main" val="193001467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7074" name="Rectangle 2"/>
          <p:cNvSpPr>
            <a:spLocks noGrp="1" noChangeArrowheads="1"/>
          </p:cNvSpPr>
          <p:nvPr>
            <p:ph type="title"/>
          </p:nvPr>
        </p:nvSpPr>
        <p:spPr/>
        <p:txBody>
          <a:bodyPr/>
          <a:lstStyle/>
          <a:p>
            <a:r>
              <a:rPr lang="en-US" sz="2800"/>
              <a:t>Using Similarity Matrix for Cluster Validation</a:t>
            </a:r>
            <a:endParaRPr lang="en-US"/>
          </a:p>
        </p:txBody>
      </p:sp>
      <p:pic>
        <p:nvPicPr>
          <p:cNvPr id="1667075" name="Picture 3"/>
          <p:cNvPicPr>
            <a:picLocks noChangeAspect="1" noChangeArrowheads="1"/>
          </p:cNvPicPr>
          <p:nvPr/>
        </p:nvPicPr>
        <p:blipFill>
          <a:blip r:embed="rId2">
            <a:extLst>
              <a:ext uri="{28A0092B-C50C-407E-A947-70E740481C1C}">
                <a14:useLocalDpi xmlns:a14="http://schemas.microsoft.com/office/drawing/2010/main" val="0"/>
              </a:ext>
            </a:extLst>
          </a:blip>
          <a:srcRect l="14105" t="18518" r="12798" b="20370"/>
          <a:stretch>
            <a:fillRect/>
          </a:stretch>
        </p:blipFill>
        <p:spPr bwMode="auto">
          <a:xfrm>
            <a:off x="228600" y="1905000"/>
            <a:ext cx="48006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7076" name="Text Box 4"/>
          <p:cNvSpPr txBox="1">
            <a:spLocks noChangeArrowheads="1"/>
          </p:cNvSpPr>
          <p:nvPr/>
        </p:nvSpPr>
        <p:spPr bwMode="auto">
          <a:xfrm>
            <a:off x="3429000" y="4876800"/>
            <a:ext cx="2895600" cy="427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a:t>DBSCAN</a:t>
            </a:r>
          </a:p>
        </p:txBody>
      </p:sp>
      <p:pic>
        <p:nvPicPr>
          <p:cNvPr id="1667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1600200"/>
            <a:ext cx="4259263"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3572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8098" name="Rectangle 2"/>
          <p:cNvSpPr>
            <a:spLocks noGrp="1" noChangeArrowheads="1"/>
          </p:cNvSpPr>
          <p:nvPr>
            <p:ph type="body" idx="1"/>
          </p:nvPr>
        </p:nvSpPr>
        <p:spPr>
          <a:xfrm>
            <a:off x="457200" y="990600"/>
            <a:ext cx="8458200" cy="5334000"/>
          </a:xfrm>
        </p:spPr>
        <p:txBody>
          <a:bodyPr/>
          <a:lstStyle/>
          <a:p>
            <a:pPr marL="342900" indent="-342900"/>
            <a:r>
              <a:rPr lang="en-US" sz="2400"/>
              <a:t>Clusters in more complicated figures aren’t well separated</a:t>
            </a:r>
          </a:p>
          <a:p>
            <a:pPr marL="342900" indent="-342900"/>
            <a:r>
              <a:rPr lang="en-US" sz="2200"/>
              <a:t>Internal Index:  Used to measure the goodness of a clustering structure without respect to external information</a:t>
            </a:r>
          </a:p>
          <a:p>
            <a:pPr marL="742950" lvl="1" indent="-285750"/>
            <a:r>
              <a:rPr lang="en-US" sz="2000"/>
              <a:t>SSE</a:t>
            </a:r>
          </a:p>
          <a:p>
            <a:pPr marL="342900" indent="-342900"/>
            <a:r>
              <a:rPr lang="en-US" sz="2400"/>
              <a:t>SSE is good for comparing two clusterings or two clusters (average SSE).</a:t>
            </a:r>
          </a:p>
          <a:p>
            <a:pPr marL="342900" indent="-342900"/>
            <a:r>
              <a:rPr lang="en-US" sz="2400"/>
              <a:t>Can also be used to estimate the number of clusters</a:t>
            </a:r>
          </a:p>
          <a:p>
            <a:pPr marL="342900" indent="-342900">
              <a:buFont typeface="Monotype Sorts" pitchFamily="2" charset="2"/>
              <a:buNone/>
            </a:pPr>
            <a:endParaRPr lang="en-US" sz="2400"/>
          </a:p>
          <a:p>
            <a:pPr marL="342900" indent="-342900"/>
            <a:endParaRPr lang="en-US" sz="2400"/>
          </a:p>
        </p:txBody>
      </p:sp>
      <p:sp>
        <p:nvSpPr>
          <p:cNvPr id="1668099" name="Rectangle 3"/>
          <p:cNvSpPr>
            <a:spLocks noGrp="1" noChangeArrowheads="1"/>
          </p:cNvSpPr>
          <p:nvPr>
            <p:ph type="title"/>
          </p:nvPr>
        </p:nvSpPr>
        <p:spPr>
          <a:xfrm>
            <a:off x="457200" y="116632"/>
            <a:ext cx="8229600" cy="1143000"/>
          </a:xfrm>
        </p:spPr>
        <p:txBody>
          <a:bodyPr/>
          <a:lstStyle/>
          <a:p>
            <a:r>
              <a:rPr lang="en-US" dirty="0"/>
              <a:t>Internal Measures: SSE</a:t>
            </a:r>
          </a:p>
        </p:txBody>
      </p:sp>
      <p:pic>
        <p:nvPicPr>
          <p:cNvPr id="1668100" name="Picture 4"/>
          <p:cNvPicPr>
            <a:picLocks noChangeAspect="1" noChangeArrowheads="1"/>
          </p:cNvPicPr>
          <p:nvPr/>
        </p:nvPicPr>
        <p:blipFill>
          <a:blip r:embed="rId2">
            <a:extLst>
              <a:ext uri="{28A0092B-C50C-407E-A947-70E740481C1C}">
                <a14:useLocalDpi xmlns:a14="http://schemas.microsoft.com/office/drawing/2010/main" val="0"/>
              </a:ext>
            </a:extLst>
          </a:blip>
          <a:srcRect t="5556"/>
          <a:stretch>
            <a:fillRect/>
          </a:stretch>
        </p:blipFill>
        <p:spPr bwMode="auto">
          <a:xfrm>
            <a:off x="5030788" y="3810000"/>
            <a:ext cx="3656012"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68101" name="Picture 5"/>
          <p:cNvPicPr>
            <a:picLocks noChangeAspect="1" noChangeArrowheads="1"/>
          </p:cNvPicPr>
          <p:nvPr/>
        </p:nvPicPr>
        <p:blipFill>
          <a:blip r:embed="rId3">
            <a:extLst>
              <a:ext uri="{28A0092B-C50C-407E-A947-70E740481C1C}">
                <a14:useLocalDpi xmlns:a14="http://schemas.microsoft.com/office/drawing/2010/main" val="0"/>
              </a:ext>
            </a:extLst>
          </a:blip>
          <a:srcRect t="5556" b="5556"/>
          <a:stretch>
            <a:fillRect/>
          </a:stretch>
        </p:blipFill>
        <p:spPr bwMode="auto">
          <a:xfrm>
            <a:off x="762000" y="3886200"/>
            <a:ext cx="365601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9814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22" name="Rectangle 2"/>
          <p:cNvSpPr>
            <a:spLocks noGrp="1" noChangeArrowheads="1"/>
          </p:cNvSpPr>
          <p:nvPr>
            <p:ph type="title"/>
          </p:nvPr>
        </p:nvSpPr>
        <p:spPr/>
        <p:txBody>
          <a:bodyPr/>
          <a:lstStyle/>
          <a:p>
            <a:r>
              <a:rPr lang="en-US"/>
              <a:t>Internal Measures: SSE</a:t>
            </a:r>
          </a:p>
        </p:txBody>
      </p:sp>
      <p:sp>
        <p:nvSpPr>
          <p:cNvPr id="1669123" name="Rectangle 3"/>
          <p:cNvSpPr>
            <a:spLocks noGrp="1" noChangeArrowheads="1"/>
          </p:cNvSpPr>
          <p:nvPr>
            <p:ph type="body" idx="1"/>
          </p:nvPr>
        </p:nvSpPr>
        <p:spPr/>
        <p:txBody>
          <a:bodyPr/>
          <a:lstStyle/>
          <a:p>
            <a:r>
              <a:rPr lang="en-US"/>
              <a:t>SSE curve for a more complicated data set</a:t>
            </a:r>
          </a:p>
          <a:p>
            <a:endParaRPr lang="en-US"/>
          </a:p>
        </p:txBody>
      </p:sp>
      <p:pic>
        <p:nvPicPr>
          <p:cNvPr id="1669124" name="Picture 4"/>
          <p:cNvPicPr>
            <a:picLocks noChangeAspect="1" noChangeArrowheads="1"/>
          </p:cNvPicPr>
          <p:nvPr/>
        </p:nvPicPr>
        <p:blipFill>
          <a:blip r:embed="rId2">
            <a:extLst>
              <a:ext uri="{28A0092B-C50C-407E-A947-70E740481C1C}">
                <a14:useLocalDpi xmlns:a14="http://schemas.microsoft.com/office/drawing/2010/main" val="0"/>
              </a:ext>
            </a:extLst>
          </a:blip>
          <a:srcRect l="14105" t="18518" r="12798" b="20370"/>
          <a:stretch>
            <a:fillRect/>
          </a:stretch>
        </p:blipFill>
        <p:spPr bwMode="auto">
          <a:xfrm>
            <a:off x="533400" y="2528888"/>
            <a:ext cx="4343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69125" name="Text Box 5"/>
          <p:cNvSpPr txBox="1">
            <a:spLocks noChangeArrowheads="1"/>
          </p:cNvSpPr>
          <p:nvPr/>
        </p:nvSpPr>
        <p:spPr bwMode="auto">
          <a:xfrm>
            <a:off x="4495800" y="5424488"/>
            <a:ext cx="42672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SSE of clusters found using K-means</a:t>
            </a:r>
          </a:p>
        </p:txBody>
      </p:sp>
      <p:pic>
        <p:nvPicPr>
          <p:cNvPr id="166912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2147888"/>
            <a:ext cx="4259263" cy="3195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763497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0146" name="Rectangle 2"/>
          <p:cNvSpPr>
            <a:spLocks noGrp="1" noChangeArrowheads="1"/>
          </p:cNvSpPr>
          <p:nvPr>
            <p:ph type="body" idx="1"/>
          </p:nvPr>
        </p:nvSpPr>
        <p:spPr>
          <a:xfrm>
            <a:off x="457200" y="990600"/>
            <a:ext cx="8458200" cy="5334000"/>
          </a:xfrm>
        </p:spPr>
        <p:txBody>
          <a:bodyPr/>
          <a:lstStyle/>
          <a:p>
            <a:pPr marL="533400" indent="-533400"/>
            <a:r>
              <a:rPr lang="en-US" sz="2400"/>
              <a:t>Need a framework to interpret any measure. </a:t>
            </a:r>
          </a:p>
          <a:p>
            <a:pPr marL="990600" lvl="1" indent="-533400"/>
            <a:r>
              <a:rPr lang="en-US" sz="1800"/>
              <a:t>For example, if our measure of evaluation has the value, 10, is that good, fair, or poor?</a:t>
            </a:r>
          </a:p>
          <a:p>
            <a:pPr marL="533400" indent="-533400"/>
            <a:r>
              <a:rPr lang="en-US" sz="2400"/>
              <a:t>Statistics provide a framework for cluster validity</a:t>
            </a:r>
          </a:p>
          <a:p>
            <a:pPr marL="990600" lvl="1" indent="-533400"/>
            <a:r>
              <a:rPr lang="en-US" sz="1800"/>
              <a:t>The more “atypical” a clustering result is, the more likely it represents valid structure in the data</a:t>
            </a:r>
          </a:p>
          <a:p>
            <a:pPr marL="990600" lvl="1" indent="-533400"/>
            <a:r>
              <a:rPr lang="en-US" sz="1800"/>
              <a:t>Can compare the values of an index that result from random data or clusterings to those of a clustering result.</a:t>
            </a:r>
          </a:p>
          <a:p>
            <a:pPr marL="1371600" lvl="2" indent="-457200"/>
            <a:r>
              <a:rPr lang="en-US" sz="1600"/>
              <a:t>If the value of the index is unlikely, then the cluster results are valid</a:t>
            </a:r>
          </a:p>
          <a:p>
            <a:pPr marL="990600" lvl="1" indent="-533400"/>
            <a:r>
              <a:rPr lang="en-US" sz="1800"/>
              <a:t>These approaches are more complicated and harder to understand.</a:t>
            </a:r>
          </a:p>
          <a:p>
            <a:pPr marL="533400" indent="-533400"/>
            <a:r>
              <a:rPr lang="en-US" sz="2400"/>
              <a:t>For comparing the results of two different sets of cluster analyses, a framework is less necessary.</a:t>
            </a:r>
          </a:p>
          <a:p>
            <a:pPr marL="990600" lvl="1" indent="-533400"/>
            <a:r>
              <a:rPr lang="en-US" sz="1800"/>
              <a:t>However, there is the question of whether the difference between two index values is significant</a:t>
            </a:r>
          </a:p>
          <a:p>
            <a:pPr marL="533400" indent="-533400"/>
            <a:endParaRPr lang="en-US" sz="2000"/>
          </a:p>
        </p:txBody>
      </p:sp>
      <p:sp>
        <p:nvSpPr>
          <p:cNvPr id="1670147" name="Rectangle 3"/>
          <p:cNvSpPr>
            <a:spLocks noGrp="1" noChangeArrowheads="1"/>
          </p:cNvSpPr>
          <p:nvPr>
            <p:ph type="title"/>
          </p:nvPr>
        </p:nvSpPr>
        <p:spPr/>
        <p:txBody>
          <a:bodyPr/>
          <a:lstStyle/>
          <a:p>
            <a:r>
              <a:rPr lang="en-US" sz="2800"/>
              <a:t>Framework for Cluster Validity</a:t>
            </a:r>
            <a:endParaRPr lang="en-US"/>
          </a:p>
        </p:txBody>
      </p:sp>
    </p:spTree>
    <p:extLst>
      <p:ext uri="{BB962C8B-B14F-4D97-AF65-F5344CB8AC3E}">
        <p14:creationId xmlns:p14="http://schemas.microsoft.com/office/powerpoint/2010/main" val="84079840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67014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167014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670146">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1670146">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1670146">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1670146">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499"/>
                                          </p:stCondLst>
                                        </p:cTn>
                                        <p:tgtEl>
                                          <p:spTgt spid="1670146">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670146">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167014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0146" grpId="0" build="p"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1170" name="Rectangle 2"/>
          <p:cNvSpPr>
            <a:spLocks noGrp="1" noChangeArrowheads="1"/>
          </p:cNvSpPr>
          <p:nvPr>
            <p:ph type="body" idx="1"/>
          </p:nvPr>
        </p:nvSpPr>
        <p:spPr>
          <a:xfrm>
            <a:off x="457200" y="990600"/>
            <a:ext cx="8458200" cy="5334000"/>
          </a:xfrm>
        </p:spPr>
        <p:txBody>
          <a:bodyPr/>
          <a:lstStyle/>
          <a:p>
            <a:pPr marL="342900" indent="-342900"/>
            <a:r>
              <a:rPr lang="en-US" sz="3200"/>
              <a:t>Example</a:t>
            </a:r>
          </a:p>
          <a:p>
            <a:pPr marL="742950" lvl="1" indent="-285750"/>
            <a:r>
              <a:rPr lang="en-US" sz="2000"/>
              <a:t>Compare SSE of 0.005 against three clusters in random data</a:t>
            </a:r>
          </a:p>
          <a:p>
            <a:pPr marL="742950" lvl="1" indent="-285750"/>
            <a:r>
              <a:rPr lang="en-US" sz="2000"/>
              <a:t>Histogram shows SSE of three clusters in 500 sets of random data points of size 100 distributed over the range 0.2 – 0.8 for x and y values</a:t>
            </a:r>
          </a:p>
          <a:p>
            <a:pPr marL="742950" lvl="1" indent="-285750">
              <a:buFont typeface="Arial" charset="0"/>
              <a:buNone/>
            </a:pPr>
            <a:endParaRPr lang="en-US" sz="2000"/>
          </a:p>
        </p:txBody>
      </p:sp>
      <p:sp>
        <p:nvSpPr>
          <p:cNvPr id="1671171" name="Rectangle 3"/>
          <p:cNvSpPr>
            <a:spLocks noGrp="1" noChangeArrowheads="1"/>
          </p:cNvSpPr>
          <p:nvPr>
            <p:ph type="title"/>
          </p:nvPr>
        </p:nvSpPr>
        <p:spPr/>
        <p:txBody>
          <a:bodyPr/>
          <a:lstStyle/>
          <a:p>
            <a:r>
              <a:rPr lang="en-US" sz="2800"/>
              <a:t>Statistical Framework for SSE</a:t>
            </a:r>
            <a:endParaRPr lang="en-US"/>
          </a:p>
        </p:txBody>
      </p:sp>
      <p:grpSp>
        <p:nvGrpSpPr>
          <p:cNvPr id="1671172" name="Group 4"/>
          <p:cNvGrpSpPr>
            <a:grpSpLocks/>
          </p:cNvGrpSpPr>
          <p:nvPr/>
        </p:nvGrpSpPr>
        <p:grpSpPr bwMode="auto">
          <a:xfrm>
            <a:off x="457200" y="3200400"/>
            <a:ext cx="7848600" cy="3124200"/>
            <a:chOff x="288" y="1488"/>
            <a:chExt cx="4944" cy="1968"/>
          </a:xfrm>
        </p:grpSpPr>
        <p:pic>
          <p:nvPicPr>
            <p:cNvPr id="1671173" name="Picture 5"/>
            <p:cNvPicPr>
              <a:picLocks noChangeAspect="1" noChangeArrowheads="1"/>
            </p:cNvPicPr>
            <p:nvPr/>
          </p:nvPicPr>
          <p:blipFill>
            <a:blip r:embed="rId2">
              <a:extLst>
                <a:ext uri="{28A0092B-C50C-407E-A947-70E740481C1C}">
                  <a14:useLocalDpi xmlns:a14="http://schemas.microsoft.com/office/drawing/2010/main" val="0"/>
                </a:ext>
              </a:extLst>
            </a:blip>
            <a:srcRect t="4810"/>
            <a:stretch>
              <a:fillRect/>
            </a:stretch>
          </p:blipFill>
          <p:spPr bwMode="auto">
            <a:xfrm>
              <a:off x="2543" y="1536"/>
              <a:ext cx="2689" cy="1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1174" name="Picture 6"/>
            <p:cNvPicPr>
              <a:picLocks noChangeAspect="1" noChangeArrowheads="1"/>
            </p:cNvPicPr>
            <p:nvPr/>
          </p:nvPicPr>
          <p:blipFill>
            <a:blip r:embed="rId3">
              <a:extLst>
                <a:ext uri="{28A0092B-C50C-407E-A947-70E740481C1C}">
                  <a14:useLocalDpi xmlns:a14="http://schemas.microsoft.com/office/drawing/2010/main" val="0"/>
                </a:ext>
              </a:extLst>
            </a:blip>
            <a:srcRect l="10710" t="4759"/>
            <a:stretch>
              <a:fillRect/>
            </a:stretch>
          </p:blipFill>
          <p:spPr bwMode="auto">
            <a:xfrm>
              <a:off x="288" y="1488"/>
              <a:ext cx="2401" cy="19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1175" name="Rectangle 7"/>
            <p:cNvSpPr>
              <a:spLocks noChangeArrowheads="1"/>
            </p:cNvSpPr>
            <p:nvPr/>
          </p:nvSpPr>
          <p:spPr bwMode="auto">
            <a:xfrm>
              <a:off x="912" y="1872"/>
              <a:ext cx="960" cy="96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grpSp>
    </p:spTree>
    <p:extLst>
      <p:ext uri="{BB962C8B-B14F-4D97-AF65-F5344CB8AC3E}">
        <p14:creationId xmlns:p14="http://schemas.microsoft.com/office/powerpoint/2010/main" val="3045894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4130" name="Rectangle 1026"/>
          <p:cNvSpPr>
            <a:spLocks noGrp="1" noChangeArrowheads="1"/>
          </p:cNvSpPr>
          <p:nvPr>
            <p:ph type="title"/>
          </p:nvPr>
        </p:nvSpPr>
        <p:spPr/>
        <p:txBody>
          <a:bodyPr/>
          <a:lstStyle/>
          <a:p>
            <a:r>
              <a:rPr lang="en-US"/>
              <a:t>Types of Clusters</a:t>
            </a:r>
          </a:p>
        </p:txBody>
      </p:sp>
      <p:sp>
        <p:nvSpPr>
          <p:cNvPr id="1584131" name="Rectangle 1027"/>
          <p:cNvSpPr>
            <a:spLocks noGrp="1" noChangeArrowheads="1"/>
          </p:cNvSpPr>
          <p:nvPr>
            <p:ph type="body" idx="1"/>
          </p:nvPr>
        </p:nvSpPr>
        <p:spPr/>
        <p:txBody>
          <a:bodyPr>
            <a:normAutofit lnSpcReduction="10000"/>
          </a:bodyPr>
          <a:lstStyle/>
          <a:p>
            <a:r>
              <a:rPr lang="en-US" sz="2400" dirty="0"/>
              <a:t> Well-separated clusters</a:t>
            </a:r>
          </a:p>
          <a:p>
            <a:endParaRPr lang="en-US" sz="2400" dirty="0"/>
          </a:p>
          <a:p>
            <a:r>
              <a:rPr lang="en-US" sz="2400" dirty="0"/>
              <a:t> Center-based clusters</a:t>
            </a:r>
          </a:p>
          <a:p>
            <a:endParaRPr lang="en-US" sz="2400" dirty="0"/>
          </a:p>
          <a:p>
            <a:r>
              <a:rPr lang="en-US" sz="2400" dirty="0"/>
              <a:t> Contiguous clusters</a:t>
            </a:r>
          </a:p>
          <a:p>
            <a:endParaRPr lang="en-US" sz="2400" dirty="0"/>
          </a:p>
          <a:p>
            <a:r>
              <a:rPr lang="en-US" sz="2400" dirty="0"/>
              <a:t> Density-based clusters</a:t>
            </a:r>
          </a:p>
          <a:p>
            <a:endParaRPr lang="en-US" sz="2400" dirty="0"/>
          </a:p>
          <a:p>
            <a:r>
              <a:rPr lang="en-US" sz="2400" dirty="0"/>
              <a:t>Property or Conceptual</a:t>
            </a:r>
          </a:p>
          <a:p>
            <a:endParaRPr lang="en-US" sz="2400" dirty="0"/>
          </a:p>
          <a:p>
            <a:r>
              <a:rPr lang="en-US" sz="2400" dirty="0"/>
              <a:t>Described by an Objective Function</a:t>
            </a:r>
          </a:p>
        </p:txBody>
      </p:sp>
    </p:spTree>
    <p:extLst>
      <p:ext uri="{BB962C8B-B14F-4D97-AF65-F5344CB8AC3E}">
        <p14:creationId xmlns:p14="http://schemas.microsoft.com/office/powerpoint/2010/main" val="123769054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2194" name="Rectangle 2"/>
          <p:cNvSpPr>
            <a:spLocks noGrp="1" noChangeArrowheads="1"/>
          </p:cNvSpPr>
          <p:nvPr>
            <p:ph type="body" idx="1"/>
          </p:nvPr>
        </p:nvSpPr>
        <p:spPr>
          <a:xfrm>
            <a:off x="457200" y="990600"/>
            <a:ext cx="8458200" cy="5334000"/>
          </a:xfrm>
        </p:spPr>
        <p:txBody>
          <a:bodyPr/>
          <a:lstStyle/>
          <a:p>
            <a:pPr marL="342900" indent="-342900"/>
            <a:r>
              <a:rPr lang="en-US" sz="2600"/>
              <a:t>Correlation of incidence and proximity matrices for the K-means clusterings of the following two data sets. </a:t>
            </a:r>
          </a:p>
          <a:p>
            <a:pPr marL="342900" indent="-342900"/>
            <a:endParaRPr lang="en-US" sz="2600"/>
          </a:p>
        </p:txBody>
      </p:sp>
      <p:sp>
        <p:nvSpPr>
          <p:cNvPr id="1672195" name="Rectangle 3"/>
          <p:cNvSpPr>
            <a:spLocks noGrp="1" noChangeArrowheads="1"/>
          </p:cNvSpPr>
          <p:nvPr>
            <p:ph type="title"/>
          </p:nvPr>
        </p:nvSpPr>
        <p:spPr>
          <a:xfrm>
            <a:off x="152400" y="152400"/>
            <a:ext cx="8686800" cy="533400"/>
          </a:xfrm>
        </p:spPr>
        <p:txBody>
          <a:bodyPr/>
          <a:lstStyle/>
          <a:p>
            <a:r>
              <a:rPr lang="en-US" sz="2800"/>
              <a:t>Statistical Framework for Correlation</a:t>
            </a:r>
          </a:p>
        </p:txBody>
      </p:sp>
      <p:pic>
        <p:nvPicPr>
          <p:cNvPr id="1672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90800"/>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72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2592388"/>
            <a:ext cx="3043238"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72198" name="Text Box 6"/>
          <p:cNvSpPr txBox="1">
            <a:spLocks noChangeArrowheads="1"/>
          </p:cNvSpPr>
          <p:nvPr/>
        </p:nvSpPr>
        <p:spPr bwMode="auto">
          <a:xfrm>
            <a:off x="685800" y="52578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Corr = -0.9235</a:t>
            </a:r>
          </a:p>
        </p:txBody>
      </p:sp>
      <p:sp>
        <p:nvSpPr>
          <p:cNvPr id="1672199" name="Text Box 7"/>
          <p:cNvSpPr txBox="1">
            <a:spLocks noChangeArrowheads="1"/>
          </p:cNvSpPr>
          <p:nvPr/>
        </p:nvSpPr>
        <p:spPr bwMode="auto">
          <a:xfrm>
            <a:off x="3429000" y="5257800"/>
            <a:ext cx="23622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t>Corr = -0.5810</a:t>
            </a:r>
          </a:p>
        </p:txBody>
      </p:sp>
      <p:pic>
        <p:nvPicPr>
          <p:cNvPr id="167220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2133600"/>
            <a:ext cx="3656013" cy="274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7483944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3218" name="Rectangle 2"/>
          <p:cNvSpPr>
            <a:spLocks noGrp="1" noChangeArrowheads="1"/>
          </p:cNvSpPr>
          <p:nvPr>
            <p:ph type="body" idx="1"/>
          </p:nvPr>
        </p:nvSpPr>
        <p:spPr>
          <a:xfrm>
            <a:off x="457200" y="990600"/>
            <a:ext cx="8458200" cy="5486400"/>
          </a:xfrm>
        </p:spPr>
        <p:txBody>
          <a:bodyPr/>
          <a:lstStyle/>
          <a:p>
            <a:pPr marL="342900" indent="-342900">
              <a:spcBef>
                <a:spcPct val="0"/>
              </a:spcBef>
            </a:pPr>
            <a:r>
              <a:rPr lang="en-US" dirty="0">
                <a:solidFill>
                  <a:srgbClr val="FF0000"/>
                </a:solidFill>
              </a:rPr>
              <a:t>Cluster Cohesion</a:t>
            </a:r>
            <a:r>
              <a:rPr lang="en-US" dirty="0">
                <a:solidFill>
                  <a:srgbClr val="FF9900"/>
                </a:solidFill>
              </a:rPr>
              <a:t>:</a:t>
            </a:r>
            <a:r>
              <a:rPr lang="en-US" dirty="0"/>
              <a:t> Measures how closely related are objects in a cluster</a:t>
            </a:r>
          </a:p>
          <a:p>
            <a:pPr marL="742950" lvl="1" indent="-285750"/>
            <a:r>
              <a:rPr lang="en-US" sz="2000" dirty="0"/>
              <a:t>Example: SSE</a:t>
            </a:r>
          </a:p>
          <a:p>
            <a:pPr marL="342900" indent="-342900">
              <a:spcBef>
                <a:spcPct val="0"/>
              </a:spcBef>
            </a:pPr>
            <a:r>
              <a:rPr lang="en-US" dirty="0">
                <a:solidFill>
                  <a:srgbClr val="FF0000"/>
                </a:solidFill>
              </a:rPr>
              <a:t>Cluster Separation</a:t>
            </a:r>
            <a:r>
              <a:rPr lang="en-US" dirty="0"/>
              <a:t>: Measure how distinct or well-separated a cluster is from other clusters</a:t>
            </a:r>
          </a:p>
          <a:p>
            <a:pPr marL="342900" indent="-342900"/>
            <a:r>
              <a:rPr lang="en-US" sz="2400" dirty="0"/>
              <a:t>Example: Squared Error</a:t>
            </a:r>
          </a:p>
          <a:p>
            <a:pPr marL="742950" lvl="1" indent="-285750"/>
            <a:r>
              <a:rPr lang="en-US" sz="2000" dirty="0"/>
              <a:t>Cohesion is measured by the within cluster sum of squares (SSE)</a:t>
            </a:r>
          </a:p>
          <a:p>
            <a:pPr marL="742950" lvl="1" indent="-285750"/>
            <a:endParaRPr lang="en-US" sz="2000" dirty="0"/>
          </a:p>
          <a:p>
            <a:pPr marL="742950" lvl="1" indent="-285750"/>
            <a:endParaRPr lang="en-US" sz="2000" dirty="0"/>
          </a:p>
          <a:p>
            <a:pPr marL="742950" lvl="1" indent="-285750"/>
            <a:r>
              <a:rPr lang="en-US" sz="2000" dirty="0"/>
              <a:t>Separation is measured by the between cluster sum of squares</a:t>
            </a:r>
          </a:p>
          <a:p>
            <a:pPr marL="742950" lvl="1" indent="-285750"/>
            <a:endParaRPr lang="en-US" sz="2000" dirty="0"/>
          </a:p>
          <a:p>
            <a:pPr marL="1143000" lvl="2" indent="-228600"/>
            <a:endParaRPr lang="en-US" sz="1800" dirty="0"/>
          </a:p>
          <a:p>
            <a:pPr lvl="3"/>
            <a:r>
              <a:rPr lang="en-US" sz="1800" dirty="0"/>
              <a:t>Where |</a:t>
            </a:r>
            <a:r>
              <a:rPr lang="en-US" sz="1800" dirty="0" err="1"/>
              <a:t>C</a:t>
            </a:r>
            <a:r>
              <a:rPr lang="en-US" sz="1800" baseline="-25000" dirty="0" err="1"/>
              <a:t>i</a:t>
            </a:r>
            <a:r>
              <a:rPr lang="en-US" sz="1800" dirty="0"/>
              <a:t>| is the size of cluster i </a:t>
            </a:r>
          </a:p>
          <a:p>
            <a:pPr marL="742950" lvl="1" indent="-285750">
              <a:buFont typeface="Arial" charset="0"/>
              <a:buNone/>
            </a:pPr>
            <a:endParaRPr lang="en-US" sz="2000" dirty="0"/>
          </a:p>
        </p:txBody>
      </p:sp>
      <p:sp>
        <p:nvSpPr>
          <p:cNvPr id="1673219" name="Rectangle 3"/>
          <p:cNvSpPr>
            <a:spLocks noGrp="1" noChangeArrowheads="1"/>
          </p:cNvSpPr>
          <p:nvPr>
            <p:ph type="title"/>
          </p:nvPr>
        </p:nvSpPr>
        <p:spPr/>
        <p:txBody>
          <a:bodyPr/>
          <a:lstStyle/>
          <a:p>
            <a:r>
              <a:rPr lang="en-US" sz="2400"/>
              <a:t>Internal Measures: Cohesion and Separation</a:t>
            </a:r>
          </a:p>
        </p:txBody>
      </p:sp>
      <p:graphicFrame>
        <p:nvGraphicFramePr>
          <p:cNvPr id="1673220" name="Object 4"/>
          <p:cNvGraphicFramePr>
            <a:graphicFrameLocks noChangeAspect="1"/>
          </p:cNvGraphicFramePr>
          <p:nvPr>
            <p:extLst>
              <p:ext uri="{D42A27DB-BD31-4B8C-83A1-F6EECF244321}">
                <p14:modId xmlns:p14="http://schemas.microsoft.com/office/powerpoint/2010/main" val="3872045634"/>
              </p:ext>
            </p:extLst>
          </p:nvPr>
        </p:nvGraphicFramePr>
        <p:xfrm>
          <a:off x="1676400" y="4034706"/>
          <a:ext cx="3294063" cy="906462"/>
        </p:xfrm>
        <a:graphic>
          <a:graphicData uri="http://schemas.openxmlformats.org/presentationml/2006/ole">
            <mc:AlternateContent xmlns:mc="http://schemas.openxmlformats.org/markup-compatibility/2006">
              <mc:Choice xmlns:v="urn:schemas-microsoft-com:vml" Requires="v">
                <p:oleObj spid="_x0000_s165902" name="Equation" r:id="rId3" imgW="1384200" imgH="380880" progId="Equation.3">
                  <p:embed/>
                </p:oleObj>
              </mc:Choice>
              <mc:Fallback>
                <p:oleObj name="Equation" r:id="rId3" imgW="1384200" imgH="38088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034706"/>
                        <a:ext cx="3294063" cy="906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673221" name="Object 5"/>
          <p:cNvGraphicFramePr>
            <a:graphicFrameLocks noChangeAspect="1"/>
          </p:cNvGraphicFramePr>
          <p:nvPr/>
        </p:nvGraphicFramePr>
        <p:xfrm>
          <a:off x="1630363" y="5356225"/>
          <a:ext cx="3322637" cy="815975"/>
        </p:xfrm>
        <a:graphic>
          <a:graphicData uri="http://schemas.openxmlformats.org/presentationml/2006/ole">
            <mc:AlternateContent xmlns:mc="http://schemas.openxmlformats.org/markup-compatibility/2006">
              <mc:Choice xmlns:v="urn:schemas-microsoft-com:vml" Requires="v">
                <p:oleObj spid="_x0000_s165903" name="Equation" r:id="rId5" imgW="1396800" imgH="342720" progId="Equation.3">
                  <p:embed/>
                </p:oleObj>
              </mc:Choice>
              <mc:Fallback>
                <p:oleObj name="Equation" r:id="rId5" imgW="1396800" imgH="34272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0363" y="5356225"/>
                        <a:ext cx="3322637" cy="815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3016732393"/>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4242" name="Rectangle 2"/>
          <p:cNvSpPr>
            <a:spLocks noGrp="1" noChangeArrowheads="1"/>
          </p:cNvSpPr>
          <p:nvPr>
            <p:ph type="title"/>
          </p:nvPr>
        </p:nvSpPr>
        <p:spPr/>
        <p:txBody>
          <a:bodyPr/>
          <a:lstStyle/>
          <a:p>
            <a:r>
              <a:rPr lang="en-US" sz="2800"/>
              <a:t>Internal Measures: Cohesion and Separation</a:t>
            </a:r>
          </a:p>
        </p:txBody>
      </p:sp>
      <p:sp>
        <p:nvSpPr>
          <p:cNvPr id="1674243" name="Rectangle 3"/>
          <p:cNvSpPr>
            <a:spLocks noGrp="1" noChangeArrowheads="1"/>
          </p:cNvSpPr>
          <p:nvPr>
            <p:ph type="body" sz="half" idx="1"/>
          </p:nvPr>
        </p:nvSpPr>
        <p:spPr/>
        <p:txBody>
          <a:bodyPr/>
          <a:lstStyle/>
          <a:p>
            <a:r>
              <a:rPr lang="en-US" sz="2400"/>
              <a:t>Example: SSE</a:t>
            </a:r>
          </a:p>
          <a:p>
            <a:pPr lvl="1"/>
            <a:r>
              <a:rPr lang="en-US" sz="2000"/>
              <a:t>BSS + WSS = constant</a:t>
            </a:r>
          </a:p>
        </p:txBody>
      </p:sp>
      <p:sp>
        <p:nvSpPr>
          <p:cNvPr id="1674244" name="Line 4"/>
          <p:cNvSpPr>
            <a:spLocks noChangeShapeType="1"/>
          </p:cNvSpPr>
          <p:nvPr/>
        </p:nvSpPr>
        <p:spPr bwMode="auto">
          <a:xfrm>
            <a:off x="914400" y="2681288"/>
            <a:ext cx="60960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4245" name="Line 5"/>
          <p:cNvSpPr>
            <a:spLocks noChangeShapeType="1"/>
          </p:cNvSpPr>
          <p:nvPr/>
        </p:nvSpPr>
        <p:spPr bwMode="auto">
          <a:xfrm>
            <a:off x="914400" y="24526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4246" name="Line 6"/>
          <p:cNvSpPr>
            <a:spLocks noChangeShapeType="1"/>
          </p:cNvSpPr>
          <p:nvPr/>
        </p:nvSpPr>
        <p:spPr bwMode="auto">
          <a:xfrm>
            <a:off x="2438400" y="24526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4247" name="Line 7"/>
          <p:cNvSpPr>
            <a:spLocks noChangeShapeType="1"/>
          </p:cNvSpPr>
          <p:nvPr/>
        </p:nvSpPr>
        <p:spPr bwMode="auto">
          <a:xfrm>
            <a:off x="3962400" y="24526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4248" name="Line 8"/>
          <p:cNvSpPr>
            <a:spLocks noChangeShapeType="1"/>
          </p:cNvSpPr>
          <p:nvPr/>
        </p:nvSpPr>
        <p:spPr bwMode="auto">
          <a:xfrm>
            <a:off x="5486400" y="24526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4249" name="Line 9"/>
          <p:cNvSpPr>
            <a:spLocks noChangeShapeType="1"/>
          </p:cNvSpPr>
          <p:nvPr/>
        </p:nvSpPr>
        <p:spPr bwMode="auto">
          <a:xfrm>
            <a:off x="7010400" y="2452688"/>
            <a:ext cx="0" cy="228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4250" name="Text Box 10"/>
          <p:cNvSpPr txBox="1">
            <a:spLocks noChangeArrowheads="1"/>
          </p:cNvSpPr>
          <p:nvPr/>
        </p:nvSpPr>
        <p:spPr bwMode="auto">
          <a:xfrm>
            <a:off x="762000" y="27574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1</a:t>
            </a:r>
          </a:p>
        </p:txBody>
      </p:sp>
      <p:sp>
        <p:nvSpPr>
          <p:cNvPr id="1674251" name="Text Box 11"/>
          <p:cNvSpPr txBox="1">
            <a:spLocks noChangeArrowheads="1"/>
          </p:cNvSpPr>
          <p:nvPr/>
        </p:nvSpPr>
        <p:spPr bwMode="auto">
          <a:xfrm>
            <a:off x="2286000" y="27574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2</a:t>
            </a:r>
          </a:p>
        </p:txBody>
      </p:sp>
      <p:sp>
        <p:nvSpPr>
          <p:cNvPr id="1674252" name="Text Box 12"/>
          <p:cNvSpPr txBox="1">
            <a:spLocks noChangeArrowheads="1"/>
          </p:cNvSpPr>
          <p:nvPr/>
        </p:nvSpPr>
        <p:spPr bwMode="auto">
          <a:xfrm>
            <a:off x="3810000" y="27574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3</a:t>
            </a:r>
          </a:p>
        </p:txBody>
      </p:sp>
      <p:sp>
        <p:nvSpPr>
          <p:cNvPr id="1674253" name="Text Box 13"/>
          <p:cNvSpPr txBox="1">
            <a:spLocks noChangeArrowheads="1"/>
          </p:cNvSpPr>
          <p:nvPr/>
        </p:nvSpPr>
        <p:spPr bwMode="auto">
          <a:xfrm>
            <a:off x="5334000" y="27574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4</a:t>
            </a:r>
          </a:p>
        </p:txBody>
      </p:sp>
      <p:sp>
        <p:nvSpPr>
          <p:cNvPr id="1674254" name="Text Box 14"/>
          <p:cNvSpPr txBox="1">
            <a:spLocks noChangeArrowheads="1"/>
          </p:cNvSpPr>
          <p:nvPr/>
        </p:nvSpPr>
        <p:spPr bwMode="auto">
          <a:xfrm>
            <a:off x="6858000" y="2757488"/>
            <a:ext cx="3810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5</a:t>
            </a:r>
          </a:p>
        </p:txBody>
      </p:sp>
      <p:sp>
        <p:nvSpPr>
          <p:cNvPr id="1674255" name="Oval 15"/>
          <p:cNvSpPr>
            <a:spLocks noChangeArrowheads="1"/>
          </p:cNvSpPr>
          <p:nvPr/>
        </p:nvSpPr>
        <p:spPr bwMode="auto">
          <a:xfrm>
            <a:off x="838200" y="2605088"/>
            <a:ext cx="152400" cy="152400"/>
          </a:xfrm>
          <a:prstGeom prst="ellipse">
            <a:avLst/>
          </a:prstGeom>
          <a:solidFill>
            <a:srgbClr val="008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4256" name="Oval 16"/>
          <p:cNvSpPr>
            <a:spLocks noChangeArrowheads="1"/>
          </p:cNvSpPr>
          <p:nvPr/>
        </p:nvSpPr>
        <p:spPr bwMode="auto">
          <a:xfrm>
            <a:off x="2362200" y="2605088"/>
            <a:ext cx="152400" cy="152400"/>
          </a:xfrm>
          <a:prstGeom prst="ellipse">
            <a:avLst/>
          </a:prstGeom>
          <a:solidFill>
            <a:srgbClr val="008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4257" name="Oval 17"/>
          <p:cNvSpPr>
            <a:spLocks noChangeArrowheads="1"/>
          </p:cNvSpPr>
          <p:nvPr/>
        </p:nvSpPr>
        <p:spPr bwMode="auto">
          <a:xfrm>
            <a:off x="5410200" y="2605088"/>
            <a:ext cx="152400" cy="152400"/>
          </a:xfrm>
          <a:prstGeom prst="ellipse">
            <a:avLst/>
          </a:prstGeom>
          <a:solidFill>
            <a:srgbClr val="008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4258" name="Oval 18"/>
          <p:cNvSpPr>
            <a:spLocks noChangeArrowheads="1"/>
          </p:cNvSpPr>
          <p:nvPr/>
        </p:nvSpPr>
        <p:spPr bwMode="auto">
          <a:xfrm>
            <a:off x="6934200" y="2605088"/>
            <a:ext cx="152400" cy="152400"/>
          </a:xfrm>
          <a:prstGeom prst="ellipse">
            <a:avLst/>
          </a:prstGeom>
          <a:solidFill>
            <a:srgbClr val="008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4259" name="Text Box 19"/>
          <p:cNvSpPr txBox="1">
            <a:spLocks noChangeArrowheads="1"/>
          </p:cNvSpPr>
          <p:nvPr/>
        </p:nvSpPr>
        <p:spPr bwMode="auto">
          <a:xfrm>
            <a:off x="1371600" y="233045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0000"/>
                </a:solidFill>
                <a:sym typeface="Symbol" pitchFamily="18" charset="2"/>
              </a:rPr>
              <a:t></a:t>
            </a:r>
          </a:p>
        </p:txBody>
      </p:sp>
      <p:sp>
        <p:nvSpPr>
          <p:cNvPr id="1674260" name="Text Box 20"/>
          <p:cNvSpPr txBox="1">
            <a:spLocks noChangeArrowheads="1"/>
          </p:cNvSpPr>
          <p:nvPr/>
        </p:nvSpPr>
        <p:spPr bwMode="auto">
          <a:xfrm>
            <a:off x="6096000" y="233045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0000"/>
                </a:solidFill>
                <a:sym typeface="Symbol" pitchFamily="18" charset="2"/>
              </a:rPr>
              <a:t></a:t>
            </a:r>
          </a:p>
        </p:txBody>
      </p:sp>
      <p:sp>
        <p:nvSpPr>
          <p:cNvPr id="1674261" name="Text Box 21"/>
          <p:cNvSpPr txBox="1">
            <a:spLocks noChangeArrowheads="1"/>
          </p:cNvSpPr>
          <p:nvPr/>
        </p:nvSpPr>
        <p:spPr bwMode="auto">
          <a:xfrm>
            <a:off x="3733800" y="2330450"/>
            <a:ext cx="533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3200">
                <a:solidFill>
                  <a:srgbClr val="FF0000"/>
                </a:solidFill>
                <a:sym typeface="Symbol" pitchFamily="18" charset="2"/>
              </a:rPr>
              <a:t></a:t>
            </a:r>
          </a:p>
        </p:txBody>
      </p:sp>
      <p:sp>
        <p:nvSpPr>
          <p:cNvPr id="1674262" name="Text Box 22"/>
          <p:cNvSpPr txBox="1">
            <a:spLocks noChangeArrowheads="1"/>
          </p:cNvSpPr>
          <p:nvPr/>
        </p:nvSpPr>
        <p:spPr bwMode="auto">
          <a:xfrm>
            <a:off x="1371600" y="27574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m</a:t>
            </a:r>
            <a:r>
              <a:rPr lang="en-US" sz="1800" baseline="-25000"/>
              <a:t>1</a:t>
            </a:r>
          </a:p>
        </p:txBody>
      </p:sp>
      <p:sp>
        <p:nvSpPr>
          <p:cNvPr id="1674263" name="Text Box 23"/>
          <p:cNvSpPr txBox="1">
            <a:spLocks noChangeArrowheads="1"/>
          </p:cNvSpPr>
          <p:nvPr/>
        </p:nvSpPr>
        <p:spPr bwMode="auto">
          <a:xfrm>
            <a:off x="6096000" y="27574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m</a:t>
            </a:r>
            <a:r>
              <a:rPr lang="en-US" sz="1800" baseline="-25000"/>
              <a:t>2</a:t>
            </a:r>
          </a:p>
        </p:txBody>
      </p:sp>
      <p:sp>
        <p:nvSpPr>
          <p:cNvPr id="1674264" name="Text Box 24"/>
          <p:cNvSpPr txBox="1">
            <a:spLocks noChangeArrowheads="1"/>
          </p:cNvSpPr>
          <p:nvPr/>
        </p:nvSpPr>
        <p:spPr bwMode="auto">
          <a:xfrm>
            <a:off x="3810000" y="2071688"/>
            <a:ext cx="533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m</a:t>
            </a:r>
            <a:endParaRPr lang="en-US" sz="1800" baseline="-25000"/>
          </a:p>
        </p:txBody>
      </p:sp>
      <p:graphicFrame>
        <p:nvGraphicFramePr>
          <p:cNvPr id="1674265" name="Object 25"/>
          <p:cNvGraphicFramePr>
            <a:graphicFrameLocks noGrp="1" noChangeAspect="1"/>
          </p:cNvGraphicFramePr>
          <p:nvPr>
            <p:ph sz="half" idx="2"/>
          </p:nvPr>
        </p:nvGraphicFramePr>
        <p:xfrm>
          <a:off x="2667000" y="5029200"/>
          <a:ext cx="5867400" cy="1222375"/>
        </p:xfrm>
        <a:graphic>
          <a:graphicData uri="http://schemas.openxmlformats.org/presentationml/2006/ole">
            <mc:AlternateContent xmlns:mc="http://schemas.openxmlformats.org/markup-compatibility/2006">
              <mc:Choice xmlns:v="urn:schemas-microsoft-com:vml" Requires="v">
                <p:oleObj spid="_x0000_s166926" name="Equation" r:id="rId3" imgW="3288960" imgH="685800" progId="Equation.3">
                  <p:embed/>
                </p:oleObj>
              </mc:Choice>
              <mc:Fallback>
                <p:oleObj name="Equation" r:id="rId3" imgW="328896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5029200"/>
                        <a:ext cx="5867400"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74266" name="Text Box 26"/>
          <p:cNvSpPr txBox="1">
            <a:spLocks noChangeArrowheads="1"/>
          </p:cNvSpPr>
          <p:nvPr/>
        </p:nvSpPr>
        <p:spPr bwMode="auto">
          <a:xfrm>
            <a:off x="381000" y="502920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K=2 clusters:</a:t>
            </a:r>
          </a:p>
        </p:txBody>
      </p:sp>
      <p:graphicFrame>
        <p:nvGraphicFramePr>
          <p:cNvPr id="1674267" name="Object 27"/>
          <p:cNvGraphicFramePr>
            <a:graphicFrameLocks noChangeAspect="1"/>
          </p:cNvGraphicFramePr>
          <p:nvPr/>
        </p:nvGraphicFramePr>
        <p:xfrm>
          <a:off x="2690813" y="3502025"/>
          <a:ext cx="5233987" cy="1222375"/>
        </p:xfrm>
        <a:graphic>
          <a:graphicData uri="http://schemas.openxmlformats.org/presentationml/2006/ole">
            <mc:AlternateContent xmlns:mc="http://schemas.openxmlformats.org/markup-compatibility/2006">
              <mc:Choice xmlns:v="urn:schemas-microsoft-com:vml" Requires="v">
                <p:oleObj spid="_x0000_s166927" name="Equation" r:id="rId5" imgW="2933640" imgH="685800" progId="Equation.3">
                  <p:embed/>
                </p:oleObj>
              </mc:Choice>
              <mc:Fallback>
                <p:oleObj name="Equation" r:id="rId5" imgW="2933640" imgH="685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90813" y="3502025"/>
                        <a:ext cx="5233987" cy="1222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674268" name="Text Box 28"/>
          <p:cNvSpPr txBox="1">
            <a:spLocks noChangeArrowheads="1"/>
          </p:cNvSpPr>
          <p:nvPr/>
        </p:nvSpPr>
        <p:spPr bwMode="auto">
          <a:xfrm>
            <a:off x="381000" y="3498850"/>
            <a:ext cx="2057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a:t>K=1 cluster:</a:t>
            </a:r>
          </a:p>
        </p:txBody>
      </p:sp>
    </p:spTree>
    <p:extLst>
      <p:ext uri="{BB962C8B-B14F-4D97-AF65-F5344CB8AC3E}">
        <p14:creationId xmlns:p14="http://schemas.microsoft.com/office/powerpoint/2010/main" val="200169365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5266" name="Rectangle 2"/>
          <p:cNvSpPr>
            <a:spLocks noGrp="1" noChangeArrowheads="1"/>
          </p:cNvSpPr>
          <p:nvPr>
            <p:ph type="body" idx="1"/>
          </p:nvPr>
        </p:nvSpPr>
        <p:spPr>
          <a:xfrm>
            <a:off x="457200" y="990600"/>
            <a:ext cx="8458200" cy="5334000"/>
          </a:xfrm>
        </p:spPr>
        <p:txBody>
          <a:bodyPr/>
          <a:lstStyle/>
          <a:p>
            <a:pPr marL="342900" indent="-342900">
              <a:spcBef>
                <a:spcPct val="0"/>
              </a:spcBef>
            </a:pPr>
            <a:r>
              <a:rPr lang="en-US" sz="2200"/>
              <a:t>A proximity graph based approach can also be used for cohesion and separation.</a:t>
            </a:r>
          </a:p>
          <a:p>
            <a:pPr marL="742950" lvl="1" indent="-285750"/>
            <a:r>
              <a:rPr lang="en-US" sz="1800"/>
              <a:t>Cluster cohesion is the sum of the weight of all links within a cluster.</a:t>
            </a:r>
          </a:p>
          <a:p>
            <a:pPr marL="742950" lvl="1" indent="-285750"/>
            <a:r>
              <a:rPr lang="en-US" sz="1800"/>
              <a:t>Cluster separation is the sum of the weights between nodes in the cluster and nodes outside the cluster.</a:t>
            </a:r>
          </a:p>
        </p:txBody>
      </p:sp>
      <p:sp>
        <p:nvSpPr>
          <p:cNvPr id="1675267" name="Rectangle 3"/>
          <p:cNvSpPr>
            <a:spLocks noGrp="1" noChangeArrowheads="1"/>
          </p:cNvSpPr>
          <p:nvPr>
            <p:ph type="title"/>
          </p:nvPr>
        </p:nvSpPr>
        <p:spPr/>
        <p:txBody>
          <a:bodyPr/>
          <a:lstStyle/>
          <a:p>
            <a:r>
              <a:rPr lang="en-US" sz="2400"/>
              <a:t>Internal Measures: Cohesion and Separation</a:t>
            </a:r>
          </a:p>
        </p:txBody>
      </p:sp>
      <p:sp>
        <p:nvSpPr>
          <p:cNvPr id="1675268" name="Freeform 4" descr="5%"/>
          <p:cNvSpPr>
            <a:spLocks/>
          </p:cNvSpPr>
          <p:nvPr/>
        </p:nvSpPr>
        <p:spPr bwMode="auto">
          <a:xfrm rot="-5400000">
            <a:off x="3663157" y="35758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69" name="Oval 5"/>
          <p:cNvSpPr>
            <a:spLocks noChangeArrowheads="1"/>
          </p:cNvSpPr>
          <p:nvPr/>
        </p:nvSpPr>
        <p:spPr bwMode="auto">
          <a:xfrm rot="-5400000">
            <a:off x="4953000" y="4495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70" name="Oval 6"/>
          <p:cNvSpPr>
            <a:spLocks noChangeArrowheads="1"/>
          </p:cNvSpPr>
          <p:nvPr/>
        </p:nvSpPr>
        <p:spPr bwMode="auto">
          <a:xfrm rot="-5400000">
            <a:off x="4876800" y="3733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71" name="Oval 7"/>
          <p:cNvSpPr>
            <a:spLocks noChangeArrowheads="1"/>
          </p:cNvSpPr>
          <p:nvPr/>
        </p:nvSpPr>
        <p:spPr bwMode="auto">
          <a:xfrm rot="-5400000">
            <a:off x="4038600" y="41910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72" name="Oval 8"/>
          <p:cNvSpPr>
            <a:spLocks noChangeArrowheads="1"/>
          </p:cNvSpPr>
          <p:nvPr/>
        </p:nvSpPr>
        <p:spPr bwMode="auto">
          <a:xfrm rot="-5400000">
            <a:off x="5103813" y="40370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73" name="Freeform 9" descr="5%"/>
          <p:cNvSpPr>
            <a:spLocks/>
          </p:cNvSpPr>
          <p:nvPr/>
        </p:nvSpPr>
        <p:spPr bwMode="auto">
          <a:xfrm rot="5400000" flipV="1">
            <a:off x="6553200" y="3429000"/>
            <a:ext cx="1828800" cy="1676400"/>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74" name="Oval 10"/>
          <p:cNvSpPr>
            <a:spLocks noChangeArrowheads="1"/>
          </p:cNvSpPr>
          <p:nvPr/>
        </p:nvSpPr>
        <p:spPr bwMode="auto">
          <a:xfrm rot="5400000" flipV="1">
            <a:off x="8077200" y="3886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75" name="Oval 11"/>
          <p:cNvSpPr>
            <a:spLocks noChangeArrowheads="1"/>
          </p:cNvSpPr>
          <p:nvPr/>
        </p:nvSpPr>
        <p:spPr bwMode="auto">
          <a:xfrm rot="5400000" flipV="1">
            <a:off x="6716713" y="3886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76" name="Oval 12"/>
          <p:cNvSpPr>
            <a:spLocks noChangeArrowheads="1"/>
          </p:cNvSpPr>
          <p:nvPr/>
        </p:nvSpPr>
        <p:spPr bwMode="auto">
          <a:xfrm rot="5400000" flipV="1">
            <a:off x="7239000" y="44958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77" name="Oval 13"/>
          <p:cNvSpPr>
            <a:spLocks noChangeArrowheads="1"/>
          </p:cNvSpPr>
          <p:nvPr/>
        </p:nvSpPr>
        <p:spPr bwMode="auto">
          <a:xfrm rot="5400000" flipV="1">
            <a:off x="7239000" y="3505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78" name="Line 14"/>
          <p:cNvSpPr>
            <a:spLocks noChangeShapeType="1"/>
          </p:cNvSpPr>
          <p:nvPr/>
        </p:nvSpPr>
        <p:spPr bwMode="auto">
          <a:xfrm>
            <a:off x="5029200" y="4495800"/>
            <a:ext cx="2209800" cy="76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79" name="Line 15"/>
          <p:cNvSpPr>
            <a:spLocks noChangeShapeType="1"/>
          </p:cNvSpPr>
          <p:nvPr/>
        </p:nvSpPr>
        <p:spPr bwMode="auto">
          <a:xfrm flipV="1">
            <a:off x="5029200" y="3962400"/>
            <a:ext cx="1676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80" name="Line 16"/>
          <p:cNvSpPr>
            <a:spLocks noChangeShapeType="1"/>
          </p:cNvSpPr>
          <p:nvPr/>
        </p:nvSpPr>
        <p:spPr bwMode="auto">
          <a:xfrm flipV="1">
            <a:off x="5029200" y="3581400"/>
            <a:ext cx="2209800" cy="914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81" name="Line 17"/>
          <p:cNvSpPr>
            <a:spLocks noChangeShapeType="1"/>
          </p:cNvSpPr>
          <p:nvPr/>
        </p:nvSpPr>
        <p:spPr bwMode="auto">
          <a:xfrm flipV="1">
            <a:off x="5029200" y="3962400"/>
            <a:ext cx="30480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82" name="Line 18"/>
          <p:cNvSpPr>
            <a:spLocks noChangeShapeType="1"/>
          </p:cNvSpPr>
          <p:nvPr/>
        </p:nvSpPr>
        <p:spPr bwMode="auto">
          <a:xfrm>
            <a:off x="5181600" y="4114800"/>
            <a:ext cx="2057400" cy="457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83" name="Line 19"/>
          <p:cNvSpPr>
            <a:spLocks noChangeShapeType="1"/>
          </p:cNvSpPr>
          <p:nvPr/>
        </p:nvSpPr>
        <p:spPr bwMode="auto">
          <a:xfrm flipV="1">
            <a:off x="5181600" y="3962400"/>
            <a:ext cx="1524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84" name="Line 20"/>
          <p:cNvSpPr>
            <a:spLocks noChangeShapeType="1"/>
          </p:cNvSpPr>
          <p:nvPr/>
        </p:nvSpPr>
        <p:spPr bwMode="auto">
          <a:xfrm flipV="1">
            <a:off x="5181600" y="3581400"/>
            <a:ext cx="2057400" cy="533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85" name="Line 21"/>
          <p:cNvSpPr>
            <a:spLocks noChangeShapeType="1"/>
          </p:cNvSpPr>
          <p:nvPr/>
        </p:nvSpPr>
        <p:spPr bwMode="auto">
          <a:xfrm flipV="1">
            <a:off x="5181600" y="3962400"/>
            <a:ext cx="28956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86" name="Line 22"/>
          <p:cNvSpPr>
            <a:spLocks noChangeShapeType="1"/>
          </p:cNvSpPr>
          <p:nvPr/>
        </p:nvSpPr>
        <p:spPr bwMode="auto">
          <a:xfrm>
            <a:off x="4114800" y="4191000"/>
            <a:ext cx="31242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87" name="Line 23"/>
          <p:cNvSpPr>
            <a:spLocks noChangeShapeType="1"/>
          </p:cNvSpPr>
          <p:nvPr/>
        </p:nvSpPr>
        <p:spPr bwMode="auto">
          <a:xfrm flipV="1">
            <a:off x="4114800" y="3962400"/>
            <a:ext cx="39624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88" name="Line 24"/>
          <p:cNvSpPr>
            <a:spLocks noChangeShapeType="1"/>
          </p:cNvSpPr>
          <p:nvPr/>
        </p:nvSpPr>
        <p:spPr bwMode="auto">
          <a:xfrm flipV="1">
            <a:off x="4114800" y="3581400"/>
            <a:ext cx="3124200" cy="609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89" name="Line 25"/>
          <p:cNvSpPr>
            <a:spLocks noChangeShapeType="1"/>
          </p:cNvSpPr>
          <p:nvPr/>
        </p:nvSpPr>
        <p:spPr bwMode="auto">
          <a:xfrm flipV="1">
            <a:off x="4114800" y="3962400"/>
            <a:ext cx="25908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90" name="Line 26"/>
          <p:cNvSpPr>
            <a:spLocks noChangeShapeType="1"/>
          </p:cNvSpPr>
          <p:nvPr/>
        </p:nvSpPr>
        <p:spPr bwMode="auto">
          <a:xfrm>
            <a:off x="4953000" y="3733800"/>
            <a:ext cx="2286000" cy="838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91" name="Line 27"/>
          <p:cNvSpPr>
            <a:spLocks noChangeShapeType="1"/>
          </p:cNvSpPr>
          <p:nvPr/>
        </p:nvSpPr>
        <p:spPr bwMode="auto">
          <a:xfrm>
            <a:off x="4953000" y="3733800"/>
            <a:ext cx="17526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92" name="Line 28"/>
          <p:cNvSpPr>
            <a:spLocks noChangeShapeType="1"/>
          </p:cNvSpPr>
          <p:nvPr/>
        </p:nvSpPr>
        <p:spPr bwMode="auto">
          <a:xfrm flipV="1">
            <a:off x="4953000" y="3581400"/>
            <a:ext cx="2286000" cy="1524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93" name="Line 29"/>
          <p:cNvSpPr>
            <a:spLocks noChangeShapeType="1"/>
          </p:cNvSpPr>
          <p:nvPr/>
        </p:nvSpPr>
        <p:spPr bwMode="auto">
          <a:xfrm>
            <a:off x="4953000" y="3733800"/>
            <a:ext cx="3124200" cy="2286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94" name="Freeform 30" descr="5%"/>
          <p:cNvSpPr>
            <a:spLocks/>
          </p:cNvSpPr>
          <p:nvPr/>
        </p:nvSpPr>
        <p:spPr bwMode="auto">
          <a:xfrm rot="-5400000">
            <a:off x="691357" y="3728243"/>
            <a:ext cx="1828800" cy="1382713"/>
          </a:xfrm>
          <a:custGeom>
            <a:avLst/>
            <a:gdLst>
              <a:gd name="T0" fmla="*/ 433 w 598"/>
              <a:gd name="T1" fmla="*/ 69 h 652"/>
              <a:gd name="T2" fmla="*/ 248 w 598"/>
              <a:gd name="T3" fmla="*/ 0 h 652"/>
              <a:gd name="T4" fmla="*/ 152 w 598"/>
              <a:gd name="T5" fmla="*/ 34 h 652"/>
              <a:gd name="T6" fmla="*/ 125 w 598"/>
              <a:gd name="T7" fmla="*/ 96 h 652"/>
              <a:gd name="T8" fmla="*/ 70 w 598"/>
              <a:gd name="T9" fmla="*/ 172 h 652"/>
              <a:gd name="T10" fmla="*/ 49 w 598"/>
              <a:gd name="T11" fmla="*/ 178 h 652"/>
              <a:gd name="T12" fmla="*/ 29 w 598"/>
              <a:gd name="T13" fmla="*/ 220 h 652"/>
              <a:gd name="T14" fmla="*/ 15 w 598"/>
              <a:gd name="T15" fmla="*/ 261 h 652"/>
              <a:gd name="T16" fmla="*/ 29 w 598"/>
              <a:gd name="T17" fmla="*/ 384 h 652"/>
              <a:gd name="T18" fmla="*/ 97 w 598"/>
              <a:gd name="T19" fmla="*/ 412 h 652"/>
              <a:gd name="T20" fmla="*/ 77 w 598"/>
              <a:gd name="T21" fmla="*/ 487 h 652"/>
              <a:gd name="T22" fmla="*/ 104 w 598"/>
              <a:gd name="T23" fmla="*/ 617 h 652"/>
              <a:gd name="T24" fmla="*/ 166 w 598"/>
              <a:gd name="T25" fmla="*/ 645 h 652"/>
              <a:gd name="T26" fmla="*/ 186 w 598"/>
              <a:gd name="T27" fmla="*/ 652 h 652"/>
              <a:gd name="T28" fmla="*/ 241 w 598"/>
              <a:gd name="T29" fmla="*/ 604 h 652"/>
              <a:gd name="T30" fmla="*/ 351 w 598"/>
              <a:gd name="T31" fmla="*/ 652 h 652"/>
              <a:gd name="T32" fmla="*/ 447 w 598"/>
              <a:gd name="T33" fmla="*/ 590 h 652"/>
              <a:gd name="T34" fmla="*/ 522 w 598"/>
              <a:gd name="T35" fmla="*/ 542 h 652"/>
              <a:gd name="T36" fmla="*/ 570 w 598"/>
              <a:gd name="T37" fmla="*/ 446 h 652"/>
              <a:gd name="T38" fmla="*/ 536 w 598"/>
              <a:gd name="T39" fmla="*/ 391 h 652"/>
              <a:gd name="T40" fmla="*/ 563 w 598"/>
              <a:gd name="T41" fmla="*/ 350 h 652"/>
              <a:gd name="T42" fmla="*/ 598 w 598"/>
              <a:gd name="T43" fmla="*/ 288 h 652"/>
              <a:gd name="T44" fmla="*/ 584 w 598"/>
              <a:gd name="T45" fmla="*/ 192 h 652"/>
              <a:gd name="T46" fmla="*/ 447 w 598"/>
              <a:gd name="T47" fmla="*/ 96 h 652"/>
              <a:gd name="T48" fmla="*/ 433 w 598"/>
              <a:gd name="T49" fmla="*/ 69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98" h="652">
                <a:moveTo>
                  <a:pt x="433" y="69"/>
                </a:moveTo>
                <a:cubicBezTo>
                  <a:pt x="379" y="31"/>
                  <a:pt x="310" y="21"/>
                  <a:pt x="248" y="0"/>
                </a:cubicBezTo>
                <a:cubicBezTo>
                  <a:pt x="195" y="7"/>
                  <a:pt x="192" y="10"/>
                  <a:pt x="152" y="34"/>
                </a:cubicBezTo>
                <a:cubicBezTo>
                  <a:pt x="144" y="57"/>
                  <a:pt x="132" y="73"/>
                  <a:pt x="125" y="96"/>
                </a:cubicBezTo>
                <a:cubicBezTo>
                  <a:pt x="133" y="189"/>
                  <a:pt x="154" y="159"/>
                  <a:pt x="70" y="172"/>
                </a:cubicBezTo>
                <a:cubicBezTo>
                  <a:pt x="63" y="173"/>
                  <a:pt x="56" y="176"/>
                  <a:pt x="49" y="178"/>
                </a:cubicBezTo>
                <a:cubicBezTo>
                  <a:pt x="29" y="209"/>
                  <a:pt x="39" y="188"/>
                  <a:pt x="29" y="220"/>
                </a:cubicBezTo>
                <a:cubicBezTo>
                  <a:pt x="25" y="234"/>
                  <a:pt x="15" y="261"/>
                  <a:pt x="15" y="261"/>
                </a:cubicBezTo>
                <a:cubicBezTo>
                  <a:pt x="18" y="302"/>
                  <a:pt x="0" y="355"/>
                  <a:pt x="29" y="384"/>
                </a:cubicBezTo>
                <a:cubicBezTo>
                  <a:pt x="46" y="401"/>
                  <a:pt x="97" y="412"/>
                  <a:pt x="97" y="412"/>
                </a:cubicBezTo>
                <a:cubicBezTo>
                  <a:pt x="92" y="438"/>
                  <a:pt x="84" y="462"/>
                  <a:pt x="77" y="487"/>
                </a:cubicBezTo>
                <a:cubicBezTo>
                  <a:pt x="79" y="523"/>
                  <a:pt x="71" y="585"/>
                  <a:pt x="104" y="617"/>
                </a:cubicBezTo>
                <a:cubicBezTo>
                  <a:pt x="121" y="634"/>
                  <a:pt x="144" y="638"/>
                  <a:pt x="166" y="645"/>
                </a:cubicBezTo>
                <a:cubicBezTo>
                  <a:pt x="173" y="647"/>
                  <a:pt x="186" y="652"/>
                  <a:pt x="186" y="652"/>
                </a:cubicBezTo>
                <a:cubicBezTo>
                  <a:pt x="214" y="643"/>
                  <a:pt x="224" y="628"/>
                  <a:pt x="241" y="604"/>
                </a:cubicBezTo>
                <a:cubicBezTo>
                  <a:pt x="276" y="626"/>
                  <a:pt x="311" y="642"/>
                  <a:pt x="351" y="652"/>
                </a:cubicBezTo>
                <a:cubicBezTo>
                  <a:pt x="400" y="644"/>
                  <a:pt x="419" y="631"/>
                  <a:pt x="447" y="590"/>
                </a:cubicBezTo>
                <a:cubicBezTo>
                  <a:pt x="467" y="531"/>
                  <a:pt x="403" y="553"/>
                  <a:pt x="522" y="542"/>
                </a:cubicBezTo>
                <a:cubicBezTo>
                  <a:pt x="555" y="520"/>
                  <a:pt x="557" y="482"/>
                  <a:pt x="570" y="446"/>
                </a:cubicBezTo>
                <a:cubicBezTo>
                  <a:pt x="561" y="418"/>
                  <a:pt x="562" y="408"/>
                  <a:pt x="536" y="391"/>
                </a:cubicBezTo>
                <a:cubicBezTo>
                  <a:pt x="512" y="355"/>
                  <a:pt x="529" y="362"/>
                  <a:pt x="563" y="350"/>
                </a:cubicBezTo>
                <a:cubicBezTo>
                  <a:pt x="595" y="303"/>
                  <a:pt x="586" y="325"/>
                  <a:pt x="598" y="288"/>
                </a:cubicBezTo>
                <a:cubicBezTo>
                  <a:pt x="596" y="271"/>
                  <a:pt x="597" y="218"/>
                  <a:pt x="584" y="192"/>
                </a:cubicBezTo>
                <a:cubicBezTo>
                  <a:pt x="560" y="146"/>
                  <a:pt x="494" y="112"/>
                  <a:pt x="447" y="96"/>
                </a:cubicBezTo>
                <a:cubicBezTo>
                  <a:pt x="437" y="93"/>
                  <a:pt x="438" y="78"/>
                  <a:pt x="433" y="69"/>
                </a:cubicBezTo>
                <a:close/>
              </a:path>
            </a:pathLst>
          </a:custGeom>
          <a:noFill/>
          <a:ln w="12700" cap="flat" cmpd="sng">
            <a:solidFill>
              <a:schemeClr val="tx1"/>
            </a:solidFill>
            <a:prstDash val="solid"/>
            <a:round/>
            <a:headEnd/>
            <a:tailEnd/>
          </a:ln>
          <a:effectLst/>
          <a:extLst>
            <a:ext uri="{909E8E84-426E-40DD-AFC4-6F175D3DCCD1}">
              <a14:hiddenFill xmlns:a14="http://schemas.microsoft.com/office/drawing/2010/main">
                <a:pattFill prst="pct5">
                  <a:fgClr>
                    <a:schemeClr val="tx1"/>
                  </a:fgClr>
                  <a:bgClr>
                    <a:srgbClr val="FFFFFF"/>
                  </a:bgClr>
                </a:patt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295" name="Oval 31"/>
          <p:cNvSpPr>
            <a:spLocks noChangeArrowheads="1"/>
          </p:cNvSpPr>
          <p:nvPr/>
        </p:nvSpPr>
        <p:spPr bwMode="auto">
          <a:xfrm rot="-5400000">
            <a:off x="1981200" y="4648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96" name="Oval 32"/>
          <p:cNvSpPr>
            <a:spLocks noChangeArrowheads="1"/>
          </p:cNvSpPr>
          <p:nvPr/>
        </p:nvSpPr>
        <p:spPr bwMode="auto">
          <a:xfrm rot="-5400000">
            <a:off x="1905000" y="38862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97" name="Oval 33"/>
          <p:cNvSpPr>
            <a:spLocks noChangeArrowheads="1"/>
          </p:cNvSpPr>
          <p:nvPr/>
        </p:nvSpPr>
        <p:spPr bwMode="auto">
          <a:xfrm rot="-5400000">
            <a:off x="1066800" y="4343400"/>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98" name="Oval 34"/>
          <p:cNvSpPr>
            <a:spLocks noChangeArrowheads="1"/>
          </p:cNvSpPr>
          <p:nvPr/>
        </p:nvSpPr>
        <p:spPr bwMode="auto">
          <a:xfrm rot="-5400000">
            <a:off x="2132013" y="4189413"/>
            <a:ext cx="76200" cy="76200"/>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it-IT"/>
          </a:p>
        </p:txBody>
      </p:sp>
      <p:sp>
        <p:nvSpPr>
          <p:cNvPr id="1675299" name="Line 35"/>
          <p:cNvSpPr>
            <a:spLocks noChangeShapeType="1"/>
          </p:cNvSpPr>
          <p:nvPr/>
        </p:nvSpPr>
        <p:spPr bwMode="auto">
          <a:xfrm flipV="1">
            <a:off x="1143000" y="3962400"/>
            <a:ext cx="7620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300" name="Line 36"/>
          <p:cNvSpPr>
            <a:spLocks noChangeShapeType="1"/>
          </p:cNvSpPr>
          <p:nvPr/>
        </p:nvSpPr>
        <p:spPr bwMode="auto">
          <a:xfrm flipH="1" flipV="1">
            <a:off x="1905000" y="3962400"/>
            <a:ext cx="76200" cy="6858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301" name="Line 37"/>
          <p:cNvSpPr>
            <a:spLocks noChangeShapeType="1"/>
          </p:cNvSpPr>
          <p:nvPr/>
        </p:nvSpPr>
        <p:spPr bwMode="auto">
          <a:xfrm>
            <a:off x="1143000" y="4343400"/>
            <a:ext cx="838200" cy="3048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302" name="Line 38"/>
          <p:cNvSpPr>
            <a:spLocks noChangeShapeType="1"/>
          </p:cNvSpPr>
          <p:nvPr/>
        </p:nvSpPr>
        <p:spPr bwMode="auto">
          <a:xfrm flipH="1" flipV="1">
            <a:off x="1905000" y="3962400"/>
            <a:ext cx="228600" cy="3048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303" name="Line 39"/>
          <p:cNvSpPr>
            <a:spLocks noChangeShapeType="1"/>
          </p:cNvSpPr>
          <p:nvPr/>
        </p:nvSpPr>
        <p:spPr bwMode="auto">
          <a:xfrm flipH="1">
            <a:off x="1143000" y="4267200"/>
            <a:ext cx="990600" cy="762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304" name="Line 40"/>
          <p:cNvSpPr>
            <a:spLocks noChangeShapeType="1"/>
          </p:cNvSpPr>
          <p:nvPr/>
        </p:nvSpPr>
        <p:spPr bwMode="auto">
          <a:xfrm flipH="1">
            <a:off x="1981200" y="4267200"/>
            <a:ext cx="152400" cy="381000"/>
          </a:xfrm>
          <a:prstGeom prst="line">
            <a:avLst/>
          </a:prstGeom>
          <a:noFill/>
          <a:ln w="6350">
            <a:solidFill>
              <a:srgbClr val="FF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it-IT"/>
          </a:p>
        </p:txBody>
      </p:sp>
      <p:sp>
        <p:nvSpPr>
          <p:cNvPr id="1675305" name="Rectangle 41"/>
          <p:cNvSpPr>
            <a:spLocks noChangeArrowheads="1"/>
          </p:cNvSpPr>
          <p:nvPr/>
        </p:nvSpPr>
        <p:spPr bwMode="auto">
          <a:xfrm>
            <a:off x="990600" y="5486400"/>
            <a:ext cx="12017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0"/>
              <a:t>cohesion</a:t>
            </a:r>
          </a:p>
        </p:txBody>
      </p:sp>
      <p:sp>
        <p:nvSpPr>
          <p:cNvPr id="1675306" name="Rectangle 42"/>
          <p:cNvSpPr>
            <a:spLocks noChangeArrowheads="1"/>
          </p:cNvSpPr>
          <p:nvPr/>
        </p:nvSpPr>
        <p:spPr bwMode="auto">
          <a:xfrm>
            <a:off x="5029200" y="5486400"/>
            <a:ext cx="1370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0"/>
              <a:t>separation</a:t>
            </a:r>
          </a:p>
        </p:txBody>
      </p:sp>
    </p:spTree>
    <p:extLst>
      <p:ext uri="{BB962C8B-B14F-4D97-AF65-F5344CB8AC3E}">
        <p14:creationId xmlns:p14="http://schemas.microsoft.com/office/powerpoint/2010/main" val="333046577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6290" name="Rectangle 2"/>
          <p:cNvSpPr>
            <a:spLocks noGrp="1" noChangeArrowheads="1"/>
          </p:cNvSpPr>
          <p:nvPr>
            <p:ph type="body" idx="1"/>
          </p:nvPr>
        </p:nvSpPr>
        <p:spPr>
          <a:xfrm>
            <a:off x="457200" y="990600"/>
            <a:ext cx="8458200" cy="5334000"/>
          </a:xfrm>
        </p:spPr>
        <p:txBody>
          <a:bodyPr/>
          <a:lstStyle/>
          <a:p>
            <a:pPr marL="342900" indent="-342900">
              <a:spcBef>
                <a:spcPct val="0"/>
              </a:spcBef>
            </a:pPr>
            <a:r>
              <a:rPr lang="en-US" sz="2000"/>
              <a:t>Silhouette Coefficient combine ideas of both cohesion and separation, but for individual points, as well as clusters and clusterings</a:t>
            </a:r>
          </a:p>
          <a:p>
            <a:pPr marL="342900" indent="-342900">
              <a:spcBef>
                <a:spcPct val="0"/>
              </a:spcBef>
            </a:pPr>
            <a:r>
              <a:rPr lang="en-US" sz="2000"/>
              <a:t>For an individual point, </a:t>
            </a:r>
            <a:r>
              <a:rPr lang="en-US" sz="2000" i="1"/>
              <a:t>i</a:t>
            </a:r>
          </a:p>
          <a:p>
            <a:pPr marL="742950" lvl="1" indent="-285750"/>
            <a:r>
              <a:rPr lang="en-US" sz="1800"/>
              <a:t>Calculate </a:t>
            </a:r>
            <a:r>
              <a:rPr lang="en-US" sz="1800" b="1" i="1"/>
              <a:t>a</a:t>
            </a:r>
            <a:r>
              <a:rPr lang="en-US" sz="1800"/>
              <a:t> = average distance of </a:t>
            </a:r>
            <a:r>
              <a:rPr lang="en-US" sz="1800" i="1"/>
              <a:t>i</a:t>
            </a:r>
            <a:r>
              <a:rPr lang="en-US" sz="1800"/>
              <a:t> to the points in its cluster</a:t>
            </a:r>
          </a:p>
          <a:p>
            <a:pPr marL="742950" lvl="1" indent="-285750"/>
            <a:r>
              <a:rPr lang="en-US" sz="1800"/>
              <a:t>Calculate </a:t>
            </a:r>
            <a:r>
              <a:rPr lang="en-US" sz="1800" b="1" i="1"/>
              <a:t>b</a:t>
            </a:r>
            <a:r>
              <a:rPr lang="en-US" sz="1800"/>
              <a:t> = min (average distance of </a:t>
            </a:r>
            <a:r>
              <a:rPr lang="en-US" sz="1800" i="1"/>
              <a:t>i </a:t>
            </a:r>
            <a:r>
              <a:rPr lang="en-US" sz="1800"/>
              <a:t> to points in another cluster)</a:t>
            </a:r>
          </a:p>
          <a:p>
            <a:pPr marL="742950" lvl="1" indent="-285750"/>
            <a:r>
              <a:rPr lang="en-US" sz="1800"/>
              <a:t>The silhouette coefficient for a point is then given by </a:t>
            </a:r>
            <a:br>
              <a:rPr lang="en-US" sz="1800"/>
            </a:br>
            <a:r>
              <a:rPr lang="en-US" sz="1800"/>
              <a:t/>
            </a:r>
            <a:br>
              <a:rPr lang="en-US" sz="1800"/>
            </a:br>
            <a:r>
              <a:rPr lang="en-US" sz="1800"/>
              <a:t>s = 1 – a/b   if a &lt; b,   </a:t>
            </a:r>
            <a:r>
              <a:rPr lang="en-US" sz="1400"/>
              <a:t>(or s = b/a - 1    if a </a:t>
            </a:r>
            <a:r>
              <a:rPr lang="en-US" sz="1400">
                <a:sym typeface="Symbol" pitchFamily="18" charset="2"/>
              </a:rPr>
              <a:t> </a:t>
            </a:r>
            <a:r>
              <a:rPr lang="en-US" sz="1400"/>
              <a:t>b, not the usual case)</a:t>
            </a:r>
            <a:r>
              <a:rPr lang="en-US" sz="1800"/>
              <a:t> </a:t>
            </a:r>
          </a:p>
          <a:p>
            <a:pPr marL="742950" lvl="1" indent="-285750"/>
            <a:endParaRPr lang="en-US" sz="1800"/>
          </a:p>
          <a:p>
            <a:pPr marL="742950" lvl="1" indent="-285750"/>
            <a:r>
              <a:rPr lang="en-US" sz="1800"/>
              <a:t>Typically between 0 and 1. </a:t>
            </a:r>
          </a:p>
          <a:p>
            <a:pPr marL="742950" lvl="1" indent="-285750"/>
            <a:r>
              <a:rPr lang="en-US" sz="1800"/>
              <a:t>The closer to 1 the better.</a:t>
            </a:r>
          </a:p>
          <a:p>
            <a:pPr marL="342900" indent="-342900">
              <a:spcBef>
                <a:spcPct val="0"/>
              </a:spcBef>
            </a:pPr>
            <a:endParaRPr lang="en-US" sz="2200"/>
          </a:p>
          <a:p>
            <a:pPr marL="342900" indent="-342900">
              <a:spcBef>
                <a:spcPct val="0"/>
              </a:spcBef>
            </a:pPr>
            <a:endParaRPr lang="en-US" sz="2200"/>
          </a:p>
          <a:p>
            <a:pPr marL="342900" indent="-342900">
              <a:spcBef>
                <a:spcPct val="0"/>
              </a:spcBef>
            </a:pPr>
            <a:r>
              <a:rPr lang="en-US" sz="2200"/>
              <a:t>Can calculate the Average Silhouette width for a cluster or a clustering</a:t>
            </a:r>
          </a:p>
        </p:txBody>
      </p:sp>
      <p:sp>
        <p:nvSpPr>
          <p:cNvPr id="1676291" name="Rectangle 3"/>
          <p:cNvSpPr>
            <a:spLocks noGrp="1" noChangeArrowheads="1"/>
          </p:cNvSpPr>
          <p:nvPr>
            <p:ph type="title"/>
          </p:nvPr>
        </p:nvSpPr>
        <p:spPr/>
        <p:txBody>
          <a:bodyPr/>
          <a:lstStyle/>
          <a:p>
            <a:r>
              <a:rPr lang="en-US" sz="2400"/>
              <a:t>Internal Measures: Silhouette Coefficient</a:t>
            </a:r>
          </a:p>
        </p:txBody>
      </p:sp>
      <p:graphicFrame>
        <p:nvGraphicFramePr>
          <p:cNvPr id="1676292" name="Object 4"/>
          <p:cNvGraphicFramePr>
            <a:graphicFrameLocks noChangeAspect="1"/>
          </p:cNvGraphicFramePr>
          <p:nvPr/>
        </p:nvGraphicFramePr>
        <p:xfrm>
          <a:off x="4572000" y="3962400"/>
          <a:ext cx="2733675" cy="1098550"/>
        </p:xfrm>
        <a:graphic>
          <a:graphicData uri="http://schemas.openxmlformats.org/presentationml/2006/ole">
            <mc:AlternateContent xmlns:mc="http://schemas.openxmlformats.org/markup-compatibility/2006">
              <mc:Choice xmlns:v="urn:schemas-microsoft-com:vml" Requires="v">
                <p:oleObj spid="_x0000_s167944" name="VISIO" r:id="rId3" imgW="3692160" imgH="1484640" progId="Visio.Drawing.6">
                  <p:embed/>
                </p:oleObj>
              </mc:Choice>
              <mc:Fallback>
                <p:oleObj name="VISIO" r:id="rId3" imgW="3692160" imgH="1484640" progId="Visio.Drawing.6">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962400"/>
                        <a:ext cx="2733675"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07088862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7314" name="Rectangle 2"/>
          <p:cNvSpPr>
            <a:spLocks noGrp="1" noChangeArrowheads="1"/>
          </p:cNvSpPr>
          <p:nvPr>
            <p:ph type="title"/>
          </p:nvPr>
        </p:nvSpPr>
        <p:spPr/>
        <p:txBody>
          <a:bodyPr/>
          <a:lstStyle/>
          <a:p>
            <a:r>
              <a:rPr lang="en-US" sz="2000"/>
              <a:t>External Measures of Cluster Validity: Entropy and Purity</a:t>
            </a:r>
          </a:p>
        </p:txBody>
      </p:sp>
      <p:graphicFrame>
        <p:nvGraphicFramePr>
          <p:cNvPr id="1677315" name="Object 3"/>
          <p:cNvGraphicFramePr>
            <a:graphicFrameLocks noChangeAspect="1"/>
          </p:cNvGraphicFramePr>
          <p:nvPr/>
        </p:nvGraphicFramePr>
        <p:xfrm>
          <a:off x="609600" y="1219200"/>
          <a:ext cx="7753350" cy="4953000"/>
        </p:xfrm>
        <a:graphic>
          <a:graphicData uri="http://schemas.openxmlformats.org/presentationml/2006/ole">
            <mc:AlternateContent xmlns:mc="http://schemas.openxmlformats.org/markup-compatibility/2006">
              <mc:Choice xmlns:v="urn:schemas-microsoft-com:vml" Requires="v">
                <p:oleObj spid="_x0000_s168968" name="Bitmap Image" r:id="rId3" imgW="9304826" imgH="6119390" progId="Paint.Picture">
                  <p:embed/>
                </p:oleObj>
              </mc:Choice>
              <mc:Fallback>
                <p:oleObj name="Bitmap Image" r:id="rId3" imgW="9304826" imgH="6119390"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b="2864"/>
                      <a:stretch>
                        <a:fillRect/>
                      </a:stretch>
                    </p:blipFill>
                    <p:spPr bwMode="auto">
                      <a:xfrm>
                        <a:off x="609600" y="1219200"/>
                        <a:ext cx="7753350"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725974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8338" name="Rectangle 2"/>
          <p:cNvSpPr>
            <a:spLocks noGrp="1" noChangeArrowheads="1"/>
          </p:cNvSpPr>
          <p:nvPr>
            <p:ph type="body" idx="1"/>
          </p:nvPr>
        </p:nvSpPr>
        <p:spPr>
          <a:xfrm>
            <a:off x="457200" y="1219200"/>
            <a:ext cx="8458200" cy="5334000"/>
          </a:xfrm>
        </p:spPr>
        <p:txBody>
          <a:bodyPr/>
          <a:lstStyle/>
          <a:p>
            <a:pPr marL="342900" indent="-342900">
              <a:lnSpc>
                <a:spcPts val="3200"/>
              </a:lnSpc>
              <a:spcBef>
                <a:spcPts val="800"/>
              </a:spcBef>
              <a:spcAft>
                <a:spcPts val="800"/>
              </a:spcAft>
              <a:buSzPct val="85000"/>
              <a:buFont typeface="Monotype Sorts" pitchFamily="2" charset="2"/>
              <a:buNone/>
            </a:pPr>
            <a:r>
              <a:rPr lang="en-US"/>
              <a:t>   “The validation of clustering structures is the most difficult and frustrating part of cluster analysis. </a:t>
            </a:r>
          </a:p>
          <a:p>
            <a:pPr marL="342900" indent="-342900">
              <a:lnSpc>
                <a:spcPts val="3200"/>
              </a:lnSpc>
              <a:spcBef>
                <a:spcPts val="800"/>
              </a:spcBef>
              <a:spcAft>
                <a:spcPts val="800"/>
              </a:spcAft>
              <a:buSzPct val="85000"/>
              <a:buFont typeface="Monotype Sorts" pitchFamily="2" charset="2"/>
              <a:buNone/>
            </a:pPr>
            <a:r>
              <a:rPr lang="en-US"/>
              <a:t>   Without a strong effort in this direction, cluster analysis will remain a black art accessible only to those true believers who have experience and great courage.”</a:t>
            </a:r>
          </a:p>
          <a:p>
            <a:pPr marL="342900" indent="-342900">
              <a:spcBef>
                <a:spcPct val="0"/>
              </a:spcBef>
              <a:buSzPct val="85000"/>
            </a:pPr>
            <a:endParaRPr lang="en-US"/>
          </a:p>
          <a:p>
            <a:pPr marL="342900" indent="-342900">
              <a:spcBef>
                <a:spcPct val="0"/>
              </a:spcBef>
              <a:buSzPct val="85000"/>
              <a:buFont typeface="Monotype Sorts" pitchFamily="2" charset="2"/>
              <a:buNone/>
            </a:pPr>
            <a:r>
              <a:rPr lang="en-US" i="1"/>
              <a:t>Algorithms for Clustering Data</a:t>
            </a:r>
            <a:r>
              <a:rPr lang="en-US"/>
              <a:t>, Jain and Dubes</a:t>
            </a:r>
          </a:p>
        </p:txBody>
      </p:sp>
      <p:sp>
        <p:nvSpPr>
          <p:cNvPr id="1678339" name="Rectangle 3"/>
          <p:cNvSpPr>
            <a:spLocks noGrp="1" noChangeArrowheads="1"/>
          </p:cNvSpPr>
          <p:nvPr>
            <p:ph type="title"/>
          </p:nvPr>
        </p:nvSpPr>
        <p:spPr/>
        <p:txBody>
          <a:bodyPr/>
          <a:lstStyle/>
          <a:p>
            <a:r>
              <a:rPr lang="en-US" sz="2800"/>
              <a:t>Final Comment on Cluster Validity</a:t>
            </a:r>
          </a:p>
        </p:txBody>
      </p:sp>
    </p:spTree>
    <p:extLst>
      <p:ext uri="{BB962C8B-B14F-4D97-AF65-F5344CB8AC3E}">
        <p14:creationId xmlns:p14="http://schemas.microsoft.com/office/powerpoint/2010/main" val="364162715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5496" y="44624"/>
            <a:ext cx="8856984" cy="6093976"/>
          </a:xfrm>
          <a:prstGeom prst="rect">
            <a:avLst/>
          </a:prstGeom>
          <a:noFill/>
        </p:spPr>
        <p:txBody>
          <a:bodyPr wrap="square" rtlCol="0">
            <a:spAutoFit/>
          </a:bodyPr>
          <a:lstStyle/>
          <a:p>
            <a:r>
              <a:rPr lang="it-IT" sz="5400" b="1" dirty="0" err="1" smtClean="0">
                <a:solidFill>
                  <a:srgbClr val="FF0000"/>
                </a:solidFill>
              </a:rPr>
              <a:t>Classification</a:t>
            </a:r>
            <a:endParaRPr lang="it-IT" sz="5400" b="1" dirty="0">
              <a:solidFill>
                <a:srgbClr val="FF0000"/>
              </a:solidFill>
            </a:endParaRPr>
          </a:p>
          <a:p>
            <a:endParaRPr lang="en-US" sz="2400" dirty="0" smtClean="0"/>
          </a:p>
          <a:p>
            <a:r>
              <a:rPr lang="en-US" sz="2400" b="1" dirty="0" smtClean="0"/>
              <a:t>Data</a:t>
            </a:r>
            <a:r>
              <a:rPr lang="en-US" sz="2400" dirty="0"/>
              <a:t>: tuples with multiple categorical and quantitative attributes and </a:t>
            </a:r>
            <a:r>
              <a:rPr lang="en-US" sz="2400" dirty="0" smtClean="0"/>
              <a:t>at least </a:t>
            </a:r>
            <a:r>
              <a:rPr lang="en-US" sz="2400" dirty="0"/>
              <a:t>one categorical attribute (the class label attribute)</a:t>
            </a:r>
          </a:p>
          <a:p>
            <a:endParaRPr lang="it-IT" sz="2400" dirty="0" smtClean="0"/>
          </a:p>
          <a:p>
            <a:r>
              <a:rPr lang="it-IT" sz="2400" b="1" dirty="0" err="1" smtClean="0"/>
              <a:t>Classification</a:t>
            </a:r>
            <a:endParaRPr lang="it-IT" sz="2400" b="1" dirty="0"/>
          </a:p>
          <a:p>
            <a:pPr marL="800100" lvl="1" indent="-342900">
              <a:buFont typeface="Arial" pitchFamily="34" charset="0"/>
              <a:buChar char="•"/>
            </a:pPr>
            <a:r>
              <a:rPr lang="it-IT" sz="2400" dirty="0" err="1" smtClean="0"/>
              <a:t>Predicts</a:t>
            </a:r>
            <a:r>
              <a:rPr lang="it-IT" sz="2400" dirty="0" smtClean="0"/>
              <a:t> </a:t>
            </a:r>
            <a:r>
              <a:rPr lang="it-IT" sz="2400" dirty="0" err="1"/>
              <a:t>categorical</a:t>
            </a:r>
            <a:r>
              <a:rPr lang="it-IT" sz="2400" dirty="0"/>
              <a:t> </a:t>
            </a:r>
            <a:r>
              <a:rPr lang="it-IT" sz="2400" dirty="0" err="1"/>
              <a:t>class</a:t>
            </a:r>
            <a:r>
              <a:rPr lang="it-IT" sz="2400" dirty="0"/>
              <a:t> </a:t>
            </a:r>
            <a:r>
              <a:rPr lang="it-IT" sz="2400" dirty="0" err="1"/>
              <a:t>labels</a:t>
            </a:r>
            <a:endParaRPr lang="it-IT" sz="2400" dirty="0"/>
          </a:p>
          <a:p>
            <a:pPr marL="800100" lvl="1" indent="-342900">
              <a:buFont typeface="Arial" pitchFamily="34" charset="0"/>
              <a:buChar char="•"/>
            </a:pPr>
            <a:r>
              <a:rPr lang="en-US" sz="2400" dirty="0" smtClean="0"/>
              <a:t>Classifies </a:t>
            </a:r>
            <a:r>
              <a:rPr lang="en-US" sz="2400" dirty="0"/>
              <a:t>data (constructs a model) based on a training set and the </a:t>
            </a:r>
            <a:r>
              <a:rPr lang="en-US" sz="2400" dirty="0" smtClean="0"/>
              <a:t>values (</a:t>
            </a:r>
            <a:r>
              <a:rPr lang="en-US" sz="2400" dirty="0"/>
              <a:t>class labels) in a class label attribute</a:t>
            </a:r>
          </a:p>
          <a:p>
            <a:pPr marL="800100" lvl="1" indent="-342900">
              <a:buFont typeface="Arial" pitchFamily="34" charset="0"/>
              <a:buChar char="•"/>
            </a:pPr>
            <a:r>
              <a:rPr lang="en-US" sz="2400" dirty="0" smtClean="0"/>
              <a:t>Uses </a:t>
            </a:r>
            <a:r>
              <a:rPr lang="en-US" sz="2400" dirty="0"/>
              <a:t>the model in classifying new data</a:t>
            </a:r>
          </a:p>
          <a:p>
            <a:endParaRPr lang="it-IT" sz="2400" dirty="0" smtClean="0"/>
          </a:p>
          <a:p>
            <a:r>
              <a:rPr lang="it-IT" sz="2400" b="1" dirty="0" err="1" smtClean="0"/>
              <a:t>Prediction</a:t>
            </a:r>
            <a:r>
              <a:rPr lang="it-IT" sz="2400" b="1" dirty="0" smtClean="0"/>
              <a:t>/</a:t>
            </a:r>
            <a:r>
              <a:rPr lang="it-IT" sz="2400" b="1" dirty="0" err="1" smtClean="0"/>
              <a:t>Regression</a:t>
            </a:r>
            <a:endParaRPr lang="it-IT" sz="2400" b="1" dirty="0"/>
          </a:p>
          <a:p>
            <a:pPr marL="800100" lvl="1" indent="-342900">
              <a:buFont typeface="Arial" pitchFamily="34" charset="0"/>
              <a:buChar char="•"/>
            </a:pPr>
            <a:r>
              <a:rPr lang="en-US" sz="2400" dirty="0" smtClean="0"/>
              <a:t>models </a:t>
            </a:r>
            <a:r>
              <a:rPr lang="en-US" sz="2400" dirty="0"/>
              <a:t>continuous-valued functions, i.e., predicts unknown or missing values</a:t>
            </a:r>
          </a:p>
          <a:p>
            <a:endParaRPr lang="it-IT" sz="2400" dirty="0" smtClean="0"/>
          </a:p>
        </p:txBody>
      </p:sp>
    </p:spTree>
    <p:extLst>
      <p:ext uri="{BB962C8B-B14F-4D97-AF65-F5344CB8AC3E}">
        <p14:creationId xmlns:p14="http://schemas.microsoft.com/office/powerpoint/2010/main" val="79535944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522" y="6458"/>
            <a:ext cx="8640960" cy="6740307"/>
          </a:xfrm>
          <a:prstGeom prst="rect">
            <a:avLst/>
          </a:prstGeom>
          <a:noFill/>
        </p:spPr>
        <p:txBody>
          <a:bodyPr wrap="square" rtlCol="0">
            <a:spAutoFit/>
          </a:bodyPr>
          <a:lstStyle/>
          <a:p>
            <a:r>
              <a:rPr lang="it-IT" sz="2400" b="1" dirty="0" err="1">
                <a:solidFill>
                  <a:srgbClr val="FF0000"/>
                </a:solidFill>
              </a:rPr>
              <a:t>Classification</a:t>
            </a:r>
            <a:r>
              <a:rPr lang="it-IT" sz="2400" b="1" dirty="0">
                <a:solidFill>
                  <a:srgbClr val="FF0000"/>
                </a:solidFill>
              </a:rPr>
              <a:t> </a:t>
            </a:r>
            <a:r>
              <a:rPr lang="it-IT" sz="2400" b="1" dirty="0" err="1">
                <a:solidFill>
                  <a:srgbClr val="FF0000"/>
                </a:solidFill>
              </a:rPr>
              <a:t>Process</a:t>
            </a:r>
            <a:endParaRPr lang="it-IT" sz="2400" b="1" dirty="0">
              <a:solidFill>
                <a:srgbClr val="FF0000"/>
              </a:solidFill>
            </a:endParaRPr>
          </a:p>
          <a:p>
            <a:endParaRPr lang="en-US" sz="2400" dirty="0"/>
          </a:p>
          <a:p>
            <a:pPr marL="342900" indent="-342900">
              <a:buFont typeface="Arial" pitchFamily="34" charset="0"/>
              <a:buChar char="•"/>
            </a:pPr>
            <a:r>
              <a:rPr lang="en-US" sz="2400" dirty="0" smtClean="0"/>
              <a:t>Model</a:t>
            </a:r>
            <a:r>
              <a:rPr lang="en-US" sz="2400" dirty="0"/>
              <a:t>: describing a set of predetermined classes</a:t>
            </a:r>
          </a:p>
          <a:p>
            <a:pPr marL="342900" indent="-342900">
              <a:buFont typeface="Arial" pitchFamily="34" charset="0"/>
              <a:buChar char="•"/>
            </a:pPr>
            <a:r>
              <a:rPr lang="en-US" sz="2400" dirty="0" smtClean="0"/>
              <a:t>Each </a:t>
            </a:r>
            <a:r>
              <a:rPr lang="en-US" sz="2400" dirty="0"/>
              <a:t>tuple/sample is assumed to belong to a predefined class based on </a:t>
            </a:r>
            <a:r>
              <a:rPr lang="en-US" sz="2400" dirty="0" smtClean="0"/>
              <a:t>its </a:t>
            </a:r>
            <a:r>
              <a:rPr lang="it-IT" sz="2400" dirty="0" err="1" smtClean="0"/>
              <a:t>attribute</a:t>
            </a:r>
            <a:r>
              <a:rPr lang="it-IT" sz="2400" dirty="0" smtClean="0"/>
              <a:t> </a:t>
            </a:r>
            <a:r>
              <a:rPr lang="it-IT" sz="2400" dirty="0" err="1"/>
              <a:t>values</a:t>
            </a:r>
            <a:endParaRPr lang="it-IT" sz="2400" dirty="0"/>
          </a:p>
          <a:p>
            <a:pPr marL="342900" indent="-342900">
              <a:buFont typeface="Arial" pitchFamily="34" charset="0"/>
              <a:buChar char="•"/>
            </a:pPr>
            <a:r>
              <a:rPr lang="en-US" sz="2400" dirty="0" smtClean="0"/>
              <a:t>The </a:t>
            </a:r>
            <a:r>
              <a:rPr lang="en-US" sz="2400" dirty="0"/>
              <a:t>class is determined by the class label attribute</a:t>
            </a:r>
          </a:p>
          <a:p>
            <a:pPr marL="342900" indent="-342900">
              <a:buFont typeface="Arial" pitchFamily="34" charset="0"/>
              <a:buChar char="•"/>
            </a:pPr>
            <a:r>
              <a:rPr lang="en-US" sz="2400" dirty="0" smtClean="0"/>
              <a:t>The </a:t>
            </a:r>
            <a:r>
              <a:rPr lang="en-US" sz="2400" dirty="0"/>
              <a:t>set of tuples used for model construction: training set</a:t>
            </a:r>
          </a:p>
          <a:p>
            <a:pPr marL="342900" indent="-342900">
              <a:buFont typeface="Arial" pitchFamily="34" charset="0"/>
              <a:buChar char="•"/>
            </a:pPr>
            <a:r>
              <a:rPr lang="en-US" sz="2400" dirty="0" smtClean="0"/>
              <a:t>The </a:t>
            </a:r>
            <a:r>
              <a:rPr lang="en-US" sz="2400" dirty="0"/>
              <a:t>model is represented as classification rules, decision trees, </a:t>
            </a:r>
            <a:r>
              <a:rPr lang="en-US" sz="2400" dirty="0" smtClean="0"/>
              <a:t>or </a:t>
            </a:r>
            <a:r>
              <a:rPr lang="it-IT" sz="2400" dirty="0" err="1" smtClean="0"/>
              <a:t>mathematical</a:t>
            </a:r>
            <a:r>
              <a:rPr lang="it-IT" sz="2400" dirty="0" smtClean="0"/>
              <a:t> </a:t>
            </a:r>
            <a:r>
              <a:rPr lang="it-IT" sz="2400" dirty="0" err="1" smtClean="0"/>
              <a:t>formulae</a:t>
            </a:r>
            <a:endParaRPr lang="it-IT" sz="2400" dirty="0" smtClean="0"/>
          </a:p>
          <a:p>
            <a:endParaRPr lang="it-IT" sz="2400" dirty="0"/>
          </a:p>
          <a:p>
            <a:r>
              <a:rPr lang="en-US" sz="2400" b="1" dirty="0" smtClean="0">
                <a:solidFill>
                  <a:srgbClr val="FF0000"/>
                </a:solidFill>
              </a:rPr>
              <a:t>Model </a:t>
            </a:r>
            <a:r>
              <a:rPr lang="en-US" sz="2400" b="1" dirty="0">
                <a:solidFill>
                  <a:srgbClr val="FF0000"/>
                </a:solidFill>
              </a:rPr>
              <a:t>usage: for classifying future or unknown data</a:t>
            </a:r>
          </a:p>
          <a:p>
            <a:pPr marL="342900" indent="-342900">
              <a:buFont typeface="Arial" pitchFamily="34" charset="0"/>
              <a:buChar char="•"/>
            </a:pPr>
            <a:r>
              <a:rPr lang="en-US" sz="2400" dirty="0" smtClean="0"/>
              <a:t>Estimate </a:t>
            </a:r>
            <a:r>
              <a:rPr lang="en-US" sz="2400" dirty="0"/>
              <a:t>accuracy of the model using a test set</a:t>
            </a:r>
          </a:p>
          <a:p>
            <a:pPr marL="342900" indent="-342900">
              <a:buFont typeface="Arial" pitchFamily="34" charset="0"/>
              <a:buChar char="•"/>
            </a:pPr>
            <a:r>
              <a:rPr lang="en-US" sz="2400" dirty="0" smtClean="0"/>
              <a:t>Test </a:t>
            </a:r>
            <a:r>
              <a:rPr lang="en-US" sz="2400" dirty="0"/>
              <a:t>set is independent of training set, otherwise over-fitting </a:t>
            </a:r>
            <a:r>
              <a:rPr lang="en-US" sz="2400" dirty="0" smtClean="0"/>
              <a:t>(in same cases an additional validation set is needed) occurs</a:t>
            </a:r>
          </a:p>
          <a:p>
            <a:pPr marL="342900" indent="-342900">
              <a:buFont typeface="Arial" pitchFamily="34" charset="0"/>
              <a:buChar char="•"/>
            </a:pPr>
            <a:r>
              <a:rPr lang="en-US" sz="2400" dirty="0" smtClean="0"/>
              <a:t>The </a:t>
            </a:r>
            <a:r>
              <a:rPr lang="en-US" sz="2400" dirty="0"/>
              <a:t>known label of the test set sample is compared with the classified </a:t>
            </a:r>
            <a:r>
              <a:rPr lang="en-US" sz="2400" dirty="0" smtClean="0"/>
              <a:t>result </a:t>
            </a:r>
            <a:r>
              <a:rPr lang="it-IT" sz="2400" dirty="0" smtClean="0"/>
              <a:t>from </a:t>
            </a:r>
            <a:r>
              <a:rPr lang="it-IT" sz="2400" dirty="0"/>
              <a:t>the model</a:t>
            </a:r>
          </a:p>
          <a:p>
            <a:pPr marL="342900" indent="-342900">
              <a:buFont typeface="Arial" pitchFamily="34" charset="0"/>
              <a:buChar char="•"/>
            </a:pPr>
            <a:r>
              <a:rPr lang="en-US" sz="2400" dirty="0" smtClean="0"/>
              <a:t>Accuracy </a:t>
            </a:r>
            <a:r>
              <a:rPr lang="en-US" sz="2400" dirty="0"/>
              <a:t>rate is the percentage of test set samples that are </a:t>
            </a:r>
            <a:r>
              <a:rPr lang="en-US" sz="2400" dirty="0" smtClean="0"/>
              <a:t>correctly </a:t>
            </a:r>
            <a:r>
              <a:rPr lang="it-IT" sz="2400" dirty="0" err="1" smtClean="0"/>
              <a:t>classified</a:t>
            </a:r>
            <a:r>
              <a:rPr lang="it-IT" sz="2400" dirty="0" smtClean="0"/>
              <a:t> </a:t>
            </a:r>
            <a:r>
              <a:rPr lang="it-IT" sz="2400" dirty="0"/>
              <a:t>by the model</a:t>
            </a:r>
          </a:p>
        </p:txBody>
      </p:sp>
    </p:spTree>
    <p:extLst>
      <p:ext uri="{BB962C8B-B14F-4D97-AF65-F5344CB8AC3E}">
        <p14:creationId xmlns:p14="http://schemas.microsoft.com/office/powerpoint/2010/main" val="6924744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0" y="757238"/>
            <a:ext cx="7810500"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051102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1878</TotalTime>
  <Words>6714</Words>
  <Application>Microsoft Office PowerPoint</Application>
  <PresentationFormat>Presentazione su schermo (4:3)</PresentationFormat>
  <Paragraphs>1214</Paragraphs>
  <Slides>161</Slides>
  <Notes>0</Notes>
  <HiddenSlides>1</HiddenSlides>
  <MMClips>0</MMClips>
  <ScaleCrop>false</ScaleCrop>
  <HeadingPairs>
    <vt:vector size="6" baseType="variant">
      <vt:variant>
        <vt:lpstr>Tema</vt:lpstr>
      </vt:variant>
      <vt:variant>
        <vt:i4>1</vt:i4>
      </vt:variant>
      <vt:variant>
        <vt:lpstr>Server OLE incorporati</vt:lpstr>
      </vt:variant>
      <vt:variant>
        <vt:i4>6</vt:i4>
      </vt:variant>
      <vt:variant>
        <vt:lpstr>Titoli diapositive</vt:lpstr>
      </vt:variant>
      <vt:variant>
        <vt:i4>161</vt:i4>
      </vt:variant>
    </vt:vector>
  </HeadingPairs>
  <TitlesOfParts>
    <vt:vector size="168" baseType="lpstr">
      <vt:lpstr>Tema di Office</vt:lpstr>
      <vt:lpstr>VISIO</vt:lpstr>
      <vt:lpstr>Equation</vt:lpstr>
      <vt:lpstr>Bitmap Image</vt:lpstr>
      <vt:lpstr>Worksheet</vt:lpstr>
      <vt:lpstr>MSPhotoEd.3</vt:lpstr>
      <vt:lpstr>Visio</vt:lpstr>
      <vt:lpstr>Presentazione standard di PowerPoint</vt:lpstr>
      <vt:lpstr>Presentazione standard di PowerPoint</vt:lpstr>
      <vt:lpstr>Presentazione standard di PowerPoint</vt:lpstr>
      <vt:lpstr>Presentazione standard di PowerPoint</vt:lpstr>
      <vt:lpstr>Notion of Cluster can be Ambiguous</vt:lpstr>
      <vt:lpstr>Types of Clusterings</vt:lpstr>
      <vt:lpstr>Hierarchical Clustering</vt:lpstr>
      <vt:lpstr>Other Distinctions Between Sets of Clusters</vt:lpstr>
      <vt:lpstr>Types of Clusters</vt:lpstr>
      <vt:lpstr>Types of Clusters: Well-Separated</vt:lpstr>
      <vt:lpstr>Types of Clusters: Center-Based</vt:lpstr>
      <vt:lpstr>Types of Clusters: Contiguity-Based</vt:lpstr>
      <vt:lpstr>Types of Clusters: Density-Based</vt:lpstr>
      <vt:lpstr>Types of Clusters: Conceptual Clusters</vt:lpstr>
      <vt:lpstr>Presentazione standard di PowerPoint</vt:lpstr>
      <vt:lpstr>Presentazione standard di PowerPoint</vt:lpstr>
      <vt:lpstr>Presentazione standard di PowerPoint</vt:lpstr>
      <vt:lpstr>Presentazione standard di PowerPoint</vt:lpstr>
      <vt:lpstr>Types of Clusters: Objective Function</vt:lpstr>
      <vt:lpstr>Types of Clusters: Objective Function …</vt:lpstr>
      <vt:lpstr>Characteristics of the Input Data Are Important</vt:lpstr>
      <vt:lpstr>Presentazione standard di PowerPoint</vt:lpstr>
      <vt:lpstr>Presentazione standard di PowerPoint</vt:lpstr>
      <vt:lpstr>Presentazione standard di PowerPoint</vt:lpstr>
      <vt:lpstr>Two different K-means Clusterings</vt:lpstr>
      <vt:lpstr>Importance of Choosing Initial Centroids</vt:lpstr>
      <vt:lpstr>Importance of Choosing Initial Centroids</vt:lpstr>
      <vt:lpstr>Evaluating K-means Clusters</vt:lpstr>
      <vt:lpstr>Problems with Selecting Initial Points</vt:lpstr>
      <vt:lpstr>10 Clusters Example</vt:lpstr>
      <vt:lpstr>10 Clusters Example</vt:lpstr>
      <vt:lpstr>10 Clusters Example</vt:lpstr>
      <vt:lpstr>Solutions to Initial Centroids Problem</vt:lpstr>
      <vt:lpstr>Handling Empty Clusters</vt:lpstr>
      <vt:lpstr>Updating Centers Incrementally</vt:lpstr>
      <vt:lpstr>Pre-processing and Post-processing</vt:lpstr>
      <vt:lpstr>Limitations of K-means</vt:lpstr>
      <vt:lpstr>Limitations of K-means: Differing Sizes</vt:lpstr>
      <vt:lpstr>Limitations of K-means: Differing Density</vt:lpstr>
      <vt:lpstr>Limitations of K-means: Non-globular Shapes</vt:lpstr>
      <vt:lpstr>Overcoming K-means Limitations</vt:lpstr>
      <vt:lpstr>Overcoming K-means Limitations</vt:lpstr>
      <vt:lpstr>Overcoming K-means Limitations</vt:lpstr>
      <vt:lpstr>Hierarchical Clustering </vt:lpstr>
      <vt:lpstr>Strengths of Hierarchical Clustering</vt:lpstr>
      <vt:lpstr>Hierarchical Clustering</vt:lpstr>
      <vt:lpstr>Agglomerative Clustering Algorithm</vt:lpstr>
      <vt:lpstr>How to Define Inter-Cluster Similarity</vt:lpstr>
      <vt:lpstr>How to Define Inter-Cluster Similarity</vt:lpstr>
      <vt:lpstr>How to Define Inter-Cluster Similarity</vt:lpstr>
      <vt:lpstr>How to Define Inter-Cluster Similarity</vt:lpstr>
      <vt:lpstr>How to Define Inter-Cluster Similarity</vt:lpstr>
      <vt:lpstr>Cluster Similarity: MIN or Single Link </vt:lpstr>
      <vt:lpstr>Hierarchical Clustering: MIN</vt:lpstr>
      <vt:lpstr>Limitations of MIN</vt:lpstr>
      <vt:lpstr>Strength of MIN</vt:lpstr>
      <vt:lpstr>Cluster Similarity: MAX or Complete Linkage</vt:lpstr>
      <vt:lpstr>Hierarchical Clustering: MAX</vt:lpstr>
      <vt:lpstr>Strength of MAX</vt:lpstr>
      <vt:lpstr>Limitations of MAX</vt:lpstr>
      <vt:lpstr>Cluster Similarity: Group Average</vt:lpstr>
      <vt:lpstr>Hierarchical Clustering: Group Average</vt:lpstr>
      <vt:lpstr>Hierarchical Clustering: Group Average</vt:lpstr>
      <vt:lpstr>Cluster Similarity: Ward’s Method</vt:lpstr>
      <vt:lpstr>Hierarchical Clustering: Comparison</vt:lpstr>
      <vt:lpstr>Hierarchical Clustering:  Time and Space requirements</vt:lpstr>
      <vt:lpstr>Hierarchical Clustering:  Problems and Limitations</vt:lpstr>
      <vt:lpstr>DBSCAN</vt:lpstr>
      <vt:lpstr>DBSCAN: Core, Border, and Noise Points</vt:lpstr>
      <vt:lpstr>DBSCAN Algorithm</vt:lpstr>
      <vt:lpstr>DBSCAN: Core, Border and Noise Points</vt:lpstr>
      <vt:lpstr>When DBSCAN Works Well</vt:lpstr>
      <vt:lpstr>When DBSCAN Does NOT Work Well</vt:lpstr>
      <vt:lpstr>DBSCAN: Determining EPS and MinPts</vt:lpstr>
      <vt:lpstr>Cluster Validity </vt:lpstr>
      <vt:lpstr>Clusters found in Random Data</vt:lpstr>
      <vt:lpstr>Different Aspects of Cluster Validation</vt:lpstr>
      <vt:lpstr>Measures of Cluster Validity</vt:lpstr>
      <vt:lpstr>Measuring Cluster Validity Via Correlation</vt:lpstr>
      <vt:lpstr>Measuring Cluster Validity Via Correlation</vt:lpstr>
      <vt:lpstr>Using Similarity Matrix for Cluster Validation</vt:lpstr>
      <vt:lpstr>Using Similarity Matrix for Cluster Validation</vt:lpstr>
      <vt:lpstr>Using Similarity Matrix for Cluster Validation</vt:lpstr>
      <vt:lpstr>Using Similarity Matrix for Cluster Validation</vt:lpstr>
      <vt:lpstr>Using Similarity Matrix for Cluster Validation</vt:lpstr>
      <vt:lpstr>Internal Measures: SSE</vt:lpstr>
      <vt:lpstr>Internal Measures: SSE</vt:lpstr>
      <vt:lpstr>Framework for Cluster Validity</vt:lpstr>
      <vt:lpstr>Statistical Framework for SSE</vt:lpstr>
      <vt:lpstr>Statistical Framework for Correlation</vt:lpstr>
      <vt:lpstr>Internal Measures: Cohesion and Separation</vt:lpstr>
      <vt:lpstr>Internal Measures: Cohesion and Separation</vt:lpstr>
      <vt:lpstr>Internal Measures: Cohesion and Separation</vt:lpstr>
      <vt:lpstr>Internal Measures: Silhouette Coefficient</vt:lpstr>
      <vt:lpstr>External Measures of Cluster Validity: Entropy and Purity</vt:lpstr>
      <vt:lpstr>Final Comment on Cluster Validity</vt:lpstr>
      <vt:lpstr>Presentazione standard di PowerPoint</vt:lpstr>
      <vt:lpstr>Presentazione standard di PowerPoint</vt:lpstr>
      <vt:lpstr>Presentazione standard di PowerPoint</vt:lpstr>
      <vt:lpstr>Presentazione standard di PowerPoint</vt:lpstr>
      <vt:lpstr>Classification Techniques</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Decision Tree Induction</vt:lpstr>
      <vt:lpstr>Tree Induction</vt:lpstr>
      <vt:lpstr>How to Specify Test Condition?</vt:lpstr>
      <vt:lpstr>Splitting Based on Nominal Attributes</vt:lpstr>
      <vt:lpstr>Splitting Based on Ordinal Attributes</vt:lpstr>
      <vt:lpstr>Splitting Based on Continuous Attributes</vt:lpstr>
      <vt:lpstr>Splitting Based on Continuous Attributes</vt:lpstr>
      <vt:lpstr>Tree Induction</vt:lpstr>
      <vt:lpstr>How to determine the Best Split</vt:lpstr>
      <vt:lpstr>How to determine the Best Split</vt:lpstr>
      <vt:lpstr>Measures of Node Impurity</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Underfitting and Overfitting (Example)</vt:lpstr>
      <vt:lpstr>Underfitting and Overfitting</vt:lpstr>
      <vt:lpstr>Overfitting due to Noise </vt:lpstr>
      <vt:lpstr>Overfitting due to Insufficient Examples</vt:lpstr>
      <vt:lpstr>Occam’s Razor</vt:lpstr>
      <vt:lpstr>Presentazione standard di PowerPoint</vt:lpstr>
      <vt:lpstr>Instance-Based Classifiers</vt:lpstr>
      <vt:lpstr>Instance Based Classifiers</vt:lpstr>
      <vt:lpstr>Nearest Neighbor Classifiers</vt:lpstr>
      <vt:lpstr>Nearest Neighbor Classification</vt:lpstr>
      <vt:lpstr>Nearest-Neighbor Classifiers</vt:lpstr>
      <vt:lpstr>Definition of Nearest Neighbor</vt:lpstr>
      <vt:lpstr>1 nearest-neighbor</vt:lpstr>
      <vt:lpstr>Nearest Neighbor Classification…</vt:lpstr>
      <vt:lpstr>Nearest Neighbor Classification…</vt:lpstr>
      <vt:lpstr>Nearest Neighbor Classification…</vt:lpstr>
      <vt:lpstr>Nearest neighbor Classification…</vt:lpstr>
      <vt:lpstr>Artificial Neural Networks (ANN)</vt:lpstr>
      <vt:lpstr>Artificial Neural Networks (ANN)</vt:lpstr>
      <vt:lpstr>Artificial Neural Networks (ANN)</vt:lpstr>
      <vt:lpstr>General Structure of ANN</vt:lpstr>
      <vt:lpstr>Algorithm for learning ANN</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Support Vector Machines</vt:lpstr>
      <vt:lpstr>Nonlinear Support Vector Machines</vt:lpstr>
      <vt:lpstr>Nonlinear Support Vector Machines</vt:lpstr>
      <vt:lpstr>Ensemble Methods</vt:lpstr>
      <vt:lpstr>General Idea</vt:lpstr>
      <vt:lpstr>Why does it work?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Giuseppe Longo</dc:creator>
  <cp:lastModifiedBy>Giuseppe Longo</cp:lastModifiedBy>
  <cp:revision>91</cp:revision>
  <dcterms:created xsi:type="dcterms:W3CDTF">2011-05-30T08:23:25Z</dcterms:created>
  <dcterms:modified xsi:type="dcterms:W3CDTF">2011-06-03T07:19:06Z</dcterms:modified>
</cp:coreProperties>
</file>