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sldIdLst>
    <p:sldId id="256" r:id="rId2"/>
    <p:sldId id="343" r:id="rId3"/>
    <p:sldId id="452" r:id="rId4"/>
    <p:sldId id="258" r:id="rId5"/>
    <p:sldId id="265" r:id="rId6"/>
    <p:sldId id="268" r:id="rId7"/>
    <p:sldId id="260" r:id="rId8"/>
    <p:sldId id="257" r:id="rId9"/>
    <p:sldId id="269" r:id="rId10"/>
    <p:sldId id="453" r:id="rId11"/>
    <p:sldId id="273" r:id="rId12"/>
    <p:sldId id="448" r:id="rId13"/>
    <p:sldId id="259" r:id="rId14"/>
    <p:sldId id="272" r:id="rId15"/>
    <p:sldId id="454" r:id="rId16"/>
    <p:sldId id="274" r:id="rId17"/>
    <p:sldId id="342" r:id="rId18"/>
    <p:sldId id="458" r:id="rId19"/>
    <p:sldId id="459" r:id="rId20"/>
    <p:sldId id="461" r:id="rId21"/>
    <p:sldId id="462" r:id="rId22"/>
    <p:sldId id="463" r:id="rId23"/>
    <p:sldId id="280" r:id="rId24"/>
    <p:sldId id="281" r:id="rId25"/>
    <p:sldId id="282" r:id="rId26"/>
    <p:sldId id="291" r:id="rId27"/>
    <p:sldId id="292" r:id="rId28"/>
    <p:sldId id="294" r:id="rId29"/>
    <p:sldId id="297" r:id="rId30"/>
    <p:sldId id="299" r:id="rId31"/>
    <p:sldId id="300" r:id="rId32"/>
    <p:sldId id="301" r:id="rId33"/>
    <p:sldId id="302" r:id="rId34"/>
    <p:sldId id="303" r:id="rId35"/>
    <p:sldId id="304" r:id="rId36"/>
    <p:sldId id="305" r:id="rId37"/>
    <p:sldId id="306" r:id="rId38"/>
    <p:sldId id="464" r:id="rId39"/>
    <p:sldId id="307" r:id="rId40"/>
    <p:sldId id="308" r:id="rId41"/>
    <p:sldId id="313" r:id="rId42"/>
    <p:sldId id="310" r:id="rId43"/>
    <p:sldId id="311" r:id="rId44"/>
    <p:sldId id="314" r:id="rId45"/>
    <p:sldId id="468" r:id="rId46"/>
    <p:sldId id="466" r:id="rId47"/>
    <p:sldId id="470" r:id="rId48"/>
    <p:sldId id="315" r:id="rId49"/>
    <p:sldId id="316" r:id="rId50"/>
    <p:sldId id="317" r:id="rId51"/>
    <p:sldId id="319" r:id="rId52"/>
    <p:sldId id="320" r:id="rId53"/>
    <p:sldId id="321" r:id="rId54"/>
    <p:sldId id="336" r:id="rId55"/>
    <p:sldId id="322" r:id="rId56"/>
    <p:sldId id="323" r:id="rId57"/>
    <p:sldId id="324" r:id="rId58"/>
    <p:sldId id="325" r:id="rId59"/>
    <p:sldId id="326" r:id="rId60"/>
    <p:sldId id="451" r:id="rId61"/>
    <p:sldId id="450" r:id="rId62"/>
    <p:sldId id="449" r:id="rId63"/>
    <p:sldId id="327" r:id="rId64"/>
    <p:sldId id="328" r:id="rId65"/>
    <p:sldId id="329" r:id="rId66"/>
    <p:sldId id="330" r:id="rId67"/>
    <p:sldId id="331" r:id="rId68"/>
    <p:sldId id="333" r:id="rId69"/>
    <p:sldId id="296" r:id="rId70"/>
    <p:sldId id="337" r:id="rId71"/>
    <p:sldId id="338" r:id="rId72"/>
    <p:sldId id="339" r:id="rId73"/>
    <p:sldId id="340" r:id="rId74"/>
    <p:sldId id="341" r:id="rId75"/>
    <p:sldId id="446"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399" r:id="rId130"/>
    <p:sldId id="400" r:id="rId131"/>
    <p:sldId id="401" r:id="rId132"/>
    <p:sldId id="402" r:id="rId133"/>
    <p:sldId id="403" r:id="rId134"/>
    <p:sldId id="404" r:id="rId135"/>
    <p:sldId id="405" r:id="rId136"/>
    <p:sldId id="406" r:id="rId137"/>
    <p:sldId id="407" r:id="rId138"/>
    <p:sldId id="408" r:id="rId139"/>
    <p:sldId id="409" r:id="rId140"/>
    <p:sldId id="410" r:id="rId141"/>
    <p:sldId id="411" r:id="rId142"/>
    <p:sldId id="412" r:id="rId143"/>
    <p:sldId id="413" r:id="rId144"/>
    <p:sldId id="414" r:id="rId145"/>
    <p:sldId id="415" r:id="rId146"/>
    <p:sldId id="416" r:id="rId147"/>
    <p:sldId id="417" r:id="rId148"/>
    <p:sldId id="418" r:id="rId149"/>
    <p:sldId id="419" r:id="rId150"/>
    <p:sldId id="420" r:id="rId151"/>
    <p:sldId id="421" r:id="rId152"/>
    <p:sldId id="422" r:id="rId153"/>
    <p:sldId id="423" r:id="rId154"/>
    <p:sldId id="424" r:id="rId155"/>
    <p:sldId id="425" r:id="rId156"/>
    <p:sldId id="426" r:id="rId157"/>
    <p:sldId id="427" r:id="rId158"/>
    <p:sldId id="428" r:id="rId159"/>
    <p:sldId id="429" r:id="rId160"/>
    <p:sldId id="430" r:id="rId161"/>
    <p:sldId id="431" r:id="rId162"/>
    <p:sldId id="432" r:id="rId163"/>
    <p:sldId id="433" r:id="rId164"/>
    <p:sldId id="434" r:id="rId165"/>
    <p:sldId id="435" r:id="rId166"/>
    <p:sldId id="436" r:id="rId167"/>
    <p:sldId id="437" r:id="rId168"/>
    <p:sldId id="438" r:id="rId169"/>
    <p:sldId id="439" r:id="rId170"/>
    <p:sldId id="440" r:id="rId171"/>
    <p:sldId id="441" r:id="rId172"/>
    <p:sldId id="442" r:id="rId173"/>
    <p:sldId id="443" r:id="rId174"/>
    <p:sldId id="444" r:id="rId175"/>
    <p:sldId id="445" r:id="rId17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99FF33"/>
    <a:srgbClr val="800000"/>
    <a:srgbClr val="FFFF00"/>
    <a:srgbClr val="99CC00"/>
    <a:srgbClr val="FFFF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41" d="100"/>
          <a:sy n="41" d="100"/>
        </p:scale>
        <p:origin x="-70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image" Target="../media/image7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 Id="rId5" Type="http://schemas.openxmlformats.org/officeDocument/2006/relationships/image" Target="../media/image103.emf"/><Relationship Id="rId4" Type="http://schemas.openxmlformats.org/officeDocument/2006/relationships/image" Target="../media/image102.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0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image" Target="../media/image11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2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26.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image" Target="../media/image134.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image" Target="../media/image141.emf"/><Relationship Id="rId1" Type="http://schemas.openxmlformats.org/officeDocument/2006/relationships/image" Target="../media/image140.emf"/><Relationship Id="rId6" Type="http://schemas.openxmlformats.org/officeDocument/2006/relationships/image" Target="../media/image145.emf"/><Relationship Id="rId5" Type="http://schemas.openxmlformats.org/officeDocument/2006/relationships/image" Target="../media/image144.emf"/><Relationship Id="rId4" Type="http://schemas.openxmlformats.org/officeDocument/2006/relationships/image" Target="../media/image14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52.wmf"/><Relationship Id="rId1" Type="http://schemas.openxmlformats.org/officeDocument/2006/relationships/image" Target="../media/image151.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59.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63.wmf"/><Relationship Id="rId1" Type="http://schemas.openxmlformats.org/officeDocument/2006/relationships/image" Target="../media/image162.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65.wmf"/><Relationship Id="rId1" Type="http://schemas.openxmlformats.org/officeDocument/2006/relationships/image" Target="../media/image164.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67.wmf"/><Relationship Id="rId1" Type="http://schemas.openxmlformats.org/officeDocument/2006/relationships/image" Target="../media/image16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4"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BD0A2-93B6-4A55-B8FA-AFB2F73A0C86}" type="datetimeFigureOut">
              <a:rPr lang="it-IT" smtClean="0"/>
              <a:t>01/06/2011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D5586-454F-4C73-9C56-70D315130982}" type="slidenum">
              <a:rPr lang="it-IT" smtClean="0"/>
              <a:t>‹N›</a:t>
            </a:fld>
            <a:endParaRPr lang="it-IT"/>
          </a:p>
        </p:txBody>
      </p:sp>
    </p:spTree>
    <p:extLst>
      <p:ext uri="{BB962C8B-B14F-4D97-AF65-F5344CB8AC3E}">
        <p14:creationId xmlns:p14="http://schemas.microsoft.com/office/powerpoint/2010/main" val="402650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DD5586-454F-4C73-9C56-70D315130982}" type="slidenum">
              <a:rPr lang="it-IT" smtClean="0"/>
              <a:t>4</a:t>
            </a:fld>
            <a:endParaRPr lang="it-IT"/>
          </a:p>
        </p:txBody>
      </p:sp>
    </p:spTree>
    <p:extLst>
      <p:ext uri="{BB962C8B-B14F-4D97-AF65-F5344CB8AC3E}">
        <p14:creationId xmlns:p14="http://schemas.microsoft.com/office/powerpoint/2010/main" val="387185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spect="1" noChangeArrowheads="1" noTextEdit="1"/>
          </p:cNvSpPr>
          <p:nvPr>
            <p:ph type="sldImg"/>
          </p:nvPr>
        </p:nvSpPr>
        <p:spPr>
          <a:xfrm>
            <a:off x="1146175" y="685800"/>
            <a:ext cx="4568825" cy="3427413"/>
          </a:xfrm>
          <a:ln/>
        </p:spPr>
      </p:sp>
      <p:sp>
        <p:nvSpPr>
          <p:cNvPr id="782339"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xfrm>
            <a:off x="1146175" y="685800"/>
            <a:ext cx="4568825" cy="3427413"/>
          </a:xfrm>
          <a:ln/>
        </p:spPr>
      </p:sp>
      <p:sp>
        <p:nvSpPr>
          <p:cNvPr id="786435"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181696" y="686405"/>
            <a:ext cx="4499075" cy="3427489"/>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146175" y="685800"/>
            <a:ext cx="4568825" cy="3427413"/>
          </a:xfrm>
          <a:ln/>
        </p:spPr>
      </p:sp>
      <p:sp>
        <p:nvSpPr>
          <p:cNvPr id="797699"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1181696" y="686405"/>
            <a:ext cx="4499075" cy="3427489"/>
          </a:xfrm>
          <a:ln/>
        </p:spPr>
      </p:sp>
      <p:sp>
        <p:nvSpPr>
          <p:cNvPr id="845827"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1146175" y="685800"/>
            <a:ext cx="4568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46175" y="685800"/>
            <a:ext cx="4568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46175" y="685800"/>
            <a:ext cx="4568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2EBFC-9982-454D-881A-C87BAA1893CF}" type="slidenum">
              <a:rPr lang="en-US"/>
              <a:pPr/>
              <a:t>8</a:t>
            </a:fld>
            <a:endParaRPr lang="en-US"/>
          </a:p>
        </p:txBody>
      </p:sp>
      <p:sp>
        <p:nvSpPr>
          <p:cNvPr id="1448962" name="Rectangle 2"/>
          <p:cNvSpPr>
            <a:spLocks noGrp="1" noRot="1" noChangeAspect="1" noChangeArrowheads="1" noTextEdit="1"/>
          </p:cNvSpPr>
          <p:nvPr>
            <p:ph type="sldImg"/>
          </p:nvPr>
        </p:nvSpPr>
        <p:spPr>
          <a:ln/>
        </p:spPr>
      </p:sp>
      <p:sp>
        <p:nvSpPr>
          <p:cNvPr id="14489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46175" y="685800"/>
            <a:ext cx="4568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A322495-E798-4F10-9FAE-BB74CF51873C}" type="slidenum">
              <a:rPr lang="it-IT" smtClean="0"/>
              <a:pPr/>
              <a:t>38</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1146175" y="685800"/>
            <a:ext cx="4568825" cy="3427413"/>
          </a:xfrm>
          <a:ln/>
        </p:spPr>
      </p:sp>
      <p:sp>
        <p:nvSpPr>
          <p:cNvPr id="841731"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1146175" y="685800"/>
            <a:ext cx="4568825" cy="3427413"/>
          </a:xfrm>
          <a:ln/>
        </p:spPr>
      </p:sp>
      <p:sp>
        <p:nvSpPr>
          <p:cNvPr id="843779"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ChangeArrowheads="1" noTextEdit="1"/>
          </p:cNvSpPr>
          <p:nvPr>
            <p:ph type="sldImg"/>
          </p:nvPr>
        </p:nvSpPr>
        <p:spPr>
          <a:xfrm>
            <a:off x="1181696" y="686405"/>
            <a:ext cx="4499075" cy="3427489"/>
          </a:xfrm>
          <a:ln/>
        </p:spPr>
      </p:sp>
      <p:sp>
        <p:nvSpPr>
          <p:cNvPr id="825347" name="Rectangle 3"/>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1026"/>
          <p:cNvSpPr>
            <a:spLocks noGrp="1" noRot="1" noChangeAspect="1" noChangeArrowheads="1" noTextEdit="1"/>
          </p:cNvSpPr>
          <p:nvPr>
            <p:ph type="sldImg"/>
          </p:nvPr>
        </p:nvSpPr>
        <p:spPr>
          <a:xfrm>
            <a:off x="1146175" y="685800"/>
            <a:ext cx="4568825" cy="3427413"/>
          </a:xfrm>
          <a:ln/>
        </p:spPr>
      </p:sp>
      <p:sp>
        <p:nvSpPr>
          <p:cNvPr id="873475" name="Rectangle 1027"/>
          <p:cNvSpPr>
            <a:spLocks noGrp="1" noChangeArrowheads="1"/>
          </p:cNvSpPr>
          <p:nvPr>
            <p:ph type="body" idx="1"/>
          </p:nvPr>
        </p:nvSpPr>
        <p:spPr>
          <a:xfrm>
            <a:off x="913805" y="4342191"/>
            <a:ext cx="5030391" cy="4115405"/>
          </a:xfrm>
        </p:spPr>
        <p:txBody>
          <a:bodyPr lIns="89893" tIns="44945" rIns="89893" bIns="44945"/>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Rot="1" noChangeAspect="1" noChangeArrowheads="1" noTextEdit="1"/>
          </p:cNvSpPr>
          <p:nvPr>
            <p:ph type="sldImg"/>
          </p:nvPr>
        </p:nvSpPr>
        <p:spPr bwMode="auto">
          <a:xfrm>
            <a:off x="1183184" y="686405"/>
            <a:ext cx="4499074" cy="3427489"/>
          </a:xfrm>
          <a:prstGeom prst="rect">
            <a:avLst/>
          </a:prstGeom>
          <a:solidFill>
            <a:srgbClr val="FFFFFF"/>
          </a:solidFill>
          <a:ln>
            <a:solidFill>
              <a:srgbClr val="000000"/>
            </a:solidFill>
            <a:miter lim="800000"/>
            <a:headEnd/>
            <a:tailEnd/>
          </a:ln>
        </p:spPr>
      </p:sp>
      <p:sp>
        <p:nvSpPr>
          <p:cNvPr id="827395"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84" tIns="44943" rIns="89884" bIns="44943"/>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93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096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97FC65-0F66-48A9-8532-C28E41298AF2}" type="slidenum">
              <a:rPr lang="it-IT" smtClean="0"/>
              <a:pPr fontAlgn="base">
                <a:spcBef>
                  <a:spcPct val="0"/>
                </a:spcBef>
                <a:spcAft>
                  <a:spcPct val="0"/>
                </a:spcAft>
                <a:defRPr/>
              </a:pPr>
              <a:t>12</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Rot="1" noChangeAspect="1" noChangeArrowheads="1" noTextEdit="1"/>
          </p:cNvSpPr>
          <p:nvPr>
            <p:ph type="sldImg"/>
          </p:nvPr>
        </p:nvSpPr>
        <p:spPr>
          <a:xfrm>
            <a:off x="1147763" y="687388"/>
            <a:ext cx="4567237" cy="3425825"/>
          </a:xfrm>
          <a:ln/>
        </p:spPr>
      </p:sp>
      <p:sp>
        <p:nvSpPr>
          <p:cNvPr id="863235" name="Rectangle 3"/>
          <p:cNvSpPr>
            <a:spLocks noGrp="1" noChangeArrowheads="1"/>
          </p:cNvSpPr>
          <p:nvPr>
            <p:ph type="body" idx="1"/>
          </p:nvPr>
        </p:nvSpPr>
        <p:spPr>
          <a:xfrm>
            <a:off x="913805" y="4343703"/>
            <a:ext cx="5030391" cy="4112381"/>
          </a:xfrm>
        </p:spPr>
        <p:txBody>
          <a:bodyPr lIns="89867" tIns="44929" rIns="89867" bIns="44929"/>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ED6EE1F-7435-4067-9241-12A442229598}" type="slidenum">
              <a:rPr lang="it-IT" smtClean="0"/>
              <a:pPr/>
              <a:t>18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A322495-E798-4F10-9FAE-BB74CF51873C}" type="slidenum">
              <a:rPr lang="it-IT" smtClean="0"/>
              <a:pPr/>
              <a:t>19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A322495-E798-4F10-9FAE-BB74CF51873C}" type="slidenum">
              <a:rPr lang="it-IT" smtClean="0"/>
              <a:pPr/>
              <a:t>20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A322495-E798-4F10-9FAE-BB74CF51873C}" type="slidenum">
              <a:rPr lang="it-IT" smtClean="0"/>
              <a:pPr/>
              <a:t>21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A322495-E798-4F10-9FAE-BB74CF51873C}" type="slidenum">
              <a:rPr lang="it-IT" smtClean="0"/>
              <a:pPr/>
              <a:t>22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2E37531-1043-45A4-B1C8-1D3EFAB97ED3}" type="datetimeFigureOut">
              <a:rPr lang="it-IT" smtClean="0"/>
              <a:t>01/06/2011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241135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E37531-1043-45A4-B1C8-1D3EFAB97ED3}" type="datetimeFigureOut">
              <a:rPr lang="it-IT" smtClean="0"/>
              <a:t>01/06/2011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64290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E37531-1043-45A4-B1C8-1D3EFAB97ED3}" type="datetimeFigureOut">
              <a:rPr lang="it-IT" smtClean="0"/>
              <a:t>01/06/2011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344956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8280400" cy="5334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11163" y="1143000"/>
            <a:ext cx="4083050" cy="5181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143000"/>
            <a:ext cx="4083050" cy="5181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51194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8280400" cy="5334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11163" y="1143000"/>
            <a:ext cx="8318500" cy="2514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11163" y="3810000"/>
            <a:ext cx="8318500" cy="2514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084066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8280400" cy="5334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11163" y="1143000"/>
            <a:ext cx="4083050" cy="5181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6613" y="1143000"/>
            <a:ext cx="4083050" cy="2514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6613" y="3810000"/>
            <a:ext cx="4083050" cy="2514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95537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8280400" cy="5334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11163" y="1143000"/>
            <a:ext cx="8318500" cy="5181600"/>
          </a:xfrm>
        </p:spPr>
        <p:txBody>
          <a:bodyPr/>
          <a:lstStyle/>
          <a:p>
            <a:endParaRPr lang="it-IT"/>
          </a:p>
        </p:txBody>
      </p:sp>
    </p:spTree>
    <p:extLst>
      <p:ext uri="{BB962C8B-B14F-4D97-AF65-F5344CB8AC3E}">
        <p14:creationId xmlns:p14="http://schemas.microsoft.com/office/powerpoint/2010/main" val="338926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E37531-1043-45A4-B1C8-1D3EFAB97ED3}" type="datetimeFigureOut">
              <a:rPr lang="it-IT" smtClean="0"/>
              <a:t>01/06/2011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29137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2E37531-1043-45A4-B1C8-1D3EFAB97ED3}" type="datetimeFigureOut">
              <a:rPr lang="it-IT" smtClean="0"/>
              <a:t>01/06/2011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38867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2E37531-1043-45A4-B1C8-1D3EFAB97ED3}" type="datetimeFigureOut">
              <a:rPr lang="it-IT" smtClean="0"/>
              <a:t>01/06/2011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30223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2E37531-1043-45A4-B1C8-1D3EFAB97ED3}" type="datetimeFigureOut">
              <a:rPr lang="it-IT" smtClean="0"/>
              <a:t>01/06/2011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225123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2E37531-1043-45A4-B1C8-1D3EFAB97ED3}" type="datetimeFigureOut">
              <a:rPr lang="it-IT" smtClean="0"/>
              <a:t>01/06/2011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177152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E37531-1043-45A4-B1C8-1D3EFAB97ED3}" type="datetimeFigureOut">
              <a:rPr lang="it-IT" smtClean="0"/>
              <a:t>01/06/2011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92157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E37531-1043-45A4-B1C8-1D3EFAB97ED3}" type="datetimeFigureOut">
              <a:rPr lang="it-IT" smtClean="0"/>
              <a:t>01/06/2011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380420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E37531-1043-45A4-B1C8-1D3EFAB97ED3}" type="datetimeFigureOut">
              <a:rPr lang="it-IT" smtClean="0"/>
              <a:t>01/06/2011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110924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37531-1043-45A4-B1C8-1D3EFAB97ED3}" type="datetimeFigureOut">
              <a:rPr lang="it-IT" smtClean="0"/>
              <a:t>01/06/2011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FA4AE-D64F-4E07-A4BE-0BD0BEB9D2BA}" type="slidenum">
              <a:rPr lang="it-IT" smtClean="0"/>
              <a:t>‹N›</a:t>
            </a:fld>
            <a:endParaRPr lang="it-IT"/>
          </a:p>
        </p:txBody>
      </p:sp>
    </p:spTree>
    <p:extLst>
      <p:ext uri="{BB962C8B-B14F-4D97-AF65-F5344CB8AC3E}">
        <p14:creationId xmlns:p14="http://schemas.microsoft.com/office/powerpoint/2010/main" val="3034180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voa.net/cgi-bin/twiki/bin/view/IVOA/IvoaKDDguideScience"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96.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98.emf"/><Relationship Id="rId5" Type="http://schemas.openxmlformats.org/officeDocument/2006/relationships/oleObject" Target="../embeddings/oleObject39.bin"/><Relationship Id="rId4" Type="http://schemas.openxmlformats.org/officeDocument/2006/relationships/image" Target="../media/image97.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103.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00.e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102.emf"/><Relationship Id="rId4" Type="http://schemas.openxmlformats.org/officeDocument/2006/relationships/image" Target="../media/image99.emf"/><Relationship Id="rId9" Type="http://schemas.openxmlformats.org/officeDocument/2006/relationships/oleObject" Target="../embeddings/oleObject43.bin"/></Relationships>
</file>

<file path=ppt/slides/_rels/slide105.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05.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48.bin"/></Relationships>
</file>

<file path=ppt/slides/_rels/slide106.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image" Target="../media/image110.wmf"/><Relationship Id="rId5" Type="http://schemas.openxmlformats.org/officeDocument/2006/relationships/oleObject" Target="../embeddings/oleObject51.bin"/><Relationship Id="rId10" Type="http://schemas.openxmlformats.org/officeDocument/2006/relationships/image" Target="../media/image104.wmf"/><Relationship Id="rId4" Type="http://schemas.openxmlformats.org/officeDocument/2006/relationships/image" Target="../media/image109.wmf"/><Relationship Id="rId9" Type="http://schemas.openxmlformats.org/officeDocument/2006/relationships/oleObject" Target="../embeddings/oleObject53.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image" Target="../media/image112.w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3.xml"/><Relationship Id="rId1" Type="http://schemas.openxmlformats.org/officeDocument/2006/relationships/vmlDrawing" Target="../drawings/vmlDrawing35.vml"/><Relationship Id="rId6" Type="http://schemas.openxmlformats.org/officeDocument/2006/relationships/image" Target="../media/image114.wmf"/><Relationship Id="rId5" Type="http://schemas.openxmlformats.org/officeDocument/2006/relationships/oleObject" Target="../embeddings/oleObject56.bin"/><Relationship Id="rId4" Type="http://schemas.openxmlformats.org/officeDocument/2006/relationships/image" Target="../media/image113.wmf"/></Relationships>
</file>

<file path=ppt/slides/_rels/slide109.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16.wmf"/><Relationship Id="rId5" Type="http://schemas.openxmlformats.org/officeDocument/2006/relationships/oleObject" Target="../embeddings/oleObject58.bin"/><Relationship Id="rId4" Type="http://schemas.openxmlformats.org/officeDocument/2006/relationships/image" Target="../media/image1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4.xml"/><Relationship Id="rId1" Type="http://schemas.openxmlformats.org/officeDocument/2006/relationships/vmlDrawing" Target="../drawings/vmlDrawing37.vml"/><Relationship Id="rId6" Type="http://schemas.openxmlformats.org/officeDocument/2006/relationships/image" Target="../media/image119.emf"/><Relationship Id="rId5" Type="http://schemas.openxmlformats.org/officeDocument/2006/relationships/oleObject" Target="../embeddings/oleObject61.bin"/><Relationship Id="rId4" Type="http://schemas.openxmlformats.org/officeDocument/2006/relationships/image" Target="../media/image118.e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20.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21.wmf"/></Relationships>
</file>

<file path=ppt/slides/_rels/slide113.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image" Target="../media/image110.wmf"/><Relationship Id="rId5" Type="http://schemas.openxmlformats.org/officeDocument/2006/relationships/oleObject" Target="../embeddings/oleObject65.bin"/><Relationship Id="rId10" Type="http://schemas.openxmlformats.org/officeDocument/2006/relationships/image" Target="../media/image122.wmf"/><Relationship Id="rId4" Type="http://schemas.openxmlformats.org/officeDocument/2006/relationships/image" Target="../media/image109.wmf"/><Relationship Id="rId9" Type="http://schemas.openxmlformats.org/officeDocument/2006/relationships/oleObject" Target="../embeddings/oleObject67.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3.xml"/><Relationship Id="rId1" Type="http://schemas.openxmlformats.org/officeDocument/2006/relationships/vmlDrawing" Target="../drawings/vmlDrawing41.vml"/><Relationship Id="rId4" Type="http://schemas.openxmlformats.org/officeDocument/2006/relationships/image" Target="../media/image123.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3.xml"/><Relationship Id="rId1" Type="http://schemas.openxmlformats.org/officeDocument/2006/relationships/vmlDrawing" Target="../drawings/vmlDrawing42.vml"/><Relationship Id="rId6" Type="http://schemas.openxmlformats.org/officeDocument/2006/relationships/image" Target="../media/image125.wmf"/><Relationship Id="rId5" Type="http://schemas.openxmlformats.org/officeDocument/2006/relationships/oleObject" Target="../embeddings/oleObject70.bin"/><Relationship Id="rId4" Type="http://schemas.openxmlformats.org/officeDocument/2006/relationships/image" Target="../media/image124.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126.wmf"/></Relationships>
</file>

<file path=ppt/slides/_rels/slide117.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image" Target="../media/image110.wmf"/><Relationship Id="rId5" Type="http://schemas.openxmlformats.org/officeDocument/2006/relationships/oleObject" Target="../embeddings/oleObject73.bin"/><Relationship Id="rId10" Type="http://schemas.openxmlformats.org/officeDocument/2006/relationships/image" Target="../media/image126.wmf"/><Relationship Id="rId4" Type="http://schemas.openxmlformats.org/officeDocument/2006/relationships/image" Target="../media/image109.wmf"/><Relationship Id="rId9" Type="http://schemas.openxmlformats.org/officeDocument/2006/relationships/oleObject" Target="../embeddings/oleObject75.bin"/></Relationships>
</file>

<file path=ppt/slides/_rels/slide11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image" Target="../media/image129.wmf"/><Relationship Id="rId5" Type="http://schemas.openxmlformats.org/officeDocument/2006/relationships/oleObject" Target="../embeddings/oleObject77.bin"/><Relationship Id="rId4" Type="http://schemas.openxmlformats.org/officeDocument/2006/relationships/image" Target="../media/image128.w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cse.unsw.edu.au/~quinlan/c4.5r8.tar.gz"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image" Target="../media/image136.e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35.emf"/><Relationship Id="rId5" Type="http://schemas.openxmlformats.org/officeDocument/2006/relationships/oleObject" Target="../embeddings/oleObject79.bin"/><Relationship Id="rId4" Type="http://schemas.openxmlformats.org/officeDocument/2006/relationships/image" Target="../media/image134.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image" Target="../media/image137.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image" Target="../media/image139.wmf"/><Relationship Id="rId5" Type="http://schemas.openxmlformats.org/officeDocument/2006/relationships/oleObject" Target="../embeddings/oleObject83.bin"/><Relationship Id="rId4" Type="http://schemas.openxmlformats.org/officeDocument/2006/relationships/image" Target="../media/image138.emf"/></Relationships>
</file>

<file path=ppt/slides/_rels/slide139.xml.rels><?xml version="1.0" encoding="UTF-8" standalone="yes"?>
<Relationships xmlns="http://schemas.openxmlformats.org/package/2006/relationships"><Relationship Id="rId8" Type="http://schemas.openxmlformats.org/officeDocument/2006/relationships/image" Target="../media/image142.e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44.e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41.e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143.emf"/><Relationship Id="rId4" Type="http://schemas.openxmlformats.org/officeDocument/2006/relationships/image" Target="../media/image140.emf"/><Relationship Id="rId9" Type="http://schemas.openxmlformats.org/officeDocument/2006/relationships/oleObject" Target="../embeddings/oleObject87.bin"/><Relationship Id="rId14" Type="http://schemas.openxmlformats.org/officeDocument/2006/relationships/image" Target="../media/image145.emf"/></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image" Target="../media/image146.e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147.emf"/></Relationships>
</file>

<file path=ppt/slides/_rels/slide14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6.xml"/><Relationship Id="rId1" Type="http://schemas.openxmlformats.org/officeDocument/2006/relationships/vmlDrawing" Target="../drawings/vmlDrawing52.vml"/><Relationship Id="rId4" Type="http://schemas.openxmlformats.org/officeDocument/2006/relationships/image" Target="../media/image149.w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g"/><Relationship Id="rId4" Type="http://schemas.openxmlformats.org/officeDocument/2006/relationships/image" Target="../media/image11.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image" Target="../media/image150.w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image" Target="../media/image152.wmf"/><Relationship Id="rId5" Type="http://schemas.openxmlformats.org/officeDocument/2006/relationships/oleObject" Target="../embeddings/oleObject95.bin"/><Relationship Id="rId4" Type="http://schemas.openxmlformats.org/officeDocument/2006/relationships/image" Target="../media/image151.w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158.png"/><Relationship Id="rId4" Type="http://schemas.openxmlformats.org/officeDocument/2006/relationships/image" Target="../media/image157.wm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97.bin"/><Relationship Id="rId7" Type="http://schemas.openxmlformats.org/officeDocument/2006/relationships/image" Target="../media/image160.w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98.bin"/><Relationship Id="rId5" Type="http://schemas.openxmlformats.org/officeDocument/2006/relationships/image" Target="../media/image161.png"/><Relationship Id="rId4" Type="http://schemas.openxmlformats.org/officeDocument/2006/relationships/image" Target="../media/image159.wmf"/></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163.wmf"/><Relationship Id="rId5" Type="http://schemas.openxmlformats.org/officeDocument/2006/relationships/oleObject" Target="../embeddings/oleObject100.bin"/><Relationship Id="rId4" Type="http://schemas.openxmlformats.org/officeDocument/2006/relationships/image" Target="../media/image162.wmf"/></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165.wmf"/><Relationship Id="rId5" Type="http://schemas.openxmlformats.org/officeDocument/2006/relationships/oleObject" Target="../embeddings/oleObject102.bin"/><Relationship Id="rId4" Type="http://schemas.openxmlformats.org/officeDocument/2006/relationships/image" Target="../media/image164.w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167.wmf"/><Relationship Id="rId5" Type="http://schemas.openxmlformats.org/officeDocument/2006/relationships/oleObject" Target="../embeddings/oleObject104.bin"/><Relationship Id="rId4" Type="http://schemas.openxmlformats.org/officeDocument/2006/relationships/image" Target="../media/image166.w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image" Target="../media/image168.wmf"/></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gif"/><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2.wmf"/></Relationships>
</file>

<file path=ppt/slides/_rels/slide56.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4.emf"/><Relationship Id="rId5" Type="http://schemas.openxmlformats.org/officeDocument/2006/relationships/oleObject" Target="../embeddings/oleObject8.bin"/><Relationship Id="rId4" Type="http://schemas.openxmlformats.org/officeDocument/2006/relationships/image" Target="../media/image5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6.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8.emf"/><Relationship Id="rId5" Type="http://schemas.openxmlformats.org/officeDocument/2006/relationships/oleObject" Target="../embeddings/oleObject12.bin"/><Relationship Id="rId10" Type="http://schemas.openxmlformats.org/officeDocument/2006/relationships/image" Target="../media/image60.emf"/><Relationship Id="rId4" Type="http://schemas.openxmlformats.org/officeDocument/2006/relationships/image" Target="../media/image57.emf"/><Relationship Id="rId9"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en.wikipedia.org/wiki/Standard_deviation" TargetMode="External"/><Relationship Id="rId2" Type="http://schemas.openxmlformats.org/officeDocument/2006/relationships/hyperlink" Target="http://en.wikipedia.org/wiki/Euclidean_space" TargetMode="Externa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en.wikipedia.org/wiki/Random_vector" TargetMode="External"/><Relationship Id="rId7" Type="http://schemas.openxmlformats.org/officeDocument/2006/relationships/hyperlink" Target="http://en.wikipedia.org/wiki/Standard_deviation" TargetMode="External"/><Relationship Id="rId12" Type="http://schemas.openxmlformats.org/officeDocument/2006/relationships/image" Target="../media/image66.png"/><Relationship Id="rId2" Type="http://schemas.openxmlformats.org/officeDocument/2006/relationships/hyperlink" Target="http://en.wikipedia.org/wiki/Covariance_matrix" TargetMode="External"/><Relationship Id="rId1" Type="http://schemas.openxmlformats.org/officeDocument/2006/relationships/slideLayout" Target="../slideLayouts/slideLayout2.xml"/><Relationship Id="rId6" Type="http://schemas.openxmlformats.org/officeDocument/2006/relationships/hyperlink" Target="http://en.wikipedia.org/wiki/Diagonal_matrix" TargetMode="External"/><Relationship Id="rId11" Type="http://schemas.openxmlformats.org/officeDocument/2006/relationships/image" Target="../media/image65.png"/><Relationship Id="rId5" Type="http://schemas.openxmlformats.org/officeDocument/2006/relationships/hyperlink" Target="http://en.wikipedia.org/wiki/Euclidean_distance" TargetMode="External"/><Relationship Id="rId10" Type="http://schemas.openxmlformats.org/officeDocument/2006/relationships/image" Target="../media/image64.png"/><Relationship Id="rId4" Type="http://schemas.openxmlformats.org/officeDocument/2006/relationships/hyperlink" Target="http://en.wikipedia.org/wiki/Probability_distribution" TargetMode="External"/><Relationship Id="rId9"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67.wmf"/><Relationship Id="rId4" Type="http://schemas.openxmlformats.org/officeDocument/2006/relationships/oleObject" Target="../embeddings/oleObject15.bin"/></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70.wmf"/><Relationship Id="rId4" Type="http://schemas.openxmlformats.org/officeDocument/2006/relationships/oleObject" Target="../embeddings/oleObject17.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73.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5.png"/><Relationship Id="rId5" Type="http://schemas.openxmlformats.org/officeDocument/2006/relationships/oleObject" Target="../embeddings/oleObject20.bin"/><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2.xml"/><Relationship Id="rId5" Type="http://schemas.openxmlformats.org/officeDocument/2006/relationships/image" Target="../media/image81.jpg"/><Relationship Id="rId4" Type="http://schemas.openxmlformats.org/officeDocument/2006/relationships/image" Target="../media/image80.gi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82.emf"/></Relationships>
</file>

<file path=ppt/slides/_rels/slide7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5.jpeg"/><Relationship Id="rId7"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83.wmf"/><Relationship Id="rId4" Type="http://schemas.openxmlformats.org/officeDocument/2006/relationships/oleObject" Target="../embeddings/oleObject22.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87.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87.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88.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89.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89.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90.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90.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91.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image" Target="../media/image91.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9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93.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image" Target="../media/image94.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9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8604448" cy="1384995"/>
          </a:xfrm>
          <a:prstGeom prst="rect">
            <a:avLst/>
          </a:prstGeom>
          <a:noFill/>
        </p:spPr>
        <p:txBody>
          <a:bodyPr wrap="square" rtlCol="0">
            <a:spAutoFit/>
          </a:bodyPr>
          <a:lstStyle/>
          <a:p>
            <a:r>
              <a:rPr lang="it-IT" sz="2800" b="1" dirty="0" err="1" smtClean="0">
                <a:solidFill>
                  <a:srgbClr val="FF0000"/>
                </a:solidFill>
              </a:rPr>
              <a:t>Lecture</a:t>
            </a:r>
            <a:r>
              <a:rPr lang="it-IT" sz="2800" b="1" dirty="0" smtClean="0">
                <a:solidFill>
                  <a:srgbClr val="FF0000"/>
                </a:solidFill>
              </a:rPr>
              <a:t> 1</a:t>
            </a:r>
          </a:p>
          <a:p>
            <a:endParaRPr lang="it-IT" sz="2800" b="1" dirty="0">
              <a:solidFill>
                <a:srgbClr val="FF0000"/>
              </a:solidFill>
            </a:endParaRPr>
          </a:p>
          <a:p>
            <a:r>
              <a:rPr lang="it-IT" sz="2800" b="1" dirty="0" err="1" smtClean="0">
                <a:solidFill>
                  <a:srgbClr val="FF0000"/>
                </a:solidFill>
              </a:rPr>
              <a:t>What</a:t>
            </a:r>
            <a:r>
              <a:rPr lang="it-IT" sz="2800" b="1" dirty="0" smtClean="0">
                <a:solidFill>
                  <a:srgbClr val="FF0000"/>
                </a:solidFill>
              </a:rPr>
              <a:t> </a:t>
            </a:r>
            <a:r>
              <a:rPr lang="it-IT" sz="2800" b="1" dirty="0" err="1" smtClean="0">
                <a:solidFill>
                  <a:srgbClr val="FF0000"/>
                </a:solidFill>
              </a:rPr>
              <a:t>is</a:t>
            </a:r>
            <a:r>
              <a:rPr lang="it-IT" sz="2800" b="1" dirty="0" smtClean="0">
                <a:solidFill>
                  <a:srgbClr val="FF0000"/>
                </a:solidFill>
              </a:rPr>
              <a:t> (</a:t>
            </a:r>
            <a:r>
              <a:rPr lang="it-IT" sz="2800" b="1" dirty="0" err="1" smtClean="0">
                <a:solidFill>
                  <a:srgbClr val="FF0000"/>
                </a:solidFill>
              </a:rPr>
              <a:t>Astronomical</a:t>
            </a:r>
            <a:r>
              <a:rPr lang="it-IT" sz="2800" b="1" dirty="0" smtClean="0">
                <a:solidFill>
                  <a:srgbClr val="FF0000"/>
                </a:solidFill>
              </a:rPr>
              <a:t>) Data </a:t>
            </a:r>
            <a:r>
              <a:rPr lang="it-IT" sz="2800" b="1" dirty="0" err="1" smtClean="0">
                <a:solidFill>
                  <a:srgbClr val="FF0000"/>
                </a:solidFill>
              </a:rPr>
              <a:t>Mining</a:t>
            </a:r>
            <a:endParaRPr lang="it-IT" sz="2800" b="1" dirty="0">
              <a:solidFill>
                <a:srgbClr val="FF0000"/>
              </a:solidFill>
            </a:endParaRPr>
          </a:p>
        </p:txBody>
      </p:sp>
      <p:sp>
        <p:nvSpPr>
          <p:cNvPr id="5" name="CasellaDiTesto 4"/>
          <p:cNvSpPr txBox="1"/>
          <p:nvPr/>
        </p:nvSpPr>
        <p:spPr>
          <a:xfrm>
            <a:off x="-35615" y="1556792"/>
            <a:ext cx="9144000" cy="1938992"/>
          </a:xfrm>
          <a:prstGeom prst="rect">
            <a:avLst/>
          </a:prstGeom>
          <a:noFill/>
        </p:spPr>
        <p:txBody>
          <a:bodyPr wrap="square" rtlCol="0">
            <a:spAutoFit/>
          </a:bodyPr>
          <a:lstStyle/>
          <a:p>
            <a:r>
              <a:rPr lang="it-IT" sz="2400" b="1" dirty="0" smtClean="0"/>
              <a:t>Giuseppe Longo </a:t>
            </a:r>
          </a:p>
          <a:p>
            <a:r>
              <a:rPr lang="it-IT" dirty="0" err="1" smtClean="0"/>
              <a:t>University</a:t>
            </a:r>
            <a:r>
              <a:rPr lang="it-IT" dirty="0" smtClean="0"/>
              <a:t> Federico II in Napoli – </a:t>
            </a:r>
            <a:r>
              <a:rPr lang="it-IT" dirty="0" err="1" smtClean="0"/>
              <a:t>Italy</a:t>
            </a:r>
            <a:r>
              <a:rPr lang="it-IT" dirty="0" smtClean="0"/>
              <a:t> </a:t>
            </a:r>
          </a:p>
          <a:p>
            <a:r>
              <a:rPr lang="it-IT" dirty="0" err="1" smtClean="0"/>
              <a:t>Visiting</a:t>
            </a:r>
            <a:r>
              <a:rPr lang="it-IT" dirty="0" smtClean="0"/>
              <a:t> </a:t>
            </a:r>
            <a:r>
              <a:rPr lang="it-IT" dirty="0" err="1" smtClean="0"/>
              <a:t>faculty</a:t>
            </a:r>
            <a:r>
              <a:rPr lang="it-IT" dirty="0" smtClean="0"/>
              <a:t> – California </a:t>
            </a:r>
            <a:r>
              <a:rPr lang="it-IT" dirty="0" err="1" smtClean="0"/>
              <a:t>Institute</a:t>
            </a:r>
            <a:r>
              <a:rPr lang="it-IT" dirty="0" smtClean="0"/>
              <a:t> of Technology</a:t>
            </a:r>
          </a:p>
          <a:p>
            <a:endParaRPr lang="it-IT" dirty="0"/>
          </a:p>
          <a:p>
            <a:r>
              <a:rPr lang="it-IT" sz="2400" b="1" dirty="0" smtClean="0"/>
              <a:t>Massimo Brescia</a:t>
            </a:r>
          </a:p>
          <a:p>
            <a:r>
              <a:rPr lang="it-IT" dirty="0" smtClean="0"/>
              <a:t>INAF-Capodimonte - </a:t>
            </a:r>
            <a:r>
              <a:rPr lang="it-IT" dirty="0" err="1" smtClean="0"/>
              <a:t>Italy</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9" y="5053900"/>
            <a:ext cx="1979712" cy="1755123"/>
          </a:xfrm>
          <a:prstGeom prst="rect">
            <a:avLst/>
          </a:prstGeom>
        </p:spPr>
      </p:pic>
      <p:pic>
        <p:nvPicPr>
          <p:cNvPr id="8" name="Immagine 11" descr="magritte_blank_check.jpg"/>
          <p:cNvPicPr>
            <a:picLocks noChangeAspect="1"/>
          </p:cNvPicPr>
          <p:nvPr/>
        </p:nvPicPr>
        <p:blipFill>
          <a:blip r:embed="rId3" cstate="print"/>
          <a:srcRect/>
          <a:stretch>
            <a:fillRect/>
          </a:stretch>
        </p:blipFill>
        <p:spPr bwMode="auto">
          <a:xfrm>
            <a:off x="5547649" y="0"/>
            <a:ext cx="3605878" cy="4581128"/>
          </a:xfrm>
          <a:prstGeom prst="rect">
            <a:avLst/>
          </a:prstGeom>
          <a:noFill/>
          <a:ln w="9525">
            <a:noFill/>
            <a:miter lim="800000"/>
            <a:headEnd/>
            <a:tailEnd/>
          </a:ln>
        </p:spPr>
      </p:pic>
    </p:spTree>
    <p:extLst>
      <p:ext uri="{BB962C8B-B14F-4D97-AF65-F5344CB8AC3E}">
        <p14:creationId xmlns:p14="http://schemas.microsoft.com/office/powerpoint/2010/main" val="2803772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88640"/>
            <a:ext cx="8712968" cy="400110"/>
          </a:xfrm>
          <a:prstGeom prst="rect">
            <a:avLst/>
          </a:prstGeom>
          <a:noFill/>
        </p:spPr>
        <p:txBody>
          <a:bodyPr wrap="square" rtlCol="0">
            <a:spAutoFit/>
          </a:bodyPr>
          <a:lstStyle/>
          <a:p>
            <a:r>
              <a:rPr lang="it-IT" sz="2000" dirty="0">
                <a:hlinkClick r:id="rId2"/>
              </a:rPr>
              <a:t>http://</a:t>
            </a:r>
            <a:r>
              <a:rPr lang="it-IT" sz="2000" dirty="0" smtClean="0">
                <a:hlinkClick r:id="rId2"/>
              </a:rPr>
              <a:t>www.ivoa.net/cgi-bin/twiki/bin/view/IVOA/IvoaKDDguideScience</a:t>
            </a:r>
            <a:r>
              <a:rPr lang="it-IT" sz="2000" dirty="0" smtClean="0"/>
              <a:t> </a:t>
            </a:r>
            <a:endParaRPr lang="it-IT" sz="2000" dirty="0"/>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4704"/>
            <a:ext cx="8538692" cy="480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79512" y="5877272"/>
            <a:ext cx="6912768" cy="369332"/>
          </a:xfrm>
          <a:prstGeom prst="rect">
            <a:avLst/>
          </a:prstGeom>
          <a:noFill/>
        </p:spPr>
        <p:txBody>
          <a:bodyPr wrap="square" rtlCol="0">
            <a:spAutoFit/>
          </a:bodyPr>
          <a:lstStyle/>
          <a:p>
            <a:r>
              <a:rPr lang="it-IT" b="1" dirty="0" err="1" smtClean="0"/>
              <a:t>Prepared</a:t>
            </a:r>
            <a:r>
              <a:rPr lang="it-IT" b="1" dirty="0" smtClean="0"/>
              <a:t> and </a:t>
            </a:r>
            <a:r>
              <a:rPr lang="it-IT" b="1" dirty="0" err="1" smtClean="0"/>
              <a:t>Mantained</a:t>
            </a:r>
            <a:r>
              <a:rPr lang="it-IT" b="1" dirty="0" smtClean="0"/>
              <a:t> by N. Ball </a:t>
            </a:r>
            <a:r>
              <a:rPr lang="it-IT" b="1" dirty="0" err="1" smtClean="0"/>
              <a:t>at</a:t>
            </a:r>
            <a:r>
              <a:rPr lang="it-IT" b="1" dirty="0" smtClean="0"/>
              <a:t> the IVOA – IG-KDD </a:t>
            </a:r>
            <a:r>
              <a:rPr lang="it-IT" b="1" dirty="0" err="1" smtClean="0"/>
              <a:t>pages</a:t>
            </a:r>
            <a:endParaRPr lang="it-IT" b="1" dirty="0"/>
          </a:p>
        </p:txBody>
      </p:sp>
    </p:spTree>
    <p:extLst>
      <p:ext uri="{BB962C8B-B14F-4D97-AF65-F5344CB8AC3E}">
        <p14:creationId xmlns:p14="http://schemas.microsoft.com/office/powerpoint/2010/main" val="4351898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r>
              <a:rPr lang="en-US"/>
              <a:t>Tree Induction</a:t>
            </a:r>
          </a:p>
        </p:txBody>
      </p:sp>
      <p:sp>
        <p:nvSpPr>
          <p:cNvPr id="906243" name="Rectangle 3"/>
          <p:cNvSpPr>
            <a:spLocks noGrp="1" noChangeArrowheads="1"/>
          </p:cNvSpPr>
          <p:nvPr>
            <p:ph type="body" idx="1"/>
          </p:nvPr>
        </p:nvSpPr>
        <p:spPr/>
        <p:txBody>
          <a:bodyPr>
            <a:normAutofit lnSpcReduction="10000"/>
          </a:bodyPr>
          <a:lstStyle/>
          <a:p>
            <a:r>
              <a:rPr lang="en-US"/>
              <a:t>Greedy strategy.</a:t>
            </a:r>
          </a:p>
          <a:p>
            <a:pPr lvl="1"/>
            <a:r>
              <a:rPr lang="en-US"/>
              <a:t>Split the records based on an attribute test that optimizes certain criterion.</a:t>
            </a:r>
          </a:p>
          <a:p>
            <a:endParaRPr lang="en-US"/>
          </a:p>
          <a:p>
            <a:r>
              <a:rPr lang="en-US"/>
              <a:t>Issues</a:t>
            </a:r>
          </a:p>
          <a:p>
            <a:pPr lvl="1"/>
            <a:r>
              <a:rPr lang="en-US"/>
              <a:t>Determine how to split the records</a:t>
            </a:r>
          </a:p>
          <a:p>
            <a:pPr lvl="2"/>
            <a:r>
              <a:rPr lang="en-US"/>
              <a:t>How to specify the attribute test condition?</a:t>
            </a:r>
          </a:p>
          <a:p>
            <a:pPr lvl="2"/>
            <a:r>
              <a:rPr lang="en-US">
                <a:solidFill>
                  <a:srgbClr val="FF0000"/>
                </a:solidFill>
              </a:rPr>
              <a:t>How to determine the best split?</a:t>
            </a:r>
          </a:p>
          <a:p>
            <a:pPr lvl="1"/>
            <a:r>
              <a:rPr lang="en-US"/>
              <a:t>Determine when to stop splitting</a:t>
            </a:r>
          </a:p>
          <a:p>
            <a:pPr lvl="1"/>
            <a:endParaRPr lang="en-US"/>
          </a:p>
        </p:txBody>
      </p:sp>
    </p:spTree>
    <p:extLst>
      <p:ext uri="{BB962C8B-B14F-4D97-AF65-F5344CB8AC3E}">
        <p14:creationId xmlns:p14="http://schemas.microsoft.com/office/powerpoint/2010/main" val="29566527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4" name="Rectangle 6"/>
          <p:cNvSpPr>
            <a:spLocks noGrp="1" noChangeArrowheads="1"/>
          </p:cNvSpPr>
          <p:nvPr>
            <p:ph type="title"/>
          </p:nvPr>
        </p:nvSpPr>
        <p:spPr/>
        <p:txBody>
          <a:bodyPr/>
          <a:lstStyle/>
          <a:p>
            <a:r>
              <a:rPr lang="en-US"/>
              <a:t>How to determine the Best Split</a:t>
            </a:r>
          </a:p>
        </p:txBody>
      </p:sp>
      <p:graphicFrame>
        <p:nvGraphicFramePr>
          <p:cNvPr id="908293" name="Object 5"/>
          <p:cNvGraphicFramePr>
            <a:graphicFrameLocks noGrp="1" noChangeAspect="1"/>
          </p:cNvGraphicFramePr>
          <p:nvPr>
            <p:ph idx="1"/>
          </p:nvPr>
        </p:nvGraphicFramePr>
        <p:xfrm>
          <a:off x="381000" y="2260600"/>
          <a:ext cx="8545513" cy="2006600"/>
        </p:xfrm>
        <a:graphic>
          <a:graphicData uri="http://schemas.openxmlformats.org/presentationml/2006/ole">
            <mc:AlternateContent xmlns:mc="http://schemas.openxmlformats.org/markup-compatibility/2006">
              <mc:Choice xmlns:v="urn:schemas-microsoft-com:vml" Requires="v">
                <p:oleObj spid="_x0000_s37911" name="Visio" r:id="rId3" imgW="9538614" imgH="2239584" progId="Visio.Drawing.6">
                  <p:embed/>
                </p:oleObj>
              </mc:Choice>
              <mc:Fallback>
                <p:oleObj name="Visio" r:id="rId3" imgW="9538614" imgH="2239584"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606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8296" name="Text Box 8"/>
          <p:cNvSpPr txBox="1">
            <a:spLocks noChangeArrowheads="1"/>
          </p:cNvSpPr>
          <p:nvPr/>
        </p:nvSpPr>
        <p:spPr bwMode="auto">
          <a:xfrm>
            <a:off x="2286000" y="12192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Before Splitting: 10 records of class 0,</a:t>
            </a:r>
            <a:br>
              <a:rPr lang="en-US" sz="1800"/>
            </a:br>
            <a:r>
              <a:rPr lang="en-US" sz="1800"/>
              <a:t>		10 records of class 1</a:t>
            </a:r>
          </a:p>
        </p:txBody>
      </p:sp>
      <p:sp>
        <p:nvSpPr>
          <p:cNvPr id="908297" name="Text Box 9"/>
          <p:cNvSpPr txBox="1">
            <a:spLocks noChangeArrowheads="1"/>
          </p:cNvSpPr>
          <p:nvPr/>
        </p:nvSpPr>
        <p:spPr bwMode="auto">
          <a:xfrm>
            <a:off x="1981200" y="5119688"/>
            <a:ext cx="510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Which test condition is the best?</a:t>
            </a:r>
          </a:p>
        </p:txBody>
      </p:sp>
    </p:spTree>
    <p:extLst>
      <p:ext uri="{BB962C8B-B14F-4D97-AF65-F5344CB8AC3E}">
        <p14:creationId xmlns:p14="http://schemas.microsoft.com/office/powerpoint/2010/main" val="37945163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en-US"/>
              <a:t>How to determine the Best Split</a:t>
            </a:r>
          </a:p>
        </p:txBody>
      </p:sp>
      <p:sp>
        <p:nvSpPr>
          <p:cNvPr id="912387" name="Rectangle 3"/>
          <p:cNvSpPr>
            <a:spLocks noGrp="1" noChangeArrowheads="1"/>
          </p:cNvSpPr>
          <p:nvPr>
            <p:ph type="body" idx="1"/>
          </p:nvPr>
        </p:nvSpPr>
        <p:spPr/>
        <p:txBody>
          <a:bodyPr/>
          <a:lstStyle/>
          <a:p>
            <a:r>
              <a:rPr lang="en-US"/>
              <a:t>Greedy approach: </a:t>
            </a:r>
          </a:p>
          <a:p>
            <a:pPr lvl="1"/>
            <a:r>
              <a:rPr lang="en-US"/>
              <a:t>Nodes with </a:t>
            </a:r>
            <a:r>
              <a:rPr lang="en-US">
                <a:solidFill>
                  <a:srgbClr val="FF0000"/>
                </a:solidFill>
              </a:rPr>
              <a:t>homogeneous</a:t>
            </a:r>
            <a:r>
              <a:rPr lang="en-US"/>
              <a:t> class distribution are preferred</a:t>
            </a:r>
          </a:p>
          <a:p>
            <a:r>
              <a:rPr lang="en-US"/>
              <a:t>Need a measure of node impurity:</a:t>
            </a:r>
          </a:p>
          <a:p>
            <a:pPr lvl="1">
              <a:buFont typeface="Arial" pitchFamily="34" charset="0"/>
              <a:buNone/>
            </a:pPr>
            <a:endParaRPr lang="en-US"/>
          </a:p>
        </p:txBody>
      </p:sp>
      <p:graphicFrame>
        <p:nvGraphicFramePr>
          <p:cNvPr id="912390" name="Object 6"/>
          <p:cNvGraphicFramePr>
            <a:graphicFrameLocks noGrp="1" noChangeAspect="1"/>
          </p:cNvGraphicFramePr>
          <p:nvPr>
            <p:ph sz="half" idx="4294967295"/>
          </p:nvPr>
        </p:nvGraphicFramePr>
        <p:xfrm>
          <a:off x="2209800" y="3733800"/>
          <a:ext cx="912813" cy="815975"/>
        </p:xfrm>
        <a:graphic>
          <a:graphicData uri="http://schemas.openxmlformats.org/presentationml/2006/ole">
            <mc:AlternateContent xmlns:mc="http://schemas.openxmlformats.org/markup-compatibility/2006">
              <mc:Choice xmlns:v="urn:schemas-microsoft-com:vml" Requires="v">
                <p:oleObj spid="_x0000_s38956" name="Visio" r:id="rId3" imgW="655371" imgH="585812" progId="Visio.Drawing.6">
                  <p:embed/>
                </p:oleObj>
              </mc:Choice>
              <mc:Fallback>
                <p:oleObj name="Visio" r:id="rId3" imgW="655371" imgH="58581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2394" name="Object 10"/>
          <p:cNvGraphicFramePr>
            <a:graphicFrameLocks noGrp="1" noChangeAspect="1"/>
          </p:cNvGraphicFramePr>
          <p:nvPr>
            <p:ph sz="half" idx="4294967295"/>
          </p:nvPr>
        </p:nvGraphicFramePr>
        <p:xfrm>
          <a:off x="5715000" y="3733800"/>
          <a:ext cx="912813" cy="815975"/>
        </p:xfrm>
        <a:graphic>
          <a:graphicData uri="http://schemas.openxmlformats.org/presentationml/2006/ole">
            <mc:AlternateContent xmlns:mc="http://schemas.openxmlformats.org/markup-compatibility/2006">
              <mc:Choice xmlns:v="urn:schemas-microsoft-com:vml" Requires="v">
                <p:oleObj spid="_x0000_s38957" name="Visio" r:id="rId5" imgW="655371" imgH="585812" progId="Visio.Drawing.6">
                  <p:embed/>
                </p:oleObj>
              </mc:Choice>
              <mc:Fallback>
                <p:oleObj name="Visio" r:id="rId5" imgW="655371" imgH="585812"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396" name="Text Box 12"/>
          <p:cNvSpPr txBox="1">
            <a:spLocks noChangeArrowheads="1"/>
          </p:cNvSpPr>
          <p:nvPr/>
        </p:nvSpPr>
        <p:spPr bwMode="auto">
          <a:xfrm>
            <a:off x="1371600" y="4724400"/>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Non-homogeneous,</a:t>
            </a:r>
          </a:p>
          <a:p>
            <a:pPr>
              <a:spcBef>
                <a:spcPct val="50000"/>
              </a:spcBef>
            </a:pPr>
            <a:r>
              <a:rPr lang="en-US" sz="1800"/>
              <a:t>High degree of impurity</a:t>
            </a:r>
          </a:p>
        </p:txBody>
      </p:sp>
      <p:sp>
        <p:nvSpPr>
          <p:cNvPr id="912397" name="Text Box 13"/>
          <p:cNvSpPr txBox="1">
            <a:spLocks noChangeArrowheads="1"/>
          </p:cNvSpPr>
          <p:nvPr/>
        </p:nvSpPr>
        <p:spPr bwMode="auto">
          <a:xfrm>
            <a:off x="5181600" y="4724400"/>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Homogeneous,</a:t>
            </a:r>
          </a:p>
          <a:p>
            <a:pPr>
              <a:spcBef>
                <a:spcPct val="50000"/>
              </a:spcBef>
            </a:pPr>
            <a:r>
              <a:rPr lang="en-US" sz="1800"/>
              <a:t>Low degree of impurity</a:t>
            </a:r>
          </a:p>
        </p:txBody>
      </p:sp>
    </p:spTree>
    <p:extLst>
      <p:ext uri="{BB962C8B-B14F-4D97-AF65-F5344CB8AC3E}">
        <p14:creationId xmlns:p14="http://schemas.microsoft.com/office/powerpoint/2010/main" val="7195819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p:txBody>
          <a:bodyPr/>
          <a:lstStyle/>
          <a:p>
            <a:r>
              <a:rPr lang="en-US"/>
              <a:t>Measures of Node Impurity</a:t>
            </a:r>
          </a:p>
        </p:txBody>
      </p:sp>
      <p:sp>
        <p:nvSpPr>
          <p:cNvPr id="862211" name="Rectangle 3"/>
          <p:cNvSpPr>
            <a:spLocks noGrp="1" noChangeArrowheads="1"/>
          </p:cNvSpPr>
          <p:nvPr>
            <p:ph type="body" idx="1"/>
          </p:nvPr>
        </p:nvSpPr>
        <p:spPr/>
        <p:txBody>
          <a:bodyPr/>
          <a:lstStyle/>
          <a:p>
            <a:r>
              <a:rPr lang="en-US"/>
              <a:t>Gini Index</a:t>
            </a:r>
          </a:p>
          <a:p>
            <a:endParaRPr lang="en-US"/>
          </a:p>
          <a:p>
            <a:r>
              <a:rPr lang="en-US"/>
              <a:t>Entropy</a:t>
            </a:r>
          </a:p>
          <a:p>
            <a:endParaRPr lang="en-US"/>
          </a:p>
          <a:p>
            <a:r>
              <a:rPr lang="en-US"/>
              <a:t>Misclassification error</a:t>
            </a:r>
          </a:p>
        </p:txBody>
      </p:sp>
    </p:spTree>
    <p:extLst>
      <p:ext uri="{BB962C8B-B14F-4D97-AF65-F5344CB8AC3E}">
        <p14:creationId xmlns:p14="http://schemas.microsoft.com/office/powerpoint/2010/main" val="35764616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p:txBody>
          <a:bodyPr/>
          <a:lstStyle/>
          <a:p>
            <a:r>
              <a:rPr lang="en-US"/>
              <a:t>How to Find the Best Split</a:t>
            </a:r>
          </a:p>
        </p:txBody>
      </p:sp>
      <p:sp>
        <p:nvSpPr>
          <p:cNvPr id="924676" name="Oval 4"/>
          <p:cNvSpPr>
            <a:spLocks noChangeArrowheads="1"/>
          </p:cNvSpPr>
          <p:nvPr/>
        </p:nvSpPr>
        <p:spPr bwMode="auto">
          <a:xfrm>
            <a:off x="6477000" y="1828800"/>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0">
                <a:latin typeface="Times New Roman" pitchFamily="18" charset="0"/>
              </a:rPr>
              <a:t>B?</a:t>
            </a:r>
            <a:endParaRPr lang="en-US" sz="2400" b="0">
              <a:latin typeface="Times New Roman" pitchFamily="18" charset="0"/>
            </a:endParaRPr>
          </a:p>
        </p:txBody>
      </p:sp>
      <p:sp>
        <p:nvSpPr>
          <p:cNvPr id="924677" name="Line 5"/>
          <p:cNvSpPr>
            <a:spLocks noChangeShapeType="1"/>
          </p:cNvSpPr>
          <p:nvPr/>
        </p:nvSpPr>
        <p:spPr bwMode="auto">
          <a:xfrm flipH="1">
            <a:off x="5902325" y="22860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4678" name="Line 6"/>
          <p:cNvSpPr>
            <a:spLocks noChangeShapeType="1"/>
          </p:cNvSpPr>
          <p:nvPr/>
        </p:nvSpPr>
        <p:spPr bwMode="auto">
          <a:xfrm>
            <a:off x="7010400" y="22860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4679" name="Text Box 7"/>
          <p:cNvSpPr txBox="1">
            <a:spLocks noChangeArrowheads="1"/>
          </p:cNvSpPr>
          <p:nvPr/>
        </p:nvSpPr>
        <p:spPr bwMode="auto">
          <a:xfrm>
            <a:off x="5629275" y="2401888"/>
            <a:ext cx="539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b="0">
                <a:latin typeface="Times New Roman" pitchFamily="18" charset="0"/>
              </a:rPr>
              <a:t>Yes</a:t>
            </a:r>
          </a:p>
        </p:txBody>
      </p:sp>
      <p:sp>
        <p:nvSpPr>
          <p:cNvPr id="924680" name="Text Box 8"/>
          <p:cNvSpPr txBox="1">
            <a:spLocks noChangeArrowheads="1"/>
          </p:cNvSpPr>
          <p:nvPr/>
        </p:nvSpPr>
        <p:spPr bwMode="auto">
          <a:xfrm>
            <a:off x="8118475" y="240188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b="0">
                <a:latin typeface="Times New Roman" pitchFamily="18" charset="0"/>
              </a:rPr>
              <a:t>No</a:t>
            </a:r>
          </a:p>
        </p:txBody>
      </p:sp>
      <p:sp>
        <p:nvSpPr>
          <p:cNvPr id="924681" name="Rectangle 9"/>
          <p:cNvSpPr>
            <a:spLocks noChangeArrowheads="1"/>
          </p:cNvSpPr>
          <p:nvPr/>
        </p:nvSpPr>
        <p:spPr bwMode="auto">
          <a:xfrm>
            <a:off x="5486400" y="30114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Node N3</a:t>
            </a:r>
          </a:p>
        </p:txBody>
      </p:sp>
      <p:sp>
        <p:nvSpPr>
          <p:cNvPr id="924682" name="Rectangle 10"/>
          <p:cNvSpPr>
            <a:spLocks noChangeArrowheads="1"/>
          </p:cNvSpPr>
          <p:nvPr/>
        </p:nvSpPr>
        <p:spPr bwMode="auto">
          <a:xfrm>
            <a:off x="7673975" y="30114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Node N4</a:t>
            </a:r>
          </a:p>
        </p:txBody>
      </p:sp>
      <p:sp>
        <p:nvSpPr>
          <p:cNvPr id="924683" name="Oval 11"/>
          <p:cNvSpPr>
            <a:spLocks noChangeArrowheads="1"/>
          </p:cNvSpPr>
          <p:nvPr/>
        </p:nvSpPr>
        <p:spPr bwMode="auto">
          <a:xfrm>
            <a:off x="1447800" y="1752600"/>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0">
                <a:latin typeface="Times New Roman" pitchFamily="18" charset="0"/>
              </a:rPr>
              <a:t>A?</a:t>
            </a:r>
            <a:endParaRPr lang="en-US" sz="2400" b="0">
              <a:latin typeface="Times New Roman" pitchFamily="18" charset="0"/>
            </a:endParaRPr>
          </a:p>
        </p:txBody>
      </p:sp>
      <p:sp>
        <p:nvSpPr>
          <p:cNvPr id="924684" name="Line 12"/>
          <p:cNvSpPr>
            <a:spLocks noChangeShapeType="1"/>
          </p:cNvSpPr>
          <p:nvPr/>
        </p:nvSpPr>
        <p:spPr bwMode="auto">
          <a:xfrm flipH="1">
            <a:off x="873125" y="22098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4685" name="Line 13"/>
          <p:cNvSpPr>
            <a:spLocks noChangeShapeType="1"/>
          </p:cNvSpPr>
          <p:nvPr/>
        </p:nvSpPr>
        <p:spPr bwMode="auto">
          <a:xfrm>
            <a:off x="1981200" y="22098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4686" name="Text Box 14"/>
          <p:cNvSpPr txBox="1">
            <a:spLocks noChangeArrowheads="1"/>
          </p:cNvSpPr>
          <p:nvPr/>
        </p:nvSpPr>
        <p:spPr bwMode="auto">
          <a:xfrm>
            <a:off x="600075" y="2325688"/>
            <a:ext cx="539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b="0">
                <a:latin typeface="Times New Roman" pitchFamily="18" charset="0"/>
              </a:rPr>
              <a:t>Yes</a:t>
            </a:r>
          </a:p>
        </p:txBody>
      </p:sp>
      <p:sp>
        <p:nvSpPr>
          <p:cNvPr id="924687" name="Text Box 15"/>
          <p:cNvSpPr txBox="1">
            <a:spLocks noChangeArrowheads="1"/>
          </p:cNvSpPr>
          <p:nvPr/>
        </p:nvSpPr>
        <p:spPr bwMode="auto">
          <a:xfrm>
            <a:off x="3089275" y="232568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b="0">
                <a:latin typeface="Times New Roman" pitchFamily="18" charset="0"/>
              </a:rPr>
              <a:t>No</a:t>
            </a:r>
          </a:p>
        </p:txBody>
      </p:sp>
      <p:sp>
        <p:nvSpPr>
          <p:cNvPr id="924688" name="Rectangle 16"/>
          <p:cNvSpPr>
            <a:spLocks noChangeArrowheads="1"/>
          </p:cNvSpPr>
          <p:nvPr/>
        </p:nvSpPr>
        <p:spPr bwMode="auto">
          <a:xfrm>
            <a:off x="457200" y="29352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Node N1</a:t>
            </a:r>
          </a:p>
        </p:txBody>
      </p:sp>
      <p:sp>
        <p:nvSpPr>
          <p:cNvPr id="924689" name="Rectangle 17"/>
          <p:cNvSpPr>
            <a:spLocks noChangeArrowheads="1"/>
          </p:cNvSpPr>
          <p:nvPr/>
        </p:nvSpPr>
        <p:spPr bwMode="auto">
          <a:xfrm>
            <a:off x="2644775" y="29352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Node N2</a:t>
            </a:r>
          </a:p>
        </p:txBody>
      </p:sp>
      <p:sp>
        <p:nvSpPr>
          <p:cNvPr id="924690" name="Text Box 18"/>
          <p:cNvSpPr txBox="1">
            <a:spLocks noChangeArrowheads="1"/>
          </p:cNvSpPr>
          <p:nvPr/>
        </p:nvSpPr>
        <p:spPr bwMode="auto">
          <a:xfrm>
            <a:off x="1905000" y="1066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Before Splitting:</a:t>
            </a:r>
          </a:p>
        </p:txBody>
      </p:sp>
      <p:graphicFrame>
        <p:nvGraphicFramePr>
          <p:cNvPr id="924692" name="Object 20"/>
          <p:cNvGraphicFramePr>
            <a:graphicFrameLocks noGrp="1" noChangeAspect="1"/>
          </p:cNvGraphicFramePr>
          <p:nvPr>
            <p:ph idx="1"/>
          </p:nvPr>
        </p:nvGraphicFramePr>
        <p:xfrm>
          <a:off x="76200" y="3581400"/>
          <a:ext cx="1676400" cy="698500"/>
        </p:xfrm>
        <a:graphic>
          <a:graphicData uri="http://schemas.openxmlformats.org/presentationml/2006/ole">
            <mc:AlternateContent xmlns:mc="http://schemas.openxmlformats.org/markup-compatibility/2006">
              <mc:Choice xmlns:v="urn:schemas-microsoft-com:vml" Requires="v">
                <p:oleObj spid="_x0000_s40043" name="Document" r:id="rId3" imgW="3317490" imgH="1395377" progId="Word.Document.8">
                  <p:embed/>
                </p:oleObj>
              </mc:Choice>
              <mc:Fallback>
                <p:oleObj name="Document" r:id="rId3" imgW="3317490" imgH="139537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699" name="Object 27"/>
          <p:cNvGraphicFramePr>
            <a:graphicFrameLocks noChangeAspect="1"/>
          </p:cNvGraphicFramePr>
          <p:nvPr/>
        </p:nvGraphicFramePr>
        <p:xfrm>
          <a:off x="2366963" y="3586163"/>
          <a:ext cx="1636712" cy="681037"/>
        </p:xfrm>
        <a:graphic>
          <a:graphicData uri="http://schemas.openxmlformats.org/presentationml/2006/ole">
            <mc:AlternateContent xmlns:mc="http://schemas.openxmlformats.org/markup-compatibility/2006">
              <mc:Choice xmlns:v="urn:schemas-microsoft-com:vml" Requires="v">
                <p:oleObj spid="_x0000_s40044" name="Document" r:id="rId5" imgW="3325066" imgH="1394657" progId="Word.Document.8">
                  <p:embed/>
                </p:oleObj>
              </mc:Choice>
              <mc:Fallback>
                <p:oleObj name="Document" r:id="rId5" imgW="3325066" imgH="1394657"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6963" y="3586163"/>
                        <a:ext cx="1636712"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700" name="Object 28"/>
          <p:cNvGraphicFramePr>
            <a:graphicFrameLocks noChangeAspect="1"/>
          </p:cNvGraphicFramePr>
          <p:nvPr/>
        </p:nvGraphicFramePr>
        <p:xfrm>
          <a:off x="5105400" y="3581400"/>
          <a:ext cx="1676400" cy="698500"/>
        </p:xfrm>
        <a:graphic>
          <a:graphicData uri="http://schemas.openxmlformats.org/presentationml/2006/ole">
            <mc:AlternateContent xmlns:mc="http://schemas.openxmlformats.org/markup-compatibility/2006">
              <mc:Choice xmlns:v="urn:schemas-microsoft-com:vml" Requires="v">
                <p:oleObj spid="_x0000_s40045" name="Document" r:id="rId7" imgW="3325066" imgH="1394657" progId="Word.Document.8">
                  <p:embed/>
                </p:oleObj>
              </mc:Choice>
              <mc:Fallback>
                <p:oleObj name="Document" r:id="rId7" imgW="3325066" imgH="1394657"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701" name="Object 29"/>
          <p:cNvGraphicFramePr>
            <a:graphicFrameLocks noChangeAspect="1"/>
          </p:cNvGraphicFramePr>
          <p:nvPr/>
        </p:nvGraphicFramePr>
        <p:xfrm>
          <a:off x="7391400" y="3586163"/>
          <a:ext cx="1635125" cy="681037"/>
        </p:xfrm>
        <a:graphic>
          <a:graphicData uri="http://schemas.openxmlformats.org/presentationml/2006/ole">
            <mc:AlternateContent xmlns:mc="http://schemas.openxmlformats.org/markup-compatibility/2006">
              <mc:Choice xmlns:v="urn:schemas-microsoft-com:vml" Requires="v">
                <p:oleObj spid="_x0000_s40046" name="Document" r:id="rId9" imgW="3332642" imgH="1394657" progId="Word.Document.8">
                  <p:embed/>
                </p:oleObj>
              </mc:Choice>
              <mc:Fallback>
                <p:oleObj name="Document" r:id="rId9" imgW="3332642" imgH="1394657"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3586163"/>
                        <a:ext cx="1635125"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705" name="Object 33"/>
          <p:cNvGraphicFramePr>
            <a:graphicFrameLocks noChangeAspect="1"/>
          </p:cNvGraphicFramePr>
          <p:nvPr/>
        </p:nvGraphicFramePr>
        <p:xfrm>
          <a:off x="3962400" y="1066800"/>
          <a:ext cx="1595438" cy="660400"/>
        </p:xfrm>
        <a:graphic>
          <a:graphicData uri="http://schemas.openxmlformats.org/presentationml/2006/ole">
            <mc:AlternateContent xmlns:mc="http://schemas.openxmlformats.org/markup-compatibility/2006">
              <mc:Choice xmlns:v="urn:schemas-microsoft-com:vml" Requires="v">
                <p:oleObj spid="_x0000_s40047" name="Document" r:id="rId11" imgW="3332642" imgH="1394657" progId="Word.Document.8">
                  <p:embed/>
                </p:oleObj>
              </mc:Choice>
              <mc:Fallback>
                <p:oleObj name="Document" r:id="rId11" imgW="3332642" imgH="1394657" progId="Word.Documen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1066800"/>
                        <a:ext cx="1595438"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4722" name="Group 50"/>
          <p:cNvGrpSpPr>
            <a:grpSpLocks/>
          </p:cNvGrpSpPr>
          <p:nvPr/>
        </p:nvGrpSpPr>
        <p:grpSpPr bwMode="auto">
          <a:xfrm>
            <a:off x="5715000" y="1066800"/>
            <a:ext cx="1295400" cy="396875"/>
            <a:chOff x="3600" y="768"/>
            <a:chExt cx="816" cy="250"/>
          </a:xfrm>
        </p:grpSpPr>
        <p:sp>
          <p:nvSpPr>
            <p:cNvPr id="924706" name="Line 34"/>
            <p:cNvSpPr>
              <a:spLocks noChangeShapeType="1"/>
            </p:cNvSpPr>
            <p:nvPr/>
          </p:nvSpPr>
          <p:spPr bwMode="auto">
            <a:xfrm>
              <a:off x="3600" y="912"/>
              <a:ext cx="33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4707" name="Text Box 35"/>
            <p:cNvSpPr txBox="1">
              <a:spLocks noChangeArrowheads="1"/>
            </p:cNvSpPr>
            <p:nvPr/>
          </p:nvSpPr>
          <p:spPr bwMode="auto">
            <a:xfrm>
              <a:off x="3984" y="76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M0</a:t>
              </a:r>
            </a:p>
          </p:txBody>
        </p:sp>
      </p:grpSp>
      <p:grpSp>
        <p:nvGrpSpPr>
          <p:cNvPr id="924720" name="Group 48"/>
          <p:cNvGrpSpPr>
            <a:grpSpLocks/>
          </p:cNvGrpSpPr>
          <p:nvPr/>
        </p:nvGrpSpPr>
        <p:grpSpPr bwMode="auto">
          <a:xfrm>
            <a:off x="609600" y="4343400"/>
            <a:ext cx="8001000" cy="854075"/>
            <a:chOff x="384" y="2832"/>
            <a:chExt cx="5040" cy="538"/>
          </a:xfrm>
        </p:grpSpPr>
        <p:sp>
          <p:nvSpPr>
            <p:cNvPr id="924708" name="Text Box 36"/>
            <p:cNvSpPr txBox="1">
              <a:spLocks noChangeArrowheads="1"/>
            </p:cNvSpPr>
            <p:nvPr/>
          </p:nvSpPr>
          <p:spPr bwMode="auto">
            <a:xfrm>
              <a:off x="384" y="312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M1</a:t>
              </a:r>
            </a:p>
          </p:txBody>
        </p:sp>
        <p:sp>
          <p:nvSpPr>
            <p:cNvPr id="924709" name="Text Box 37"/>
            <p:cNvSpPr txBox="1">
              <a:spLocks noChangeArrowheads="1"/>
            </p:cNvSpPr>
            <p:nvPr/>
          </p:nvSpPr>
          <p:spPr bwMode="auto">
            <a:xfrm>
              <a:off x="1824"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M2</a:t>
              </a:r>
            </a:p>
          </p:txBody>
        </p:sp>
        <p:sp>
          <p:nvSpPr>
            <p:cNvPr id="924710" name="Text Box 38"/>
            <p:cNvSpPr txBox="1">
              <a:spLocks noChangeArrowheads="1"/>
            </p:cNvSpPr>
            <p:nvPr/>
          </p:nvSpPr>
          <p:spPr bwMode="auto">
            <a:xfrm>
              <a:off x="3600"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M3</a:t>
              </a:r>
            </a:p>
          </p:txBody>
        </p:sp>
        <p:sp>
          <p:nvSpPr>
            <p:cNvPr id="924711" name="Text Box 39"/>
            <p:cNvSpPr txBox="1">
              <a:spLocks noChangeArrowheads="1"/>
            </p:cNvSpPr>
            <p:nvPr/>
          </p:nvSpPr>
          <p:spPr bwMode="auto">
            <a:xfrm>
              <a:off x="4992"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M4</a:t>
              </a:r>
            </a:p>
          </p:txBody>
        </p:sp>
        <p:sp>
          <p:nvSpPr>
            <p:cNvPr id="924712" name="Line 40"/>
            <p:cNvSpPr>
              <a:spLocks noChangeShapeType="1"/>
            </p:cNvSpPr>
            <p:nvPr/>
          </p:nvSpPr>
          <p:spPr bwMode="auto">
            <a:xfrm>
              <a:off x="528"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4713" name="Line 41"/>
            <p:cNvSpPr>
              <a:spLocks noChangeShapeType="1"/>
            </p:cNvSpPr>
            <p:nvPr/>
          </p:nvSpPr>
          <p:spPr bwMode="auto">
            <a:xfrm>
              <a:off x="2016"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4714" name="Line 42"/>
            <p:cNvSpPr>
              <a:spLocks noChangeShapeType="1"/>
            </p:cNvSpPr>
            <p:nvPr/>
          </p:nvSpPr>
          <p:spPr bwMode="auto">
            <a:xfrm>
              <a:off x="3744"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4715" name="Line 43"/>
            <p:cNvSpPr>
              <a:spLocks noChangeShapeType="1"/>
            </p:cNvSpPr>
            <p:nvPr/>
          </p:nvSpPr>
          <p:spPr bwMode="auto">
            <a:xfrm>
              <a:off x="5184"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924721" name="Group 49"/>
          <p:cNvGrpSpPr>
            <a:grpSpLocks/>
          </p:cNvGrpSpPr>
          <p:nvPr/>
        </p:nvGrpSpPr>
        <p:grpSpPr bwMode="auto">
          <a:xfrm>
            <a:off x="762000" y="5257800"/>
            <a:ext cx="7620000" cy="777875"/>
            <a:chOff x="480" y="3408"/>
            <a:chExt cx="4800" cy="490"/>
          </a:xfrm>
        </p:grpSpPr>
        <p:sp>
          <p:nvSpPr>
            <p:cNvPr id="924716" name="AutoShape 44"/>
            <p:cNvSpPr>
              <a:spLocks/>
            </p:cNvSpPr>
            <p:nvPr/>
          </p:nvSpPr>
          <p:spPr bwMode="auto">
            <a:xfrm rot="16200000">
              <a:off x="1152" y="2736"/>
              <a:ext cx="192" cy="1536"/>
            </a:xfrm>
            <a:prstGeom prst="leftBrace">
              <a:avLst>
                <a:gd name="adj1" fmla="val 66667"/>
                <a:gd name="adj2" fmla="val 50963"/>
              </a:avLst>
            </a:prstGeom>
            <a:noFill/>
            <a:ln w="25400">
              <a:solidFill>
                <a:srgbClr val="1C5A6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4717" name="AutoShape 45"/>
            <p:cNvSpPr>
              <a:spLocks/>
            </p:cNvSpPr>
            <p:nvPr/>
          </p:nvSpPr>
          <p:spPr bwMode="auto">
            <a:xfrm rot="16200000">
              <a:off x="4416" y="2736"/>
              <a:ext cx="192" cy="1536"/>
            </a:xfrm>
            <a:prstGeom prst="leftBrace">
              <a:avLst>
                <a:gd name="adj1" fmla="val 66667"/>
                <a:gd name="adj2" fmla="val 50963"/>
              </a:avLst>
            </a:prstGeom>
            <a:noFill/>
            <a:ln w="25400">
              <a:solidFill>
                <a:srgbClr val="1C5A6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4718" name="Text Box 46"/>
            <p:cNvSpPr txBox="1">
              <a:spLocks noChangeArrowheads="1"/>
            </p:cNvSpPr>
            <p:nvPr/>
          </p:nvSpPr>
          <p:spPr bwMode="auto">
            <a:xfrm>
              <a:off x="1056" y="363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M12</a:t>
              </a:r>
            </a:p>
          </p:txBody>
        </p:sp>
        <p:sp>
          <p:nvSpPr>
            <p:cNvPr id="924719" name="Text Box 47"/>
            <p:cNvSpPr txBox="1">
              <a:spLocks noChangeArrowheads="1"/>
            </p:cNvSpPr>
            <p:nvPr/>
          </p:nvSpPr>
          <p:spPr bwMode="auto">
            <a:xfrm>
              <a:off x="4320" y="364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M34</a:t>
              </a:r>
            </a:p>
          </p:txBody>
        </p:sp>
      </p:grpSp>
      <p:sp>
        <p:nvSpPr>
          <p:cNvPr id="924723" name="Text Box 51"/>
          <p:cNvSpPr txBox="1">
            <a:spLocks noChangeArrowheads="1"/>
          </p:cNvSpPr>
          <p:nvPr/>
        </p:nvSpPr>
        <p:spPr bwMode="auto">
          <a:xfrm>
            <a:off x="2819400" y="5927725"/>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Gain = M0 – M12 vs  M0 – M34</a:t>
            </a:r>
          </a:p>
        </p:txBody>
      </p:sp>
    </p:spTree>
    <p:extLst>
      <p:ext uri="{BB962C8B-B14F-4D97-AF65-F5344CB8AC3E}">
        <p14:creationId xmlns:p14="http://schemas.microsoft.com/office/powerpoint/2010/main" val="2607683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4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47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47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72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r>
              <a:rPr lang="en-US"/>
              <a:t>Measure of Impurity: GINI</a:t>
            </a:r>
          </a:p>
        </p:txBody>
      </p:sp>
      <p:sp>
        <p:nvSpPr>
          <p:cNvPr id="816131" name="Rectangle 3"/>
          <p:cNvSpPr>
            <a:spLocks noGrp="1" noChangeArrowheads="1"/>
          </p:cNvSpPr>
          <p:nvPr>
            <p:ph type="body" idx="1"/>
          </p:nvPr>
        </p:nvSpPr>
        <p:spPr>
          <a:xfrm>
            <a:off x="411163" y="1143000"/>
            <a:ext cx="8318500" cy="3962400"/>
          </a:xfrm>
        </p:spPr>
        <p:txBody>
          <a:bodyPr/>
          <a:lstStyle/>
          <a:p>
            <a:pPr>
              <a:lnSpc>
                <a:spcPct val="90000"/>
              </a:lnSpc>
            </a:pPr>
            <a:r>
              <a:rPr lang="en-US" sz="2400"/>
              <a:t>Gini Index for a given node t :</a:t>
            </a:r>
          </a:p>
          <a:p>
            <a:pPr>
              <a:lnSpc>
                <a:spcPct val="90000"/>
              </a:lnSpc>
            </a:pPr>
            <a:endParaRPr lang="en-US" sz="2000"/>
          </a:p>
          <a:p>
            <a:pPr lvl="2">
              <a:lnSpc>
                <a:spcPct val="90000"/>
              </a:lnSpc>
              <a:buFont typeface="Wingdings" pitchFamily="2" charset="2"/>
              <a:buNone/>
            </a:pPr>
            <a:endParaRPr lang="en-US" sz="2000"/>
          </a:p>
          <a:p>
            <a:pPr lvl="2">
              <a:lnSpc>
                <a:spcPct val="90000"/>
              </a:lnSpc>
              <a:buFont typeface="Wingdings" pitchFamily="2" charset="2"/>
              <a:buNone/>
            </a:pPr>
            <a:endParaRPr lang="en-US" sz="800"/>
          </a:p>
          <a:p>
            <a:pPr lvl="2">
              <a:lnSpc>
                <a:spcPct val="90000"/>
              </a:lnSpc>
              <a:buFont typeface="Wingdings" pitchFamily="2" charset="2"/>
              <a:buNone/>
            </a:pPr>
            <a:r>
              <a:rPr lang="en-US" sz="2000"/>
              <a:t/>
            </a:r>
            <a:br>
              <a:rPr lang="en-US" sz="2000"/>
            </a:br>
            <a:r>
              <a:rPr lang="en-US" sz="2000"/>
              <a:t>(NOTE: </a:t>
            </a:r>
            <a:r>
              <a:rPr lang="en-US" sz="2000" i="1">
                <a:latin typeface="Times New Roman" pitchFamily="18" charset="0"/>
              </a:rPr>
              <a:t>p( j | t) </a:t>
            </a:r>
            <a:r>
              <a:rPr lang="en-US" sz="2000"/>
              <a:t>is the relative frequency of class j at node t).</a:t>
            </a:r>
          </a:p>
          <a:p>
            <a:pPr lvl="2">
              <a:lnSpc>
                <a:spcPct val="90000"/>
              </a:lnSpc>
              <a:buFont typeface="Wingdings" pitchFamily="2" charset="2"/>
              <a:buNone/>
            </a:pPr>
            <a:endParaRPr lang="en-US" sz="800"/>
          </a:p>
          <a:p>
            <a:pPr lvl="1">
              <a:lnSpc>
                <a:spcPct val="90000"/>
              </a:lnSpc>
            </a:pPr>
            <a:r>
              <a:rPr lang="en-US" sz="2400"/>
              <a:t>Maximum (1 - 1/n</a:t>
            </a:r>
            <a:r>
              <a:rPr lang="en-US" sz="2400" baseline="-25000"/>
              <a:t>c</a:t>
            </a:r>
            <a:r>
              <a:rPr lang="en-US" sz="2400"/>
              <a:t>) when records are equally distributed among all classes, implying least interesting information</a:t>
            </a:r>
          </a:p>
          <a:p>
            <a:pPr lvl="1">
              <a:lnSpc>
                <a:spcPct val="90000"/>
              </a:lnSpc>
            </a:pPr>
            <a:r>
              <a:rPr lang="en-US" sz="2400"/>
              <a:t>Minimum (0.0) when all records belong to one class, implying most interesting information</a:t>
            </a:r>
            <a:endParaRPr lang="en-US" sz="2400" baseline="-25000"/>
          </a:p>
        </p:txBody>
      </p:sp>
      <p:graphicFrame>
        <p:nvGraphicFramePr>
          <p:cNvPr id="816132" name="Object 4"/>
          <p:cNvGraphicFramePr>
            <a:graphicFrameLocks noChangeAspect="1"/>
          </p:cNvGraphicFramePr>
          <p:nvPr/>
        </p:nvGraphicFramePr>
        <p:xfrm>
          <a:off x="2743200" y="1778000"/>
          <a:ext cx="3352800" cy="736600"/>
        </p:xfrm>
        <a:graphic>
          <a:graphicData uri="http://schemas.openxmlformats.org/presentationml/2006/ole">
            <mc:AlternateContent xmlns:mc="http://schemas.openxmlformats.org/markup-compatibility/2006">
              <mc:Choice xmlns:v="urn:schemas-microsoft-com:vml" Requires="v">
                <p:oleObj spid="_x0000_s41067" name="Equation" r:id="rId3" imgW="1612800" imgH="355320" progId="Equation.3">
                  <p:embed/>
                </p:oleObj>
              </mc:Choice>
              <mc:Fallback>
                <p:oleObj name="Equation" r:id="rId3" imgW="161280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7780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816133" name="Object 5"/>
          <p:cNvGraphicFramePr>
            <a:graphicFrameLocks noChangeAspect="1"/>
          </p:cNvGraphicFramePr>
          <p:nvPr/>
        </p:nvGraphicFramePr>
        <p:xfrm>
          <a:off x="1295400" y="5334000"/>
          <a:ext cx="1371600" cy="808038"/>
        </p:xfrm>
        <a:graphic>
          <a:graphicData uri="http://schemas.openxmlformats.org/presentationml/2006/ole">
            <mc:AlternateContent xmlns:mc="http://schemas.openxmlformats.org/markup-compatibility/2006">
              <mc:Choice xmlns:v="urn:schemas-microsoft-com:vml" Requires="v">
                <p:oleObj spid="_x0000_s41068" name="Document" r:id="rId5" imgW="3285000" imgH="1969920" progId="Word.Document.8">
                  <p:embed/>
                </p:oleObj>
              </mc:Choice>
              <mc:Fallback>
                <p:oleObj name="Document" r:id="rId5" imgW="3285000" imgH="19699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6134" name="Object 6"/>
          <p:cNvGraphicFramePr>
            <a:graphicFrameLocks noChangeAspect="1"/>
          </p:cNvGraphicFramePr>
          <p:nvPr/>
        </p:nvGraphicFramePr>
        <p:xfrm>
          <a:off x="4572000" y="5334000"/>
          <a:ext cx="1371600" cy="808038"/>
        </p:xfrm>
        <a:graphic>
          <a:graphicData uri="http://schemas.openxmlformats.org/presentationml/2006/ole">
            <mc:AlternateContent xmlns:mc="http://schemas.openxmlformats.org/markup-compatibility/2006">
              <mc:Choice xmlns:v="urn:schemas-microsoft-com:vml" Requires="v">
                <p:oleObj spid="_x0000_s41069" name="Document" r:id="rId7" imgW="3285000" imgH="1969920" progId="Word.Document.8">
                  <p:embed/>
                </p:oleObj>
              </mc:Choice>
              <mc:Fallback>
                <p:oleObj name="Document" r:id="rId7" imgW="3285000" imgH="196992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6135" name="Object 7"/>
          <p:cNvGraphicFramePr>
            <a:graphicFrameLocks noChangeAspect="1"/>
          </p:cNvGraphicFramePr>
          <p:nvPr/>
        </p:nvGraphicFramePr>
        <p:xfrm>
          <a:off x="6248400" y="5334000"/>
          <a:ext cx="1371600" cy="808038"/>
        </p:xfrm>
        <a:graphic>
          <a:graphicData uri="http://schemas.openxmlformats.org/presentationml/2006/ole">
            <mc:AlternateContent xmlns:mc="http://schemas.openxmlformats.org/markup-compatibility/2006">
              <mc:Choice xmlns:v="urn:schemas-microsoft-com:vml" Requires="v">
                <p:oleObj spid="_x0000_s41070" name="Document" r:id="rId9" imgW="3285000" imgH="1969920" progId="Word.Document.8">
                  <p:embed/>
                </p:oleObj>
              </mc:Choice>
              <mc:Fallback>
                <p:oleObj name="Document" r:id="rId9" imgW="3285000" imgH="1969920"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6136" name="Object 8"/>
          <p:cNvGraphicFramePr>
            <a:graphicFrameLocks noChangeAspect="1"/>
          </p:cNvGraphicFramePr>
          <p:nvPr/>
        </p:nvGraphicFramePr>
        <p:xfrm>
          <a:off x="2971800" y="5334000"/>
          <a:ext cx="1371600" cy="808038"/>
        </p:xfrm>
        <a:graphic>
          <a:graphicData uri="http://schemas.openxmlformats.org/presentationml/2006/ole">
            <mc:AlternateContent xmlns:mc="http://schemas.openxmlformats.org/markup-compatibility/2006">
              <mc:Choice xmlns:v="urn:schemas-microsoft-com:vml" Requires="v">
                <p:oleObj spid="_x0000_s41071" name="Document" r:id="rId11" imgW="3285000" imgH="1969920" progId="Word.Document.8">
                  <p:embed/>
                </p:oleObj>
              </mc:Choice>
              <mc:Fallback>
                <p:oleObj name="Document" r:id="rId11" imgW="3285000" imgH="1969920" progId="Word.Documen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903205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r>
              <a:rPr lang="en-US"/>
              <a:t>Examples for computing GINI</a:t>
            </a:r>
          </a:p>
        </p:txBody>
      </p:sp>
      <p:graphicFrame>
        <p:nvGraphicFramePr>
          <p:cNvPr id="860165" name="Object 5"/>
          <p:cNvGraphicFramePr>
            <a:graphicFrameLocks noChangeAspect="1"/>
          </p:cNvGraphicFramePr>
          <p:nvPr/>
        </p:nvGraphicFramePr>
        <p:xfrm>
          <a:off x="457200" y="2339975"/>
          <a:ext cx="2362200" cy="936625"/>
        </p:xfrm>
        <a:graphic>
          <a:graphicData uri="http://schemas.openxmlformats.org/presentationml/2006/ole">
            <mc:AlternateContent xmlns:mc="http://schemas.openxmlformats.org/markup-compatibility/2006">
              <mc:Choice xmlns:v="urn:schemas-microsoft-com:vml" Requires="v">
                <p:oleObj spid="_x0000_s42070" name="Document" r:id="rId3" imgW="3239280" imgH="1357560" progId="Word.Document.8">
                  <p:embed/>
                </p:oleObj>
              </mc:Choice>
              <mc:Fallback>
                <p:oleObj name="Document" r:id="rId3" imgW="3239280" imgH="13575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166" name="Object 6"/>
          <p:cNvGraphicFramePr>
            <a:graphicFrameLocks noChangeAspect="1"/>
          </p:cNvGraphicFramePr>
          <p:nvPr/>
        </p:nvGraphicFramePr>
        <p:xfrm>
          <a:off x="533400" y="5181600"/>
          <a:ext cx="2286000" cy="938213"/>
        </p:xfrm>
        <a:graphic>
          <a:graphicData uri="http://schemas.openxmlformats.org/presentationml/2006/ole">
            <mc:AlternateContent xmlns:mc="http://schemas.openxmlformats.org/markup-compatibility/2006">
              <mc:Choice xmlns:v="urn:schemas-microsoft-com:vml" Requires="v">
                <p:oleObj spid="_x0000_s42071" name="Document" r:id="rId5" imgW="3239280" imgH="1381680" progId="Word.Document.8">
                  <p:embed/>
                </p:oleObj>
              </mc:Choice>
              <mc:Fallback>
                <p:oleObj name="Document" r:id="rId5" imgW="3239280" imgH="13816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168" name="Object 8"/>
          <p:cNvGraphicFramePr>
            <a:graphicFrameLocks noChangeAspect="1"/>
          </p:cNvGraphicFramePr>
          <p:nvPr/>
        </p:nvGraphicFramePr>
        <p:xfrm>
          <a:off x="533400" y="3817938"/>
          <a:ext cx="2286000" cy="906462"/>
        </p:xfrm>
        <a:graphic>
          <a:graphicData uri="http://schemas.openxmlformats.org/presentationml/2006/ole">
            <mc:AlternateContent xmlns:mc="http://schemas.openxmlformats.org/markup-compatibility/2006">
              <mc:Choice xmlns:v="urn:schemas-microsoft-com:vml" Requires="v">
                <p:oleObj spid="_x0000_s42072" name="Document" r:id="rId7" imgW="3239280" imgH="1357560" progId="Word.Document.8">
                  <p:embed/>
                </p:oleObj>
              </mc:Choice>
              <mc:Fallback>
                <p:oleObj name="Document" r:id="rId7" imgW="3239280" imgH="135756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170" name="Text Box 10"/>
          <p:cNvSpPr txBox="1">
            <a:spLocks noChangeArrowheads="1"/>
          </p:cNvSpPr>
          <p:nvPr/>
        </p:nvSpPr>
        <p:spPr bwMode="auto">
          <a:xfrm>
            <a:off x="3048000" y="2339975"/>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P(C1) = 0/6 = 0     P(C2) = 6/6 = 1</a:t>
            </a:r>
          </a:p>
          <a:p>
            <a:pPr>
              <a:spcBef>
                <a:spcPct val="50000"/>
              </a:spcBef>
            </a:pPr>
            <a:r>
              <a:rPr lang="en-US" sz="2000"/>
              <a:t>Gini = 1 – P(C1)</a:t>
            </a:r>
            <a:r>
              <a:rPr lang="en-US" sz="2000" baseline="30000"/>
              <a:t>2 </a:t>
            </a:r>
            <a:r>
              <a:rPr lang="en-US" sz="2000"/>
              <a:t>– P(C2)</a:t>
            </a:r>
            <a:r>
              <a:rPr lang="en-US" sz="2000" baseline="30000"/>
              <a:t>2</a:t>
            </a:r>
            <a:r>
              <a:rPr lang="en-US" sz="2000"/>
              <a:t> = 1 – 0 – 1 = 0 </a:t>
            </a:r>
          </a:p>
        </p:txBody>
      </p:sp>
      <p:graphicFrame>
        <p:nvGraphicFramePr>
          <p:cNvPr id="860171" name="Object 11"/>
          <p:cNvGraphicFramePr>
            <a:graphicFrameLocks noChangeAspect="1"/>
          </p:cNvGraphicFramePr>
          <p:nvPr/>
        </p:nvGraphicFramePr>
        <p:xfrm>
          <a:off x="2590800" y="1219200"/>
          <a:ext cx="3352800" cy="736600"/>
        </p:xfrm>
        <a:graphic>
          <a:graphicData uri="http://schemas.openxmlformats.org/presentationml/2006/ole">
            <mc:AlternateContent xmlns:mc="http://schemas.openxmlformats.org/markup-compatibility/2006">
              <mc:Choice xmlns:v="urn:schemas-microsoft-com:vml" Requires="v">
                <p:oleObj spid="_x0000_s42073" name="Equation" r:id="rId9" imgW="1612800" imgH="355320" progId="Equation.3">
                  <p:embed/>
                </p:oleObj>
              </mc:Choice>
              <mc:Fallback>
                <p:oleObj name="Equation" r:id="rId9" imgW="1612800" imgH="355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2192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sp>
        <p:nvSpPr>
          <p:cNvPr id="860172" name="Text Box 12"/>
          <p:cNvSpPr txBox="1">
            <a:spLocks noChangeArrowheads="1"/>
          </p:cNvSpPr>
          <p:nvPr/>
        </p:nvSpPr>
        <p:spPr bwMode="auto">
          <a:xfrm>
            <a:off x="3124200" y="3817938"/>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P(C1) = 1/6          P(C2) = 5/6</a:t>
            </a:r>
          </a:p>
          <a:p>
            <a:pPr>
              <a:spcBef>
                <a:spcPct val="50000"/>
              </a:spcBef>
            </a:pPr>
            <a:r>
              <a:rPr lang="en-US" sz="2000"/>
              <a:t>Gini = 1 – (1/6)</a:t>
            </a:r>
            <a:r>
              <a:rPr lang="en-US" sz="2000" baseline="30000"/>
              <a:t>2 </a:t>
            </a:r>
            <a:r>
              <a:rPr lang="en-US" sz="2000"/>
              <a:t>– (5/6)</a:t>
            </a:r>
            <a:r>
              <a:rPr lang="en-US" sz="2000" baseline="30000"/>
              <a:t>2</a:t>
            </a:r>
            <a:r>
              <a:rPr lang="en-US" sz="2000"/>
              <a:t> = 0.278</a:t>
            </a:r>
          </a:p>
        </p:txBody>
      </p:sp>
      <p:sp>
        <p:nvSpPr>
          <p:cNvPr id="860173" name="Text Box 13"/>
          <p:cNvSpPr txBox="1">
            <a:spLocks noChangeArrowheads="1"/>
          </p:cNvSpPr>
          <p:nvPr/>
        </p:nvSpPr>
        <p:spPr bwMode="auto">
          <a:xfrm>
            <a:off x="3124200" y="5105400"/>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P(C1) = 2/6          P(C2) = 4/6</a:t>
            </a:r>
          </a:p>
          <a:p>
            <a:pPr>
              <a:spcBef>
                <a:spcPct val="50000"/>
              </a:spcBef>
            </a:pPr>
            <a:r>
              <a:rPr lang="en-US" sz="2000"/>
              <a:t>Gini = 1 – (2/6)</a:t>
            </a:r>
            <a:r>
              <a:rPr lang="en-US" sz="2000" baseline="30000"/>
              <a:t>2 </a:t>
            </a:r>
            <a:r>
              <a:rPr lang="en-US" sz="2000"/>
              <a:t>– (4/6)</a:t>
            </a:r>
            <a:r>
              <a:rPr lang="en-US" sz="2000" baseline="30000"/>
              <a:t>2</a:t>
            </a:r>
            <a:r>
              <a:rPr lang="en-US" sz="2000"/>
              <a:t> = 0.444</a:t>
            </a:r>
          </a:p>
        </p:txBody>
      </p:sp>
    </p:spTree>
    <p:extLst>
      <p:ext uri="{BB962C8B-B14F-4D97-AF65-F5344CB8AC3E}">
        <p14:creationId xmlns:p14="http://schemas.microsoft.com/office/powerpoint/2010/main" val="22290905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normAutofit fontScale="90000"/>
          </a:bodyPr>
          <a:lstStyle/>
          <a:p>
            <a:r>
              <a:rPr lang="en-US"/>
              <a:t>Splitting Based on GINI</a:t>
            </a:r>
          </a:p>
        </p:txBody>
      </p:sp>
      <p:sp>
        <p:nvSpPr>
          <p:cNvPr id="817155" name="Rectangle 3"/>
          <p:cNvSpPr>
            <a:spLocks noGrp="1" noChangeArrowheads="1"/>
          </p:cNvSpPr>
          <p:nvPr>
            <p:ph type="body" sz="half" idx="1"/>
          </p:nvPr>
        </p:nvSpPr>
        <p:spPr>
          <a:xfrm>
            <a:off x="381000" y="1143000"/>
            <a:ext cx="8382000" cy="4438650"/>
          </a:xfrm>
        </p:spPr>
        <p:txBody>
          <a:bodyPr/>
          <a:lstStyle/>
          <a:p>
            <a:pPr marL="342900" indent="-342900"/>
            <a:r>
              <a:rPr lang="en-US" sz="2400"/>
              <a:t>Used in CART, SLIQ, SPRINT.</a:t>
            </a:r>
          </a:p>
          <a:p>
            <a:pPr marL="342900" indent="-342900"/>
            <a:r>
              <a:rPr lang="en-US" sz="2400"/>
              <a:t>When a node p is split into k partitions (children), the quality of split is computed as,</a:t>
            </a:r>
          </a:p>
          <a:p>
            <a:pPr marL="342900" indent="-342900"/>
            <a:endParaRPr lang="en-US" sz="2400"/>
          </a:p>
          <a:p>
            <a:pPr marL="342900" indent="-342900"/>
            <a:endParaRPr lang="en-US" sz="2400"/>
          </a:p>
          <a:p>
            <a:pPr marL="342900" indent="-342900">
              <a:buFont typeface="Monotype Sorts" pitchFamily="2" charset="2"/>
              <a:buNone/>
            </a:pPr>
            <a:r>
              <a:rPr lang="en-US" sz="2400"/>
              <a:t>	</a:t>
            </a:r>
          </a:p>
          <a:p>
            <a:pPr marL="342900" indent="-342900">
              <a:buFont typeface="Monotype Sorts" pitchFamily="2" charset="2"/>
              <a:buNone/>
            </a:pPr>
            <a:endParaRPr lang="en-US" sz="2400"/>
          </a:p>
          <a:p>
            <a:pPr marL="342900" indent="-342900">
              <a:buFont typeface="Monotype Sorts" pitchFamily="2" charset="2"/>
              <a:buNone/>
            </a:pPr>
            <a:r>
              <a:rPr lang="en-US" sz="2400"/>
              <a:t>	where,	n</a:t>
            </a:r>
            <a:r>
              <a:rPr lang="en-US" sz="2400" baseline="-25000"/>
              <a:t>i</a:t>
            </a:r>
            <a:r>
              <a:rPr lang="en-US" sz="2400"/>
              <a:t> = number of records at child i,</a:t>
            </a:r>
          </a:p>
          <a:p>
            <a:pPr marL="342900" indent="-342900">
              <a:buFont typeface="Monotype Sorts" pitchFamily="2" charset="2"/>
              <a:buNone/>
            </a:pPr>
            <a:r>
              <a:rPr lang="en-US" sz="2400"/>
              <a:t>    			n</a:t>
            </a:r>
            <a:r>
              <a:rPr lang="en-US" sz="2400" baseline="-25000"/>
              <a:t> </a:t>
            </a:r>
            <a:r>
              <a:rPr lang="en-US" sz="2400"/>
              <a:t> = number of records at node p.</a:t>
            </a:r>
            <a:endParaRPr lang="en-US" sz="3200"/>
          </a:p>
        </p:txBody>
      </p:sp>
      <p:graphicFrame>
        <p:nvGraphicFramePr>
          <p:cNvPr id="817156" name="Object 4"/>
          <p:cNvGraphicFramePr>
            <a:graphicFrameLocks noChangeAspect="1"/>
          </p:cNvGraphicFramePr>
          <p:nvPr/>
        </p:nvGraphicFramePr>
        <p:xfrm>
          <a:off x="2667000" y="2590800"/>
          <a:ext cx="3886200" cy="1104900"/>
        </p:xfrm>
        <a:graphic>
          <a:graphicData uri="http://schemas.openxmlformats.org/presentationml/2006/ole">
            <mc:AlternateContent xmlns:mc="http://schemas.openxmlformats.org/markup-compatibility/2006">
              <mc:Choice xmlns:v="urn:schemas-microsoft-com:vml" Requires="v">
                <p:oleObj spid="_x0000_s43031" name="Equation" r:id="rId3" imgW="1511280" imgH="431640" progId="Equation.3">
                  <p:embed/>
                </p:oleObj>
              </mc:Choice>
              <mc:Fallback>
                <p:oleObj name="Equation" r:id="rId3" imgW="15112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590800"/>
                        <a:ext cx="3886200" cy="1104900"/>
                      </a:xfrm>
                      <a:prstGeom prst="rect">
                        <a:avLst/>
                      </a:prstGeom>
                      <a:solidFill>
                        <a:srgbClr val="FFFFCC"/>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0227683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228600" y="152400"/>
            <a:ext cx="8610600" cy="533400"/>
          </a:xfrm>
        </p:spPr>
        <p:txBody>
          <a:bodyPr>
            <a:normAutofit fontScale="90000"/>
          </a:bodyPr>
          <a:lstStyle/>
          <a:p>
            <a:r>
              <a:rPr lang="en-US"/>
              <a:t>Binary Attributes: Computing GINI Index</a:t>
            </a:r>
          </a:p>
        </p:txBody>
      </p:sp>
      <p:sp>
        <p:nvSpPr>
          <p:cNvPr id="911363" name="Rectangle 3"/>
          <p:cNvSpPr>
            <a:spLocks noChangeArrowheads="1"/>
          </p:cNvSpPr>
          <p:nvPr/>
        </p:nvSpPr>
        <p:spPr bwMode="auto">
          <a:xfrm>
            <a:off x="304800" y="1143000"/>
            <a:ext cx="81788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292100" indent="-292100">
              <a:spcBef>
                <a:spcPct val="10000"/>
              </a:spcBef>
              <a:spcAft>
                <a:spcPts val="400"/>
              </a:spcAft>
              <a:buClr>
                <a:srgbClr val="0C7B9C"/>
              </a:buClr>
              <a:buSzPct val="75000"/>
              <a:buFont typeface="Monotype Sorts" pitchFamily="2" charset="2"/>
              <a:buChar char="l"/>
            </a:pPr>
            <a:r>
              <a:rPr lang="en-US" sz="2400" b="0"/>
              <a:t>Splits into two partitions</a:t>
            </a:r>
          </a:p>
          <a:p>
            <a:pPr marL="292100" indent="-292100">
              <a:spcBef>
                <a:spcPct val="10000"/>
              </a:spcBef>
              <a:spcAft>
                <a:spcPts val="400"/>
              </a:spcAft>
              <a:buClr>
                <a:srgbClr val="0C7B9C"/>
              </a:buClr>
              <a:buSzPct val="75000"/>
              <a:buFont typeface="Monotype Sorts" pitchFamily="2" charset="2"/>
              <a:buChar char="l"/>
            </a:pPr>
            <a:r>
              <a:rPr lang="en-US" sz="2400" b="0"/>
              <a:t>Effect of Weighing partitions: </a:t>
            </a:r>
          </a:p>
          <a:p>
            <a:pPr marL="800100" lvl="1" indent="-342900">
              <a:spcBef>
                <a:spcPct val="10000"/>
              </a:spcBef>
              <a:spcAft>
                <a:spcPts val="400"/>
              </a:spcAft>
              <a:buClr>
                <a:srgbClr val="0C7B9C"/>
              </a:buClr>
              <a:buSzPct val="100000"/>
              <a:buFont typeface="Arial" pitchFamily="34" charset="0"/>
              <a:buChar char="–"/>
            </a:pPr>
            <a:r>
              <a:rPr lang="en-US" sz="2400" b="0"/>
              <a:t>Larger and Purer Partitions are sought for.</a:t>
            </a:r>
          </a:p>
        </p:txBody>
      </p:sp>
      <p:sp>
        <p:nvSpPr>
          <p:cNvPr id="911364" name="Oval 4"/>
          <p:cNvSpPr>
            <a:spLocks noChangeArrowheads="1"/>
          </p:cNvSpPr>
          <p:nvPr/>
        </p:nvSpPr>
        <p:spPr bwMode="auto">
          <a:xfrm>
            <a:off x="3657600" y="2862263"/>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0">
                <a:latin typeface="Times New Roman" pitchFamily="18" charset="0"/>
              </a:rPr>
              <a:t>B?</a:t>
            </a:r>
            <a:endParaRPr lang="en-US" sz="2400" b="0">
              <a:latin typeface="Times New Roman" pitchFamily="18" charset="0"/>
            </a:endParaRPr>
          </a:p>
        </p:txBody>
      </p:sp>
      <p:sp>
        <p:nvSpPr>
          <p:cNvPr id="911365" name="Line 5"/>
          <p:cNvSpPr>
            <a:spLocks noChangeShapeType="1"/>
          </p:cNvSpPr>
          <p:nvPr/>
        </p:nvSpPr>
        <p:spPr bwMode="auto">
          <a:xfrm flipH="1">
            <a:off x="3082925" y="3319463"/>
            <a:ext cx="11080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11366" name="Line 6"/>
          <p:cNvSpPr>
            <a:spLocks noChangeShapeType="1"/>
          </p:cNvSpPr>
          <p:nvPr/>
        </p:nvSpPr>
        <p:spPr bwMode="auto">
          <a:xfrm>
            <a:off x="4191000" y="3319463"/>
            <a:ext cx="11842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11367" name="Text Box 7"/>
          <p:cNvSpPr txBox="1">
            <a:spLocks noChangeArrowheads="1"/>
          </p:cNvSpPr>
          <p:nvPr/>
        </p:nvSpPr>
        <p:spPr bwMode="auto">
          <a:xfrm>
            <a:off x="2809875" y="3435350"/>
            <a:ext cx="539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b="0">
                <a:latin typeface="Times New Roman" pitchFamily="18" charset="0"/>
              </a:rPr>
              <a:t>Yes</a:t>
            </a:r>
          </a:p>
        </p:txBody>
      </p:sp>
      <p:sp>
        <p:nvSpPr>
          <p:cNvPr id="911368" name="Text Box 8"/>
          <p:cNvSpPr txBox="1">
            <a:spLocks noChangeArrowheads="1"/>
          </p:cNvSpPr>
          <p:nvPr/>
        </p:nvSpPr>
        <p:spPr bwMode="auto">
          <a:xfrm>
            <a:off x="5299075" y="3435350"/>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b="0">
                <a:latin typeface="Times New Roman" pitchFamily="18" charset="0"/>
              </a:rPr>
              <a:t>No</a:t>
            </a:r>
          </a:p>
        </p:txBody>
      </p:sp>
      <p:sp>
        <p:nvSpPr>
          <p:cNvPr id="911369" name="Rectangle 9"/>
          <p:cNvSpPr>
            <a:spLocks noChangeArrowheads="1"/>
          </p:cNvSpPr>
          <p:nvPr/>
        </p:nvSpPr>
        <p:spPr bwMode="auto">
          <a:xfrm>
            <a:off x="2667000" y="4044950"/>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Node N1</a:t>
            </a:r>
          </a:p>
        </p:txBody>
      </p:sp>
      <p:sp>
        <p:nvSpPr>
          <p:cNvPr id="911370" name="Rectangle 10"/>
          <p:cNvSpPr>
            <a:spLocks noChangeArrowheads="1"/>
          </p:cNvSpPr>
          <p:nvPr/>
        </p:nvSpPr>
        <p:spPr bwMode="auto">
          <a:xfrm>
            <a:off x="4854575" y="4044950"/>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Node N2</a:t>
            </a:r>
          </a:p>
        </p:txBody>
      </p:sp>
      <p:graphicFrame>
        <p:nvGraphicFramePr>
          <p:cNvPr id="911371" name="Object 11"/>
          <p:cNvGraphicFramePr>
            <a:graphicFrameLocks noChangeAspect="1"/>
          </p:cNvGraphicFramePr>
          <p:nvPr/>
        </p:nvGraphicFramePr>
        <p:xfrm>
          <a:off x="6553200" y="2590800"/>
          <a:ext cx="1981200" cy="1790700"/>
        </p:xfrm>
        <a:graphic>
          <a:graphicData uri="http://schemas.openxmlformats.org/presentationml/2006/ole">
            <mc:AlternateContent xmlns:mc="http://schemas.openxmlformats.org/markup-compatibility/2006">
              <mc:Choice xmlns:v="urn:schemas-microsoft-com:vml" Requires="v">
                <p:oleObj spid="_x0000_s44076" name="Document" r:id="rId3" imgW="3177000" imgH="3053520" progId="Word.Document.8">
                  <p:embed/>
                </p:oleObj>
              </mc:Choice>
              <mc:Fallback>
                <p:oleObj name="Document" r:id="rId3" imgW="3177000" imgH="30535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90800"/>
                        <a:ext cx="19812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372" name="Object 12"/>
          <p:cNvGraphicFramePr>
            <a:graphicFrameLocks noChangeAspect="1"/>
          </p:cNvGraphicFramePr>
          <p:nvPr/>
        </p:nvGraphicFramePr>
        <p:xfrm>
          <a:off x="3276600" y="4648200"/>
          <a:ext cx="1905000" cy="1471613"/>
        </p:xfrm>
        <a:graphic>
          <a:graphicData uri="http://schemas.openxmlformats.org/presentationml/2006/ole">
            <mc:AlternateContent xmlns:mc="http://schemas.openxmlformats.org/markup-compatibility/2006">
              <mc:Choice xmlns:v="urn:schemas-microsoft-com:vml" Requires="v">
                <p:oleObj spid="_x0000_s44077" name="Document" r:id="rId5" imgW="3265920" imgH="2548080" progId="Word.Document.8">
                  <p:embed/>
                </p:oleObj>
              </mc:Choice>
              <mc:Fallback>
                <p:oleObj name="Document" r:id="rId5" imgW="3265920" imgH="25480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648200"/>
                        <a:ext cx="19050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373" name="Text Box 13"/>
          <p:cNvSpPr txBox="1">
            <a:spLocks noChangeArrowheads="1"/>
          </p:cNvSpPr>
          <p:nvPr/>
        </p:nvSpPr>
        <p:spPr bwMode="auto">
          <a:xfrm>
            <a:off x="381000" y="4191000"/>
            <a:ext cx="24384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Gini(N1) </a:t>
            </a:r>
            <a:br>
              <a:rPr lang="en-US" sz="2000"/>
            </a:br>
            <a:r>
              <a:rPr lang="en-US" sz="2000"/>
              <a:t>= 1 – (5/6)</a:t>
            </a:r>
            <a:r>
              <a:rPr lang="en-US" sz="2000" baseline="30000"/>
              <a:t>2 </a:t>
            </a:r>
            <a:r>
              <a:rPr lang="en-US" sz="2000"/>
              <a:t>– (2/6)</a:t>
            </a:r>
            <a:r>
              <a:rPr lang="en-US" sz="2000" baseline="30000"/>
              <a:t>2</a:t>
            </a:r>
            <a:r>
              <a:rPr lang="en-US" sz="2000"/>
              <a:t> </a:t>
            </a:r>
            <a:br>
              <a:rPr lang="en-US" sz="2000"/>
            </a:br>
            <a:r>
              <a:rPr lang="en-US" sz="2000"/>
              <a:t>= 0.194 </a:t>
            </a:r>
          </a:p>
          <a:p>
            <a:pPr>
              <a:spcBef>
                <a:spcPct val="50000"/>
              </a:spcBef>
            </a:pPr>
            <a:r>
              <a:rPr lang="en-US" sz="2000"/>
              <a:t>Gini(N2) </a:t>
            </a:r>
            <a:br>
              <a:rPr lang="en-US" sz="2000"/>
            </a:br>
            <a:r>
              <a:rPr lang="en-US" sz="2000"/>
              <a:t>= 1 – (1/6)</a:t>
            </a:r>
            <a:r>
              <a:rPr lang="en-US" sz="2000" baseline="30000"/>
              <a:t>2 </a:t>
            </a:r>
            <a:r>
              <a:rPr lang="en-US" sz="2000"/>
              <a:t>– (4/6)</a:t>
            </a:r>
            <a:r>
              <a:rPr lang="en-US" sz="2000" baseline="30000"/>
              <a:t>2</a:t>
            </a:r>
            <a:r>
              <a:rPr lang="en-US" sz="2000"/>
              <a:t> </a:t>
            </a:r>
            <a:br>
              <a:rPr lang="en-US" sz="2000"/>
            </a:br>
            <a:r>
              <a:rPr lang="en-US" sz="2000"/>
              <a:t>= 0.528</a:t>
            </a:r>
          </a:p>
        </p:txBody>
      </p:sp>
      <p:sp>
        <p:nvSpPr>
          <p:cNvPr id="911374" name="Text Box 14"/>
          <p:cNvSpPr txBox="1">
            <a:spLocks noChangeArrowheads="1"/>
          </p:cNvSpPr>
          <p:nvPr/>
        </p:nvSpPr>
        <p:spPr bwMode="auto">
          <a:xfrm>
            <a:off x="5943600" y="4648200"/>
            <a:ext cx="243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Gini(Children) </a:t>
            </a:r>
            <a:br>
              <a:rPr lang="en-US" sz="2000"/>
            </a:br>
            <a:r>
              <a:rPr lang="en-US" sz="2000"/>
              <a:t>= 7/12 * 0.194 + </a:t>
            </a:r>
            <a:br>
              <a:rPr lang="en-US" sz="2000"/>
            </a:br>
            <a:r>
              <a:rPr lang="en-US" sz="2000"/>
              <a:t>   5/12 * 0.528</a:t>
            </a:r>
            <a:br>
              <a:rPr lang="en-US" sz="2000"/>
            </a:br>
            <a:r>
              <a:rPr lang="en-US" sz="2000"/>
              <a:t>= 0.333</a:t>
            </a:r>
          </a:p>
        </p:txBody>
      </p:sp>
    </p:spTree>
    <p:extLst>
      <p:ext uri="{BB962C8B-B14F-4D97-AF65-F5344CB8AC3E}">
        <p14:creationId xmlns:p14="http://schemas.microsoft.com/office/powerpoint/2010/main" val="3789864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a:xfrm>
            <a:off x="381000" y="152400"/>
            <a:ext cx="8458200" cy="533400"/>
          </a:xfrm>
        </p:spPr>
        <p:txBody>
          <a:bodyPr/>
          <a:lstStyle/>
          <a:p>
            <a:r>
              <a:rPr lang="en-US" sz="2800"/>
              <a:t>Categorical Attributes: Computing Gini Index</a:t>
            </a:r>
          </a:p>
        </p:txBody>
      </p:sp>
      <p:sp>
        <p:nvSpPr>
          <p:cNvPr id="819203" name="Rectangle 3"/>
          <p:cNvSpPr>
            <a:spLocks noGrp="1" noChangeArrowheads="1"/>
          </p:cNvSpPr>
          <p:nvPr>
            <p:ph type="body" idx="1"/>
          </p:nvPr>
        </p:nvSpPr>
        <p:spPr/>
        <p:txBody>
          <a:bodyPr/>
          <a:lstStyle/>
          <a:p>
            <a:r>
              <a:rPr lang="en-US" sz="2400"/>
              <a:t>For each distinct value, gather counts for each class in the dataset</a:t>
            </a:r>
          </a:p>
          <a:p>
            <a:r>
              <a:rPr lang="en-US" sz="2400"/>
              <a:t>Use the count matrix to make decisions</a:t>
            </a:r>
          </a:p>
        </p:txBody>
      </p:sp>
      <p:graphicFrame>
        <p:nvGraphicFramePr>
          <p:cNvPr id="819204" name="Object 4"/>
          <p:cNvGraphicFramePr>
            <a:graphicFrameLocks noChangeAspect="1"/>
          </p:cNvGraphicFramePr>
          <p:nvPr/>
        </p:nvGraphicFramePr>
        <p:xfrm>
          <a:off x="3886200" y="3810000"/>
          <a:ext cx="2609850" cy="1768475"/>
        </p:xfrm>
        <a:graphic>
          <a:graphicData uri="http://schemas.openxmlformats.org/presentationml/2006/ole">
            <mc:AlternateContent xmlns:mc="http://schemas.openxmlformats.org/markup-compatibility/2006">
              <mc:Choice xmlns:v="urn:schemas-microsoft-com:vml" Requires="v">
                <p:oleObj spid="_x0000_s45121" name="Document" r:id="rId3" imgW="5848560" imgH="4005360" progId="Word.Document.8">
                  <p:embed/>
                </p:oleObj>
              </mc:Choice>
              <mc:Fallback>
                <p:oleObj name="Document" r:id="rId3" imgW="5848560" imgH="40053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10000"/>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205" name="Object 5"/>
          <p:cNvGraphicFramePr>
            <a:graphicFrameLocks noChangeAspect="1"/>
          </p:cNvGraphicFramePr>
          <p:nvPr/>
        </p:nvGraphicFramePr>
        <p:xfrm>
          <a:off x="6381750" y="3810000"/>
          <a:ext cx="2609850" cy="1768475"/>
        </p:xfrm>
        <a:graphic>
          <a:graphicData uri="http://schemas.openxmlformats.org/presentationml/2006/ole">
            <mc:AlternateContent xmlns:mc="http://schemas.openxmlformats.org/markup-compatibility/2006">
              <mc:Choice xmlns:v="urn:schemas-microsoft-com:vml" Requires="v">
                <p:oleObj spid="_x0000_s45122" name="Document" r:id="rId5" imgW="5848560" imgH="4005360" progId="Word.Document.8">
                  <p:embed/>
                </p:oleObj>
              </mc:Choice>
              <mc:Fallback>
                <p:oleObj name="Document" r:id="rId5" imgW="5848560" imgH="400536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0" y="3810000"/>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206" name="Object 6"/>
          <p:cNvGraphicFramePr>
            <a:graphicFrameLocks noChangeAspect="1"/>
          </p:cNvGraphicFramePr>
          <p:nvPr/>
        </p:nvGraphicFramePr>
        <p:xfrm>
          <a:off x="304800" y="3810000"/>
          <a:ext cx="2744788" cy="1524000"/>
        </p:xfrm>
        <a:graphic>
          <a:graphicData uri="http://schemas.openxmlformats.org/presentationml/2006/ole">
            <mc:AlternateContent xmlns:mc="http://schemas.openxmlformats.org/markup-compatibility/2006">
              <mc:Choice xmlns:v="urn:schemas-microsoft-com:vml" Requires="v">
                <p:oleObj spid="_x0000_s45123" name="Document" r:id="rId7" imgW="6205680" imgH="3191040" progId="Word.Document.8">
                  <p:embed/>
                </p:oleObj>
              </mc:Choice>
              <mc:Fallback>
                <p:oleObj name="Document" r:id="rId7" imgW="6205680" imgH="319104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10000"/>
                        <a:ext cx="2744788"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207" name="Line 7"/>
          <p:cNvSpPr>
            <a:spLocks noChangeShapeType="1"/>
          </p:cNvSpPr>
          <p:nvPr/>
        </p:nvSpPr>
        <p:spPr bwMode="auto">
          <a:xfrm flipH="1">
            <a:off x="3581400" y="2971800"/>
            <a:ext cx="1588" cy="2438400"/>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19208" name="Text Box 8"/>
          <p:cNvSpPr txBox="1">
            <a:spLocks noChangeArrowheads="1"/>
          </p:cNvSpPr>
          <p:nvPr/>
        </p:nvSpPr>
        <p:spPr bwMode="auto">
          <a:xfrm>
            <a:off x="915988" y="2868613"/>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0">
                <a:latin typeface="Times New Roman" pitchFamily="18" charset="0"/>
              </a:rPr>
              <a:t>Multi-way split</a:t>
            </a:r>
          </a:p>
        </p:txBody>
      </p:sp>
      <p:sp>
        <p:nvSpPr>
          <p:cNvPr id="819209" name="Text Box 9"/>
          <p:cNvSpPr txBox="1">
            <a:spLocks noChangeArrowheads="1"/>
          </p:cNvSpPr>
          <p:nvPr/>
        </p:nvSpPr>
        <p:spPr bwMode="auto">
          <a:xfrm>
            <a:off x="4719638" y="2868613"/>
            <a:ext cx="3138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0">
                <a:latin typeface="Times New Roman" pitchFamily="18" charset="0"/>
              </a:rPr>
              <a:t>Two-way split </a:t>
            </a:r>
          </a:p>
          <a:p>
            <a:pPr algn="ctr"/>
            <a:r>
              <a:rPr lang="en-US" sz="2000" b="0">
                <a:latin typeface="Times New Roman" pitchFamily="18" charset="0"/>
              </a:rPr>
              <a:t>(find best partition of values)</a:t>
            </a:r>
          </a:p>
        </p:txBody>
      </p:sp>
    </p:spTree>
    <p:extLst>
      <p:ext uri="{BB962C8B-B14F-4D97-AF65-F5344CB8AC3E}">
        <p14:creationId xmlns:p14="http://schemas.microsoft.com/office/powerpoint/2010/main" val="161138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8964488" cy="6340197"/>
          </a:xfrm>
          <a:prstGeom prst="rect">
            <a:avLst/>
          </a:prstGeom>
          <a:noFill/>
        </p:spPr>
        <p:txBody>
          <a:bodyPr wrap="square" rtlCol="0">
            <a:spAutoFit/>
          </a:bodyPr>
          <a:lstStyle/>
          <a:p>
            <a:r>
              <a:rPr lang="en-US" sz="2800" b="1" dirty="0" smtClean="0">
                <a:solidFill>
                  <a:srgbClr val="000099"/>
                </a:solidFill>
              </a:rPr>
              <a:t>Scalability of some algorithms relevant to astronomy</a:t>
            </a:r>
          </a:p>
          <a:p>
            <a:endParaRPr lang="en-US" b="1" dirty="0" smtClean="0"/>
          </a:p>
          <a:p>
            <a:pPr marL="173038" indent="-173038"/>
            <a:r>
              <a:rPr lang="en-US" sz="2000" dirty="0" smtClean="0"/>
              <a:t>• </a:t>
            </a:r>
            <a:r>
              <a:rPr lang="en-US" sz="2000" b="1" dirty="0" smtClean="0"/>
              <a:t>Querying: </a:t>
            </a:r>
            <a:r>
              <a:rPr lang="en-US" sz="2000" dirty="0" smtClean="0"/>
              <a:t>spherical range-search O(N), orthogonal range-search O(N), spatial join O(N</a:t>
            </a:r>
            <a:r>
              <a:rPr lang="en-US" sz="2000" baseline="30000" dirty="0" smtClean="0"/>
              <a:t>2</a:t>
            </a:r>
            <a:r>
              <a:rPr lang="en-US" sz="2000" dirty="0" smtClean="0"/>
              <a:t>), nearest-neighbor O(N), all-nearest-neighbors O(N</a:t>
            </a:r>
            <a:r>
              <a:rPr lang="en-US" sz="2000" baseline="30000" dirty="0" smtClean="0"/>
              <a:t>2</a:t>
            </a:r>
            <a:r>
              <a:rPr lang="en-US" sz="2000" dirty="0" smtClean="0"/>
              <a:t>)</a:t>
            </a:r>
          </a:p>
          <a:p>
            <a:pPr marL="173038" indent="-173038"/>
            <a:r>
              <a:rPr lang="en-US" sz="2000" dirty="0" smtClean="0"/>
              <a:t>• </a:t>
            </a:r>
            <a:r>
              <a:rPr lang="en-US" sz="2000" b="1" dirty="0" smtClean="0"/>
              <a:t>Density estimation: </a:t>
            </a:r>
            <a:r>
              <a:rPr lang="en-US" sz="2000" dirty="0" smtClean="0"/>
              <a:t>mixture of Gaussians, kernel density estimation O(N</a:t>
            </a:r>
            <a:r>
              <a:rPr lang="en-US" sz="2000" baseline="30000" dirty="0" smtClean="0"/>
              <a:t>2</a:t>
            </a:r>
            <a:r>
              <a:rPr lang="en-US" sz="2000" dirty="0" smtClean="0"/>
              <a:t>), kernel conditional density estimation O(N</a:t>
            </a:r>
            <a:r>
              <a:rPr lang="en-US" sz="2000" baseline="30000" dirty="0" smtClean="0"/>
              <a:t>3</a:t>
            </a:r>
            <a:r>
              <a:rPr lang="en-US" sz="2000" dirty="0" smtClean="0"/>
              <a:t>)</a:t>
            </a:r>
          </a:p>
          <a:p>
            <a:pPr marL="173038" indent="-173038"/>
            <a:r>
              <a:rPr lang="en-US" sz="2000" dirty="0" smtClean="0"/>
              <a:t>• </a:t>
            </a:r>
            <a:r>
              <a:rPr lang="en-US" sz="2000" b="1" dirty="0" smtClean="0"/>
              <a:t>Regression: </a:t>
            </a:r>
            <a:r>
              <a:rPr lang="en-US" sz="2000" dirty="0" smtClean="0"/>
              <a:t>linear regression, kernel regression O(N</a:t>
            </a:r>
            <a:r>
              <a:rPr lang="en-US" sz="2000" baseline="30000" dirty="0" smtClean="0"/>
              <a:t>2</a:t>
            </a:r>
            <a:r>
              <a:rPr lang="en-US" sz="2000" dirty="0" smtClean="0"/>
              <a:t>), Gaussian process regression O(N</a:t>
            </a:r>
            <a:r>
              <a:rPr lang="en-US" sz="2000" baseline="30000" dirty="0" smtClean="0"/>
              <a:t>3</a:t>
            </a:r>
            <a:r>
              <a:rPr lang="en-US" sz="2000" dirty="0" smtClean="0"/>
              <a:t>)</a:t>
            </a:r>
          </a:p>
          <a:p>
            <a:pPr marL="173038" indent="-173038"/>
            <a:r>
              <a:rPr lang="en-US" sz="2000" dirty="0" smtClean="0"/>
              <a:t>• </a:t>
            </a:r>
            <a:r>
              <a:rPr lang="en-US" sz="2000" b="1" dirty="0" smtClean="0"/>
              <a:t>Classification: </a:t>
            </a:r>
            <a:r>
              <a:rPr lang="en-US" sz="2000" dirty="0" smtClean="0"/>
              <a:t>decision tree, nearest-neighbor classifier O(N</a:t>
            </a:r>
            <a:r>
              <a:rPr lang="en-US" sz="2000" baseline="30000" dirty="0" smtClean="0"/>
              <a:t>2</a:t>
            </a:r>
            <a:r>
              <a:rPr lang="en-US" sz="2000" dirty="0" smtClean="0"/>
              <a:t>), nonparametric Bayes classifier O(N</a:t>
            </a:r>
            <a:r>
              <a:rPr lang="en-US" sz="2000" baseline="30000" dirty="0" smtClean="0"/>
              <a:t>2</a:t>
            </a:r>
            <a:r>
              <a:rPr lang="en-US" sz="2000" dirty="0" smtClean="0"/>
              <a:t>), support vector machine O(N</a:t>
            </a:r>
            <a:r>
              <a:rPr lang="en-US" sz="2000" baseline="30000" dirty="0" smtClean="0"/>
              <a:t>3</a:t>
            </a:r>
            <a:r>
              <a:rPr lang="en-US" sz="2000" dirty="0" smtClean="0"/>
              <a:t>)</a:t>
            </a:r>
          </a:p>
          <a:p>
            <a:pPr marL="173038" indent="-173038"/>
            <a:r>
              <a:rPr lang="en-US" sz="2000" dirty="0" smtClean="0"/>
              <a:t>• </a:t>
            </a:r>
            <a:r>
              <a:rPr lang="en-US" sz="2000" b="1" dirty="0" smtClean="0"/>
              <a:t>Dimension reduction: </a:t>
            </a:r>
            <a:r>
              <a:rPr lang="en-US" sz="2000" dirty="0" smtClean="0"/>
              <a:t>principal component analysis, non-negative matrix factorization, kernel PCA O(N</a:t>
            </a:r>
            <a:r>
              <a:rPr lang="en-US" sz="2000" baseline="30000" dirty="0" smtClean="0"/>
              <a:t>3</a:t>
            </a:r>
            <a:r>
              <a:rPr lang="en-US" sz="2000" dirty="0" smtClean="0"/>
              <a:t>), maximum variance unfolding O(N</a:t>
            </a:r>
            <a:r>
              <a:rPr lang="en-US" sz="2000" baseline="30000" dirty="0" smtClean="0"/>
              <a:t>3</a:t>
            </a:r>
            <a:r>
              <a:rPr lang="en-US" sz="2000" dirty="0" smtClean="0"/>
              <a:t>)</a:t>
            </a:r>
          </a:p>
          <a:p>
            <a:pPr marL="173038" indent="-173038"/>
            <a:r>
              <a:rPr lang="en-US" sz="2000" dirty="0" smtClean="0"/>
              <a:t>• </a:t>
            </a:r>
            <a:r>
              <a:rPr lang="en-US" sz="2000" b="1" dirty="0" smtClean="0"/>
              <a:t>Outlier detection: </a:t>
            </a:r>
            <a:r>
              <a:rPr lang="en-US" sz="2000" dirty="0" smtClean="0"/>
              <a:t>by density estimation or dimension reduction O(N</a:t>
            </a:r>
            <a:r>
              <a:rPr lang="en-US" sz="2000" baseline="30000" dirty="0" smtClean="0"/>
              <a:t>3</a:t>
            </a:r>
            <a:r>
              <a:rPr lang="en-US" sz="2000" dirty="0" smtClean="0"/>
              <a:t>)</a:t>
            </a:r>
          </a:p>
          <a:p>
            <a:pPr marL="173038" indent="-173038"/>
            <a:r>
              <a:rPr lang="en-US" sz="2000" dirty="0" smtClean="0"/>
              <a:t>• </a:t>
            </a:r>
            <a:r>
              <a:rPr lang="en-US" sz="2000" b="1" dirty="0" smtClean="0"/>
              <a:t>Clustering</a:t>
            </a:r>
            <a:r>
              <a:rPr lang="en-US" sz="2000" dirty="0" smtClean="0"/>
              <a:t>: by density estimation or dimension reduction, k-means, </a:t>
            </a:r>
            <a:r>
              <a:rPr lang="en-US" sz="2000" dirty="0" err="1" smtClean="0"/>
              <a:t>meanshift</a:t>
            </a:r>
            <a:r>
              <a:rPr lang="en-US" sz="2000" dirty="0" smtClean="0"/>
              <a:t> segmentation O(N</a:t>
            </a:r>
            <a:r>
              <a:rPr lang="en-US" sz="2000" baseline="30000" dirty="0" smtClean="0"/>
              <a:t>2</a:t>
            </a:r>
            <a:r>
              <a:rPr lang="en-US" sz="2000" dirty="0" smtClean="0"/>
              <a:t>), hierarchical (</a:t>
            </a:r>
            <a:r>
              <a:rPr lang="en-US" sz="2000" dirty="0" err="1" smtClean="0"/>
              <a:t>FoF</a:t>
            </a:r>
            <a:r>
              <a:rPr lang="en-US" sz="2000" dirty="0" smtClean="0"/>
              <a:t>) clustering O(N</a:t>
            </a:r>
            <a:r>
              <a:rPr lang="en-US" sz="2000" baseline="30000" dirty="0" smtClean="0"/>
              <a:t>3</a:t>
            </a:r>
            <a:r>
              <a:rPr lang="en-US" sz="2000" dirty="0" smtClean="0"/>
              <a:t>) </a:t>
            </a:r>
          </a:p>
          <a:p>
            <a:pPr marL="173038" indent="-173038"/>
            <a:r>
              <a:rPr lang="en-US" sz="2000" dirty="0" smtClean="0"/>
              <a:t>• </a:t>
            </a:r>
            <a:r>
              <a:rPr lang="en-US" sz="2000" b="1" dirty="0" smtClean="0"/>
              <a:t>Time series analysis: </a:t>
            </a:r>
            <a:r>
              <a:rPr lang="en-US" sz="2000" dirty="0" err="1" smtClean="0"/>
              <a:t>Kalman</a:t>
            </a:r>
            <a:r>
              <a:rPr lang="en-US" sz="2000" dirty="0" smtClean="0"/>
              <a:t> filter, hidden Markov model, trajectory tracking O(</a:t>
            </a:r>
            <a:r>
              <a:rPr lang="en-US" sz="2000" dirty="0" err="1" smtClean="0"/>
              <a:t>N</a:t>
            </a:r>
            <a:r>
              <a:rPr lang="en-US" sz="2000" baseline="30000" dirty="0" err="1" smtClean="0"/>
              <a:t>n</a:t>
            </a:r>
            <a:r>
              <a:rPr lang="en-US" sz="2000" dirty="0" smtClean="0"/>
              <a:t>)</a:t>
            </a:r>
          </a:p>
          <a:p>
            <a:pPr marL="173038" indent="-173038"/>
            <a:r>
              <a:rPr lang="en-US" sz="2000" dirty="0" smtClean="0"/>
              <a:t>• </a:t>
            </a:r>
            <a:r>
              <a:rPr lang="en-US" sz="2000" b="1" dirty="0" smtClean="0"/>
              <a:t>Feature selection and causality: </a:t>
            </a:r>
            <a:r>
              <a:rPr lang="en-US" sz="2000" dirty="0" smtClean="0"/>
              <a:t>LASSO, L1 SVM, Gaussian graphical models, discrete graphical models</a:t>
            </a:r>
          </a:p>
          <a:p>
            <a:pPr marL="173038" indent="-173038"/>
            <a:r>
              <a:rPr lang="en-US" sz="2000" dirty="0" smtClean="0"/>
              <a:t>• </a:t>
            </a:r>
            <a:r>
              <a:rPr lang="en-US" sz="2000" b="1" dirty="0" smtClean="0"/>
              <a:t>2-sample testing and testing and matching: </a:t>
            </a:r>
            <a:r>
              <a:rPr lang="en-US" sz="2000" dirty="0" smtClean="0"/>
              <a:t>bipartite matching O(N</a:t>
            </a:r>
            <a:r>
              <a:rPr lang="en-US" sz="2000" baseline="30000" dirty="0" smtClean="0"/>
              <a:t>3</a:t>
            </a:r>
            <a:r>
              <a:rPr lang="en-US" sz="2000" dirty="0" smtClean="0"/>
              <a:t>), n-point correlation O(</a:t>
            </a:r>
            <a:r>
              <a:rPr lang="en-US" sz="2000" dirty="0" err="1" smtClean="0"/>
              <a:t>N</a:t>
            </a:r>
            <a:r>
              <a:rPr lang="en-US" sz="2000" baseline="30000" dirty="0" err="1" smtClean="0"/>
              <a:t>n</a:t>
            </a:r>
            <a:r>
              <a:rPr lang="en-US" sz="2000" dirty="0" smtClean="0"/>
              <a:t>)</a:t>
            </a:r>
            <a:endParaRPr lang="en-US" sz="2000" dirty="0"/>
          </a:p>
        </p:txBody>
      </p:sp>
      <p:sp>
        <p:nvSpPr>
          <p:cNvPr id="3" name="CasellaDiTesto 2"/>
          <p:cNvSpPr txBox="1"/>
          <p:nvPr/>
        </p:nvSpPr>
        <p:spPr>
          <a:xfrm>
            <a:off x="4788024" y="6488668"/>
            <a:ext cx="4355295" cy="369332"/>
          </a:xfrm>
          <a:prstGeom prst="rect">
            <a:avLst/>
          </a:prstGeom>
          <a:solidFill>
            <a:schemeClr val="accent2"/>
          </a:solidFill>
        </p:spPr>
        <p:txBody>
          <a:bodyPr wrap="none" rtlCol="0">
            <a:spAutoFit/>
          </a:bodyPr>
          <a:lstStyle/>
          <a:p>
            <a:r>
              <a:rPr lang="it-IT" b="1" dirty="0" err="1" smtClean="0">
                <a:solidFill>
                  <a:schemeClr val="bg1"/>
                </a:solidFill>
              </a:rPr>
              <a:t>Courtesy</a:t>
            </a:r>
            <a:r>
              <a:rPr lang="it-IT" b="1" dirty="0" smtClean="0">
                <a:solidFill>
                  <a:schemeClr val="bg1"/>
                </a:solidFill>
              </a:rPr>
              <a:t> </a:t>
            </a:r>
            <a:r>
              <a:rPr lang="it-IT" b="1" dirty="0" err="1" smtClean="0">
                <a:solidFill>
                  <a:schemeClr val="bg1"/>
                </a:solidFill>
              </a:rPr>
              <a:t>of</a:t>
            </a:r>
            <a:r>
              <a:rPr lang="it-IT" b="1" dirty="0" smtClean="0">
                <a:solidFill>
                  <a:schemeClr val="bg1"/>
                </a:solidFill>
              </a:rPr>
              <a:t> A. </a:t>
            </a:r>
            <a:r>
              <a:rPr lang="it-IT" b="1" dirty="0" err="1" smtClean="0">
                <a:solidFill>
                  <a:schemeClr val="bg1"/>
                </a:solidFill>
              </a:rPr>
              <a:t>Gray</a:t>
            </a:r>
            <a:r>
              <a:rPr lang="it-IT" b="1" dirty="0" smtClean="0">
                <a:solidFill>
                  <a:schemeClr val="bg1"/>
                </a:solidFill>
              </a:rPr>
              <a:t> – </a:t>
            </a:r>
            <a:r>
              <a:rPr lang="it-IT" b="1" dirty="0" err="1" smtClean="0">
                <a:solidFill>
                  <a:schemeClr val="bg1"/>
                </a:solidFill>
              </a:rPr>
              <a:t>Astroinformatics</a:t>
            </a:r>
            <a:r>
              <a:rPr lang="it-IT" b="1" dirty="0" smtClean="0">
                <a:solidFill>
                  <a:schemeClr val="bg1"/>
                </a:solidFill>
              </a:rPr>
              <a:t> 2010</a:t>
            </a:r>
            <a:endParaRPr lang="it-IT" b="1" dirty="0">
              <a:solidFill>
                <a:schemeClr val="bg1"/>
              </a:solidFill>
            </a:endParaRPr>
          </a:p>
        </p:txBody>
      </p:sp>
    </p:spTree>
    <p:extLst>
      <p:ext uri="{BB962C8B-B14F-4D97-AF65-F5344CB8AC3E}">
        <p14:creationId xmlns:p14="http://schemas.microsoft.com/office/powerpoint/2010/main" val="25095568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8" name="Rectangle 4"/>
          <p:cNvSpPr>
            <a:spLocks noGrp="1" noChangeArrowheads="1"/>
          </p:cNvSpPr>
          <p:nvPr>
            <p:ph type="title"/>
          </p:nvPr>
        </p:nvSpPr>
        <p:spPr/>
        <p:txBody>
          <a:bodyPr/>
          <a:lstStyle/>
          <a:p>
            <a:r>
              <a:rPr lang="en-US" sz="2800"/>
              <a:t>Continuous Attributes: Computing Gini Index</a:t>
            </a:r>
          </a:p>
        </p:txBody>
      </p:sp>
      <p:sp>
        <p:nvSpPr>
          <p:cNvPr id="820229" name="Rectangle 5"/>
          <p:cNvSpPr>
            <a:spLocks noGrp="1" noChangeArrowheads="1"/>
          </p:cNvSpPr>
          <p:nvPr>
            <p:ph type="body" sz="half" idx="1"/>
          </p:nvPr>
        </p:nvSpPr>
        <p:spPr>
          <a:xfrm>
            <a:off x="411163" y="1143000"/>
            <a:ext cx="4999037" cy="5181600"/>
          </a:xfrm>
        </p:spPr>
        <p:txBody>
          <a:bodyPr/>
          <a:lstStyle/>
          <a:p>
            <a:pPr>
              <a:lnSpc>
                <a:spcPct val="90000"/>
              </a:lnSpc>
            </a:pPr>
            <a:r>
              <a:rPr lang="en-US" sz="2000"/>
              <a:t>Use Binary Decisions based on one value</a:t>
            </a:r>
          </a:p>
          <a:p>
            <a:pPr>
              <a:lnSpc>
                <a:spcPct val="90000"/>
              </a:lnSpc>
            </a:pPr>
            <a:r>
              <a:rPr lang="en-US" sz="2000"/>
              <a:t>Several Choices for the splitting value</a:t>
            </a:r>
          </a:p>
          <a:p>
            <a:pPr lvl="1">
              <a:lnSpc>
                <a:spcPct val="90000"/>
              </a:lnSpc>
            </a:pPr>
            <a:r>
              <a:rPr lang="en-US" sz="2000"/>
              <a:t>Number of possible splitting values </a:t>
            </a:r>
            <a:br>
              <a:rPr lang="en-US" sz="2000"/>
            </a:br>
            <a:r>
              <a:rPr lang="en-US" sz="2000"/>
              <a:t>= Number of distinct values</a:t>
            </a:r>
          </a:p>
          <a:p>
            <a:pPr>
              <a:lnSpc>
                <a:spcPct val="90000"/>
              </a:lnSpc>
            </a:pPr>
            <a:r>
              <a:rPr lang="en-US" sz="2000"/>
              <a:t>Each splitting value has a count matrix associated with it</a:t>
            </a:r>
          </a:p>
          <a:p>
            <a:pPr lvl="1">
              <a:lnSpc>
                <a:spcPct val="90000"/>
              </a:lnSpc>
            </a:pPr>
            <a:r>
              <a:rPr lang="en-US" sz="2000"/>
              <a:t>Class counts in each of the partitions, A &lt; v and A </a:t>
            </a:r>
            <a:r>
              <a:rPr lang="en-US" sz="2000">
                <a:sym typeface="Symbol" pitchFamily="18" charset="2"/>
              </a:rPr>
              <a:t></a:t>
            </a:r>
            <a:r>
              <a:rPr lang="en-US" sz="2000"/>
              <a:t> v</a:t>
            </a:r>
          </a:p>
          <a:p>
            <a:pPr>
              <a:lnSpc>
                <a:spcPct val="90000"/>
              </a:lnSpc>
            </a:pPr>
            <a:r>
              <a:rPr lang="en-US" sz="2000"/>
              <a:t>Simple method to choose best v</a:t>
            </a:r>
          </a:p>
          <a:p>
            <a:pPr lvl="1">
              <a:lnSpc>
                <a:spcPct val="90000"/>
              </a:lnSpc>
            </a:pPr>
            <a:r>
              <a:rPr lang="en-US" sz="2000"/>
              <a:t>For each v, scan the database to gather count matrix and compute its Gini index</a:t>
            </a:r>
          </a:p>
          <a:p>
            <a:pPr lvl="1">
              <a:lnSpc>
                <a:spcPct val="90000"/>
              </a:lnSpc>
            </a:pPr>
            <a:r>
              <a:rPr lang="en-US" sz="2000"/>
              <a:t>Computationally Inefficient! Repetition of work.</a:t>
            </a:r>
          </a:p>
        </p:txBody>
      </p:sp>
      <p:graphicFrame>
        <p:nvGraphicFramePr>
          <p:cNvPr id="820230" name="Object 6"/>
          <p:cNvGraphicFramePr>
            <a:graphicFrameLocks noGrp="1" noChangeAspect="1"/>
          </p:cNvGraphicFramePr>
          <p:nvPr>
            <p:ph sz="quarter" idx="2"/>
          </p:nvPr>
        </p:nvGraphicFramePr>
        <p:xfrm>
          <a:off x="5607050" y="1143000"/>
          <a:ext cx="3213100" cy="3429000"/>
        </p:xfrm>
        <a:graphic>
          <a:graphicData uri="http://schemas.openxmlformats.org/presentationml/2006/ole">
            <mc:AlternateContent xmlns:mc="http://schemas.openxmlformats.org/markup-compatibility/2006">
              <mc:Choice xmlns:v="urn:schemas-microsoft-com:vml" Requires="v">
                <p:oleObj spid="_x0000_s46124" name="Document" r:id="rId3" imgW="5415994" imgH="5779818" progId="Word.Document.8">
                  <p:embed/>
                </p:oleObj>
              </mc:Choice>
              <mc:Fallback>
                <p:oleObj name="Document" r:id="rId3" imgW="5415994" imgH="577981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4274"/>
                      <a:stretch>
                        <a:fillRect/>
                      </a:stretch>
                    </p:blipFill>
                    <p:spPr bwMode="auto">
                      <a:xfrm>
                        <a:off x="5607050" y="1143000"/>
                        <a:ext cx="32131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232" name="Object 8"/>
          <p:cNvGraphicFramePr>
            <a:graphicFrameLocks noGrp="1" noChangeAspect="1"/>
          </p:cNvGraphicFramePr>
          <p:nvPr>
            <p:ph sz="quarter" idx="3"/>
          </p:nvPr>
        </p:nvGraphicFramePr>
        <p:xfrm>
          <a:off x="6950075" y="4572000"/>
          <a:ext cx="1050925" cy="1676400"/>
        </p:xfrm>
        <a:graphic>
          <a:graphicData uri="http://schemas.openxmlformats.org/presentationml/2006/ole">
            <mc:AlternateContent xmlns:mc="http://schemas.openxmlformats.org/markup-compatibility/2006">
              <mc:Choice xmlns:v="urn:schemas-microsoft-com:vml" Requires="v">
                <p:oleObj spid="_x0000_s46125" name="Visio" r:id="rId5" imgW="1611935" imgH="2570756" progId="Visio.Drawing.6">
                  <p:embed/>
                </p:oleObj>
              </mc:Choice>
              <mc:Fallback>
                <p:oleObj name="Visio" r:id="rId5" imgW="1611935" imgH="2570756"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0075" y="4572000"/>
                        <a:ext cx="10509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0993915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228600" y="152400"/>
            <a:ext cx="8686800" cy="533400"/>
          </a:xfrm>
        </p:spPr>
        <p:txBody>
          <a:bodyPr/>
          <a:lstStyle/>
          <a:p>
            <a:r>
              <a:rPr lang="en-US" sz="2800"/>
              <a:t>Continuous Attributes: Computing Gini Index...</a:t>
            </a:r>
          </a:p>
        </p:txBody>
      </p:sp>
      <p:sp>
        <p:nvSpPr>
          <p:cNvPr id="821251" name="Rectangle 3"/>
          <p:cNvSpPr>
            <a:spLocks noGrp="1" noChangeArrowheads="1"/>
          </p:cNvSpPr>
          <p:nvPr>
            <p:ph type="body" idx="1"/>
          </p:nvPr>
        </p:nvSpPr>
        <p:spPr>
          <a:xfrm>
            <a:off x="381000" y="1219200"/>
            <a:ext cx="8178800" cy="1524000"/>
          </a:xfrm>
          <a:noFill/>
          <a:ln/>
        </p:spPr>
        <p:txBody>
          <a:bodyPr>
            <a:normAutofit lnSpcReduction="10000"/>
          </a:bodyPr>
          <a:lstStyle/>
          <a:p>
            <a:pPr marL="342900" indent="-342900">
              <a:lnSpc>
                <a:spcPct val="90000"/>
              </a:lnSpc>
            </a:pPr>
            <a:r>
              <a:rPr lang="en-US" sz="2000"/>
              <a:t>For efficient computation: for each attribute,</a:t>
            </a:r>
          </a:p>
          <a:p>
            <a:pPr marL="742950" lvl="1" indent="-285750">
              <a:lnSpc>
                <a:spcPct val="90000"/>
              </a:lnSpc>
            </a:pPr>
            <a:r>
              <a:rPr lang="en-US" sz="2000"/>
              <a:t>Sort the attribute on values</a:t>
            </a:r>
          </a:p>
          <a:p>
            <a:pPr marL="742950" lvl="1" indent="-285750">
              <a:lnSpc>
                <a:spcPct val="90000"/>
              </a:lnSpc>
            </a:pPr>
            <a:r>
              <a:rPr lang="en-US" sz="2000"/>
              <a:t>Linearly scan these values, each time updating the count matrix and computing gini index</a:t>
            </a:r>
          </a:p>
          <a:p>
            <a:pPr marL="742950" lvl="1" indent="-285750">
              <a:lnSpc>
                <a:spcPct val="90000"/>
              </a:lnSpc>
            </a:pPr>
            <a:r>
              <a:rPr lang="en-US" sz="2000"/>
              <a:t>Choose the split position that has the least gini index</a:t>
            </a:r>
          </a:p>
        </p:txBody>
      </p:sp>
      <p:grpSp>
        <p:nvGrpSpPr>
          <p:cNvPr id="821258" name="Group 10"/>
          <p:cNvGrpSpPr>
            <a:grpSpLocks/>
          </p:cNvGrpSpPr>
          <p:nvPr/>
        </p:nvGrpSpPr>
        <p:grpSpPr bwMode="auto">
          <a:xfrm>
            <a:off x="76200" y="3321050"/>
            <a:ext cx="9182100" cy="2622550"/>
            <a:chOff x="144" y="2360"/>
            <a:chExt cx="5784" cy="1652"/>
          </a:xfrm>
        </p:grpSpPr>
        <p:graphicFrame>
          <p:nvGraphicFramePr>
            <p:cNvPr id="821252" name="Object 4"/>
            <p:cNvGraphicFramePr>
              <a:graphicFrameLocks noChangeAspect="1"/>
            </p:cNvGraphicFramePr>
            <p:nvPr/>
          </p:nvGraphicFramePr>
          <p:xfrm>
            <a:off x="956" y="2360"/>
            <a:ext cx="4972" cy="1652"/>
          </p:xfrm>
          <a:graphic>
            <a:graphicData uri="http://schemas.openxmlformats.org/presentationml/2006/ole">
              <mc:AlternateContent xmlns:mc="http://schemas.openxmlformats.org/markup-compatibility/2006">
                <mc:Choice xmlns:v="urn:schemas-microsoft-com:vml" Requires="v">
                  <p:oleObj spid="_x0000_s47127" name="Document" r:id="rId3" imgW="10585440" imgH="3557880" progId="Word.Document.8">
                    <p:embed/>
                  </p:oleObj>
                </mc:Choice>
                <mc:Fallback>
                  <p:oleObj name="Document" r:id="rId3" imgW="10585440" imgH="35578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 y="2360"/>
                          <a:ext cx="4972" cy="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253" name="Line 5"/>
            <p:cNvSpPr>
              <a:spLocks noChangeShapeType="1"/>
            </p:cNvSpPr>
            <p:nvPr/>
          </p:nvSpPr>
          <p:spPr bwMode="auto">
            <a:xfrm>
              <a:off x="1152" y="2880"/>
              <a:ext cx="192" cy="1"/>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821254" name="Group 6"/>
            <p:cNvGrpSpPr>
              <a:grpSpLocks/>
            </p:cNvGrpSpPr>
            <p:nvPr/>
          </p:nvGrpSpPr>
          <p:grpSpPr bwMode="auto">
            <a:xfrm>
              <a:off x="144" y="2928"/>
              <a:ext cx="1200" cy="212"/>
              <a:chOff x="144" y="2832"/>
              <a:chExt cx="1200" cy="212"/>
            </a:xfrm>
          </p:grpSpPr>
          <p:sp>
            <p:nvSpPr>
              <p:cNvPr id="821255" name="Text Box 7"/>
              <p:cNvSpPr txBox="1">
                <a:spLocks noChangeArrowheads="1"/>
              </p:cNvSpPr>
              <p:nvPr/>
            </p:nvSpPr>
            <p:spPr bwMode="auto">
              <a:xfrm>
                <a:off x="144" y="2832"/>
                <a:ext cx="10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927100">
                  <a:defRPr sz="2400">
                    <a:solidFill>
                      <a:schemeClr val="tx1"/>
                    </a:solidFill>
                    <a:latin typeface="Times New Roman" pitchFamily="18" charset="0"/>
                  </a:defRPr>
                </a:lvl1pPr>
                <a:lvl2pPr marL="917575" defTabSz="927100">
                  <a:defRPr sz="2400">
                    <a:solidFill>
                      <a:schemeClr val="tx1"/>
                    </a:solidFill>
                    <a:latin typeface="Times New Roman" pitchFamily="18" charset="0"/>
                  </a:defRPr>
                </a:lvl2pPr>
                <a:lvl3pPr marL="1031875" defTabSz="927100">
                  <a:defRPr sz="2400">
                    <a:solidFill>
                      <a:schemeClr val="tx1"/>
                    </a:solidFill>
                    <a:latin typeface="Times New Roman" pitchFamily="18" charset="0"/>
                  </a:defRPr>
                </a:lvl3pPr>
                <a:lvl4pPr defTabSz="927100">
                  <a:defRPr sz="2400">
                    <a:solidFill>
                      <a:schemeClr val="tx1"/>
                    </a:solidFill>
                    <a:latin typeface="Times New Roman" pitchFamily="18" charset="0"/>
                  </a:defRPr>
                </a:lvl4pPr>
                <a:lvl5pPr defTabSz="927100">
                  <a:defRPr sz="2400">
                    <a:solidFill>
                      <a:schemeClr val="tx1"/>
                    </a:solidFill>
                    <a:latin typeface="Times New Roman" pitchFamily="18" charset="0"/>
                  </a:defRPr>
                </a:lvl5pPr>
                <a:lvl6pPr defTabSz="927100" eaLnBrk="0" fontAlgn="base" hangingPunct="0">
                  <a:spcBef>
                    <a:spcPct val="0"/>
                  </a:spcBef>
                  <a:spcAft>
                    <a:spcPct val="0"/>
                  </a:spcAft>
                  <a:defRPr sz="2400">
                    <a:solidFill>
                      <a:schemeClr val="tx1"/>
                    </a:solidFill>
                    <a:latin typeface="Times New Roman" pitchFamily="18" charset="0"/>
                  </a:defRPr>
                </a:lvl6pPr>
                <a:lvl7pPr defTabSz="927100" eaLnBrk="0" fontAlgn="base" hangingPunct="0">
                  <a:spcBef>
                    <a:spcPct val="0"/>
                  </a:spcBef>
                  <a:spcAft>
                    <a:spcPct val="0"/>
                  </a:spcAft>
                  <a:defRPr sz="2400">
                    <a:solidFill>
                      <a:schemeClr val="tx1"/>
                    </a:solidFill>
                    <a:latin typeface="Times New Roman" pitchFamily="18" charset="0"/>
                  </a:defRPr>
                </a:lvl7pPr>
                <a:lvl8pPr defTabSz="927100" eaLnBrk="0" fontAlgn="base" hangingPunct="0">
                  <a:spcBef>
                    <a:spcPct val="0"/>
                  </a:spcBef>
                  <a:spcAft>
                    <a:spcPct val="0"/>
                  </a:spcAft>
                  <a:defRPr sz="2400">
                    <a:solidFill>
                      <a:schemeClr val="tx1"/>
                    </a:solidFill>
                    <a:latin typeface="Times New Roman" pitchFamily="18" charset="0"/>
                  </a:defRPr>
                </a:lvl8pPr>
                <a:lvl9pPr defTabSz="9271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accent2"/>
                  </a:buClr>
                  <a:buFont typeface="Monotype Sorts" pitchFamily="2" charset="2"/>
                  <a:buNone/>
                </a:pPr>
                <a:r>
                  <a:rPr kumimoji="1" lang="en-US" sz="1600">
                    <a:latin typeface="Arial" pitchFamily="34" charset="0"/>
                  </a:rPr>
                  <a:t>Split Positions</a:t>
                </a:r>
              </a:p>
            </p:txBody>
          </p:sp>
          <p:sp>
            <p:nvSpPr>
              <p:cNvPr id="821256" name="Line 8"/>
              <p:cNvSpPr>
                <a:spLocks noChangeShapeType="1"/>
              </p:cNvSpPr>
              <p:nvPr/>
            </p:nvSpPr>
            <p:spPr bwMode="auto">
              <a:xfrm>
                <a:off x="1152" y="2976"/>
                <a:ext cx="192"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821257" name="Text Box 9"/>
            <p:cNvSpPr txBox="1">
              <a:spLocks noChangeArrowheads="1"/>
            </p:cNvSpPr>
            <p:nvPr/>
          </p:nvSpPr>
          <p:spPr bwMode="auto">
            <a:xfrm>
              <a:off x="144" y="2736"/>
              <a:ext cx="10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Sorted Values</a:t>
              </a:r>
            </a:p>
          </p:txBody>
        </p:sp>
      </p:grpSp>
    </p:spTree>
    <p:extLst>
      <p:ext uri="{BB962C8B-B14F-4D97-AF65-F5344CB8AC3E}">
        <p14:creationId xmlns:p14="http://schemas.microsoft.com/office/powerpoint/2010/main" val="21850423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r>
              <a:rPr lang="en-US" sz="2800"/>
              <a:t>Alternative Splitting Criteria based on INFO</a:t>
            </a:r>
            <a:endParaRPr lang="en-US"/>
          </a:p>
        </p:txBody>
      </p:sp>
      <p:sp>
        <p:nvSpPr>
          <p:cNvPr id="822275" name="Rectangle 3"/>
          <p:cNvSpPr>
            <a:spLocks noGrp="1" noChangeArrowheads="1"/>
          </p:cNvSpPr>
          <p:nvPr>
            <p:ph type="body" idx="1"/>
          </p:nvPr>
        </p:nvSpPr>
        <p:spPr>
          <a:xfrm>
            <a:off x="152400" y="1143000"/>
            <a:ext cx="8763000" cy="5181600"/>
          </a:xfrm>
        </p:spPr>
        <p:txBody>
          <a:bodyPr/>
          <a:lstStyle/>
          <a:p>
            <a:pPr marL="342900" indent="-342900"/>
            <a:r>
              <a:rPr lang="en-US"/>
              <a:t>Entropy at a given node t:</a:t>
            </a:r>
          </a:p>
          <a:p>
            <a:pPr marL="742950" lvl="1" indent="-285750"/>
            <a:endParaRPr lang="en-US"/>
          </a:p>
          <a:p>
            <a:pPr lvl="4"/>
            <a:endParaRPr lang="en-US"/>
          </a:p>
          <a:p>
            <a:pPr marL="1085850" lvl="2" indent="-228600">
              <a:buFont typeface="Wingdings" pitchFamily="2" charset="2"/>
              <a:buNone/>
            </a:pPr>
            <a:r>
              <a:rPr lang="en-US" sz="2000"/>
              <a:t>(NOTE: </a:t>
            </a:r>
            <a:r>
              <a:rPr lang="en-US" sz="2000" i="1">
                <a:latin typeface="Times New Roman" pitchFamily="18" charset="0"/>
              </a:rPr>
              <a:t>p( j | t) </a:t>
            </a:r>
            <a:r>
              <a:rPr lang="en-US" sz="2000"/>
              <a:t>is the relative frequency of class j at node t).</a:t>
            </a:r>
            <a:endParaRPr lang="en-US"/>
          </a:p>
          <a:p>
            <a:pPr marL="742950" lvl="1" indent="-285750"/>
            <a:r>
              <a:rPr lang="en-US"/>
              <a:t>Measures homogeneity of a node. </a:t>
            </a:r>
          </a:p>
          <a:p>
            <a:pPr marL="1085850" lvl="2" indent="-228600"/>
            <a:r>
              <a:rPr lang="en-US"/>
              <a:t>Maximum (log n</a:t>
            </a:r>
            <a:r>
              <a:rPr lang="en-US" baseline="-25000"/>
              <a:t>c</a:t>
            </a:r>
            <a:r>
              <a:rPr lang="en-US"/>
              <a:t>) when records are equally distributed among all classes implying least information</a:t>
            </a:r>
          </a:p>
          <a:p>
            <a:pPr marL="1085850" lvl="2" indent="-228600"/>
            <a:r>
              <a:rPr lang="en-US"/>
              <a:t>Minimum (0.0) when all records belong to one class, implying most information</a:t>
            </a:r>
          </a:p>
          <a:p>
            <a:pPr marL="742950" lvl="1" indent="-285750"/>
            <a:r>
              <a:rPr lang="en-US"/>
              <a:t>Entropy based computations are similar to the GINI index computations</a:t>
            </a:r>
          </a:p>
        </p:txBody>
      </p:sp>
      <p:graphicFrame>
        <p:nvGraphicFramePr>
          <p:cNvPr id="822276" name="Object 4"/>
          <p:cNvGraphicFramePr>
            <a:graphicFrameLocks noChangeAspect="1"/>
          </p:cNvGraphicFramePr>
          <p:nvPr/>
        </p:nvGraphicFramePr>
        <p:xfrm>
          <a:off x="2057400" y="1752600"/>
          <a:ext cx="5803900" cy="615950"/>
        </p:xfrm>
        <a:graphic>
          <a:graphicData uri="http://schemas.openxmlformats.org/presentationml/2006/ole">
            <mc:AlternateContent xmlns:mc="http://schemas.openxmlformats.org/markup-compatibility/2006">
              <mc:Choice xmlns:v="urn:schemas-microsoft-com:vml" Requires="v">
                <p:oleObj spid="_x0000_s48151" name="Equation" r:id="rId3" imgW="4165560" imgH="444240" progId="Equation.3">
                  <p:embed/>
                </p:oleObj>
              </mc:Choice>
              <mc:Fallback>
                <p:oleObj name="Equation" r:id="rId3" imgW="416556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0"/>
                        <a:ext cx="5803900" cy="615950"/>
                      </a:xfrm>
                      <a:prstGeom prst="rect">
                        <a:avLst/>
                      </a:prstGeom>
                      <a:solidFill>
                        <a:srgbClr val="FFFFCC"/>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5396468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p:txBody>
          <a:bodyPr/>
          <a:lstStyle/>
          <a:p>
            <a:r>
              <a:rPr lang="en-US"/>
              <a:t>Examples for computing Entropy</a:t>
            </a:r>
          </a:p>
        </p:txBody>
      </p:sp>
      <p:graphicFrame>
        <p:nvGraphicFramePr>
          <p:cNvPr id="863235" name="Object 3"/>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spid="_x0000_s49238" name="Document" r:id="rId3" imgW="3239280" imgH="1357560" progId="Word.Document.8">
                  <p:embed/>
                </p:oleObj>
              </mc:Choice>
              <mc:Fallback>
                <p:oleObj name="Document" r:id="rId3" imgW="3239280" imgH="13575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3236" name="Object 4"/>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spid="_x0000_s49239" name="Document" r:id="rId5" imgW="3239280" imgH="1381680" progId="Word.Document.8">
                  <p:embed/>
                </p:oleObj>
              </mc:Choice>
              <mc:Fallback>
                <p:oleObj name="Document" r:id="rId5" imgW="3239280" imgH="13816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3237" name="Object 5"/>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spid="_x0000_s49240" name="Document" r:id="rId7" imgW="3239280" imgH="1357560" progId="Word.Document.8">
                  <p:embed/>
                </p:oleObj>
              </mc:Choice>
              <mc:Fallback>
                <p:oleObj name="Document" r:id="rId7" imgW="3239280" imgH="135756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3238" name="Text Box 6"/>
          <p:cNvSpPr txBox="1">
            <a:spLocks noChangeArrowheads="1"/>
          </p:cNvSpPr>
          <p:nvPr/>
        </p:nvSpPr>
        <p:spPr bwMode="auto">
          <a:xfrm>
            <a:off x="2895600" y="2339975"/>
            <a:ext cx="5943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P(C1) = 0/6 = 0     P(C2) = 6/6 = 1</a:t>
            </a:r>
          </a:p>
          <a:p>
            <a:pPr>
              <a:spcBef>
                <a:spcPct val="50000"/>
              </a:spcBef>
            </a:pPr>
            <a:r>
              <a:rPr lang="en-US" sz="2000"/>
              <a:t>Entropy = – 0 log 0</a:t>
            </a:r>
            <a:r>
              <a:rPr lang="en-US" sz="2000" baseline="30000"/>
              <a:t> </a:t>
            </a:r>
            <a:r>
              <a:rPr lang="en-US" sz="2000"/>
              <a:t>– 1 log 1 = – 0 – 0 = 0 </a:t>
            </a:r>
          </a:p>
        </p:txBody>
      </p:sp>
      <p:sp>
        <p:nvSpPr>
          <p:cNvPr id="863240" name="Text Box 8"/>
          <p:cNvSpPr txBox="1">
            <a:spLocks noChangeArrowheads="1"/>
          </p:cNvSpPr>
          <p:nvPr/>
        </p:nvSpPr>
        <p:spPr bwMode="auto">
          <a:xfrm>
            <a:off x="2971800" y="3733800"/>
            <a:ext cx="617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P(C1) = 1/6          P(C2) = 5/6</a:t>
            </a:r>
          </a:p>
          <a:p>
            <a:pPr>
              <a:spcBef>
                <a:spcPct val="50000"/>
              </a:spcBef>
            </a:pPr>
            <a:r>
              <a:rPr lang="en-US" sz="2000"/>
              <a:t>Entropy = – (1/6) log</a:t>
            </a:r>
            <a:r>
              <a:rPr lang="en-US" sz="2000" baseline="-25000"/>
              <a:t>2</a:t>
            </a:r>
            <a:r>
              <a:rPr lang="en-US" sz="2000"/>
              <a:t> (1/6)</a:t>
            </a:r>
            <a:r>
              <a:rPr lang="en-US" sz="2000" baseline="30000"/>
              <a:t> </a:t>
            </a:r>
            <a:r>
              <a:rPr lang="en-US" sz="2000"/>
              <a:t>– (5/6) log</a:t>
            </a:r>
            <a:r>
              <a:rPr lang="en-US" sz="2000" baseline="-25000"/>
              <a:t>2</a:t>
            </a:r>
            <a:r>
              <a:rPr lang="en-US" sz="2000"/>
              <a:t> (1/6) = 0.65</a:t>
            </a:r>
          </a:p>
        </p:txBody>
      </p:sp>
      <p:sp>
        <p:nvSpPr>
          <p:cNvPr id="863241" name="Text Box 9"/>
          <p:cNvSpPr txBox="1">
            <a:spLocks noChangeArrowheads="1"/>
          </p:cNvSpPr>
          <p:nvPr/>
        </p:nvSpPr>
        <p:spPr bwMode="auto">
          <a:xfrm>
            <a:off x="2971800" y="5105400"/>
            <a:ext cx="617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P(C1) = 2/6          P(C2) = 4/6</a:t>
            </a:r>
          </a:p>
          <a:p>
            <a:pPr>
              <a:spcBef>
                <a:spcPct val="50000"/>
              </a:spcBef>
            </a:pPr>
            <a:r>
              <a:rPr lang="en-US" sz="2000"/>
              <a:t>Entropy = – (2/6) log</a:t>
            </a:r>
            <a:r>
              <a:rPr lang="en-US" sz="2000" baseline="-25000"/>
              <a:t>2</a:t>
            </a:r>
            <a:r>
              <a:rPr lang="en-US" sz="2000"/>
              <a:t> (2/6)</a:t>
            </a:r>
            <a:r>
              <a:rPr lang="en-US" sz="2000" baseline="30000"/>
              <a:t> </a:t>
            </a:r>
            <a:r>
              <a:rPr lang="en-US" sz="2000"/>
              <a:t>– (4/6) log</a:t>
            </a:r>
            <a:r>
              <a:rPr lang="en-US" sz="2000" baseline="-25000"/>
              <a:t>2</a:t>
            </a:r>
            <a:r>
              <a:rPr lang="en-US" sz="2000"/>
              <a:t> (4/6) = 0.92</a:t>
            </a:r>
          </a:p>
        </p:txBody>
      </p:sp>
      <p:graphicFrame>
        <p:nvGraphicFramePr>
          <p:cNvPr id="863242" name="Object 10"/>
          <p:cNvGraphicFramePr>
            <a:graphicFrameLocks noChangeAspect="1"/>
          </p:cNvGraphicFramePr>
          <p:nvPr/>
        </p:nvGraphicFramePr>
        <p:xfrm>
          <a:off x="1758950" y="1219200"/>
          <a:ext cx="5945188" cy="615950"/>
        </p:xfrm>
        <a:graphic>
          <a:graphicData uri="http://schemas.openxmlformats.org/presentationml/2006/ole">
            <mc:AlternateContent xmlns:mc="http://schemas.openxmlformats.org/markup-compatibility/2006">
              <mc:Choice xmlns:v="urn:schemas-microsoft-com:vml" Requires="v">
                <p:oleObj spid="_x0000_s49241" name="Equation" r:id="rId9" imgW="4267080" imgH="444240" progId="Equation.3">
                  <p:embed/>
                </p:oleObj>
              </mc:Choice>
              <mc:Fallback>
                <p:oleObj name="Equation" r:id="rId9" imgW="426708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8950" y="1219200"/>
                        <a:ext cx="5945188" cy="615950"/>
                      </a:xfrm>
                      <a:prstGeom prst="rect">
                        <a:avLst/>
                      </a:prstGeom>
                      <a:solidFill>
                        <a:srgbClr val="FFFFCC"/>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9952246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r>
              <a:rPr lang="en-US" sz="2800"/>
              <a:t>Splitting Based on INFO...</a:t>
            </a:r>
            <a:endParaRPr lang="en-US"/>
          </a:p>
        </p:txBody>
      </p:sp>
      <p:sp>
        <p:nvSpPr>
          <p:cNvPr id="823299" name="Rectangle 3"/>
          <p:cNvSpPr>
            <a:spLocks noGrp="1" noChangeArrowheads="1"/>
          </p:cNvSpPr>
          <p:nvPr>
            <p:ph type="body" sz="half" idx="1"/>
          </p:nvPr>
        </p:nvSpPr>
        <p:spPr>
          <a:xfrm>
            <a:off x="381000" y="1143000"/>
            <a:ext cx="8382000" cy="4953000"/>
          </a:xfrm>
        </p:spPr>
        <p:txBody>
          <a:bodyPr/>
          <a:lstStyle/>
          <a:p>
            <a:pPr marL="342900" indent="-342900"/>
            <a:r>
              <a:rPr lang="en-US" sz="2400"/>
              <a:t>Information Gain: </a:t>
            </a:r>
          </a:p>
          <a:p>
            <a:pPr marL="742950" lvl="1" indent="-285750"/>
            <a:endParaRPr lang="en-US" sz="2400"/>
          </a:p>
          <a:p>
            <a:pPr marL="1146175" lvl="2" indent="-228600">
              <a:buFont typeface="Wingdings" pitchFamily="2" charset="2"/>
              <a:buNone/>
            </a:pPr>
            <a:endParaRPr lang="en-US" sz="2000"/>
          </a:p>
          <a:p>
            <a:pPr marL="1146175" lvl="2" indent="-228600">
              <a:buFont typeface="Wingdings" pitchFamily="2" charset="2"/>
              <a:buNone/>
            </a:pPr>
            <a:endParaRPr lang="en-US" sz="2000"/>
          </a:p>
          <a:p>
            <a:pPr marL="1146175" lvl="2" indent="-228600">
              <a:buFont typeface="Wingdings" pitchFamily="2" charset="2"/>
              <a:buNone/>
            </a:pPr>
            <a:r>
              <a:rPr lang="en-US" sz="2000"/>
              <a:t>		Parent Node, p is split into k partitions;</a:t>
            </a:r>
          </a:p>
          <a:p>
            <a:pPr marL="1146175" lvl="2" indent="-228600">
              <a:buFont typeface="Wingdings" pitchFamily="2" charset="2"/>
              <a:buNone/>
            </a:pPr>
            <a:r>
              <a:rPr lang="en-US" sz="2000"/>
              <a:t>		n</a:t>
            </a:r>
            <a:r>
              <a:rPr lang="en-US" sz="2000" baseline="-25000"/>
              <a:t>i</a:t>
            </a:r>
            <a:r>
              <a:rPr lang="en-US" sz="2000"/>
              <a:t> is number of records in partition i</a:t>
            </a:r>
          </a:p>
          <a:p>
            <a:pPr marL="742950" lvl="1" indent="-285750"/>
            <a:r>
              <a:rPr lang="en-US" sz="2400"/>
              <a:t>Measures Reduction in Entropy achieved because of the split. Choose the split that achieves most reduction (maximizes GAIN)</a:t>
            </a:r>
          </a:p>
          <a:p>
            <a:pPr marL="742950" lvl="1" indent="-285750"/>
            <a:r>
              <a:rPr lang="en-US" sz="2400"/>
              <a:t>Used in ID3 and C4.5</a:t>
            </a:r>
          </a:p>
          <a:p>
            <a:pPr marL="742950" lvl="1" indent="-285750"/>
            <a:r>
              <a:rPr lang="en-US" sz="2400"/>
              <a:t>Disadvantage: Tends to prefer splits that result in large number of partitions, each being small but pure.</a:t>
            </a:r>
          </a:p>
        </p:txBody>
      </p:sp>
      <p:graphicFrame>
        <p:nvGraphicFramePr>
          <p:cNvPr id="823300" name="Object 4"/>
          <p:cNvGraphicFramePr>
            <a:graphicFrameLocks noChangeAspect="1"/>
          </p:cNvGraphicFramePr>
          <p:nvPr/>
        </p:nvGraphicFramePr>
        <p:xfrm>
          <a:off x="1752600" y="1676400"/>
          <a:ext cx="6189663" cy="966788"/>
        </p:xfrm>
        <a:graphic>
          <a:graphicData uri="http://schemas.openxmlformats.org/presentationml/2006/ole">
            <mc:AlternateContent xmlns:mc="http://schemas.openxmlformats.org/markup-compatibility/2006">
              <mc:Choice xmlns:v="urn:schemas-microsoft-com:vml" Requires="v">
                <p:oleObj spid="_x0000_s50199" name="Equation" r:id="rId3" imgW="5041800" imgH="787320" progId="Equation.3">
                  <p:embed/>
                </p:oleObj>
              </mc:Choice>
              <mc:Fallback>
                <p:oleObj name="Equation" r:id="rId3" imgW="5041800" imgH="787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76400"/>
                        <a:ext cx="6189663" cy="966788"/>
                      </a:xfrm>
                      <a:prstGeom prst="rect">
                        <a:avLst/>
                      </a:prstGeom>
                      <a:solidFill>
                        <a:srgbClr val="FFFFCC"/>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9064399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r>
              <a:rPr lang="en-US" sz="2800"/>
              <a:t>Splitting Based on INFO...</a:t>
            </a:r>
            <a:endParaRPr lang="en-US"/>
          </a:p>
        </p:txBody>
      </p:sp>
      <p:sp>
        <p:nvSpPr>
          <p:cNvPr id="824323" name="Rectangle 3"/>
          <p:cNvSpPr>
            <a:spLocks noGrp="1" noChangeArrowheads="1"/>
          </p:cNvSpPr>
          <p:nvPr>
            <p:ph type="body" sz="half" idx="1"/>
          </p:nvPr>
        </p:nvSpPr>
        <p:spPr>
          <a:xfrm>
            <a:off x="457200" y="1143000"/>
            <a:ext cx="8382000" cy="5105400"/>
          </a:xfrm>
        </p:spPr>
        <p:txBody>
          <a:bodyPr/>
          <a:lstStyle/>
          <a:p>
            <a:pPr marL="342900" indent="-342900">
              <a:lnSpc>
                <a:spcPct val="90000"/>
              </a:lnSpc>
            </a:pPr>
            <a:r>
              <a:rPr lang="en-US" sz="2400"/>
              <a:t>Gain Ratio: </a:t>
            </a:r>
          </a:p>
          <a:p>
            <a:pPr marL="742950" lvl="1" indent="-285750">
              <a:lnSpc>
                <a:spcPct val="90000"/>
              </a:lnSpc>
            </a:pPr>
            <a:endParaRPr lang="en-US" sz="2400"/>
          </a:p>
          <a:p>
            <a:pPr marL="742950" lvl="1" indent="-285750">
              <a:lnSpc>
                <a:spcPct val="90000"/>
              </a:lnSpc>
            </a:pPr>
            <a:endParaRPr lang="en-US" sz="2400"/>
          </a:p>
          <a:p>
            <a:pPr marL="1146175" lvl="2" indent="-228600">
              <a:lnSpc>
                <a:spcPct val="90000"/>
              </a:lnSpc>
            </a:pPr>
            <a:endParaRPr lang="en-US" sz="2000"/>
          </a:p>
          <a:p>
            <a:pPr marL="1146175" lvl="2" indent="-228600">
              <a:lnSpc>
                <a:spcPct val="90000"/>
              </a:lnSpc>
            </a:pPr>
            <a:endParaRPr lang="en-US" sz="2000"/>
          </a:p>
          <a:p>
            <a:pPr marL="1146175" lvl="2" indent="-228600">
              <a:lnSpc>
                <a:spcPct val="90000"/>
              </a:lnSpc>
              <a:buFont typeface="Wingdings" pitchFamily="2" charset="2"/>
              <a:buNone/>
            </a:pPr>
            <a:r>
              <a:rPr lang="en-US" sz="2000"/>
              <a:t>Parent Node, p is split into k partitions</a:t>
            </a:r>
          </a:p>
          <a:p>
            <a:pPr marL="1146175" lvl="2" indent="-228600">
              <a:lnSpc>
                <a:spcPct val="90000"/>
              </a:lnSpc>
              <a:buFont typeface="Wingdings" pitchFamily="2" charset="2"/>
              <a:buNone/>
            </a:pPr>
            <a:r>
              <a:rPr lang="en-US" sz="2000"/>
              <a:t>n</a:t>
            </a:r>
            <a:r>
              <a:rPr lang="en-US" sz="2000" baseline="-25000"/>
              <a:t>i</a:t>
            </a:r>
            <a:r>
              <a:rPr lang="en-US" sz="2000"/>
              <a:t> is the number of records in partition i</a:t>
            </a:r>
          </a:p>
          <a:p>
            <a:pPr marL="1146175" lvl="2" indent="-228600">
              <a:lnSpc>
                <a:spcPct val="90000"/>
              </a:lnSpc>
              <a:buFont typeface="Wingdings" pitchFamily="2" charset="2"/>
              <a:buNone/>
            </a:pPr>
            <a:endParaRPr lang="en-US" sz="800"/>
          </a:p>
          <a:p>
            <a:pPr marL="742950" lvl="1" indent="-285750">
              <a:lnSpc>
                <a:spcPct val="90000"/>
              </a:lnSpc>
            </a:pPr>
            <a:r>
              <a:rPr lang="en-US" sz="2400"/>
              <a:t>Adjusts Information Gain by the entropy of the partitioning (SplitINFO). Higher entropy partitioning (large number of small partitions) is penalized!</a:t>
            </a:r>
          </a:p>
          <a:p>
            <a:pPr marL="742950" lvl="1" indent="-285750">
              <a:lnSpc>
                <a:spcPct val="90000"/>
              </a:lnSpc>
            </a:pPr>
            <a:r>
              <a:rPr lang="en-US" sz="2400"/>
              <a:t>Used in C4.5</a:t>
            </a:r>
          </a:p>
          <a:p>
            <a:pPr marL="742950" lvl="1" indent="-285750">
              <a:lnSpc>
                <a:spcPct val="90000"/>
              </a:lnSpc>
            </a:pPr>
            <a:r>
              <a:rPr lang="en-US" sz="2400"/>
              <a:t>Designed to overcome the disadvantage of Information Gain</a:t>
            </a:r>
          </a:p>
        </p:txBody>
      </p:sp>
      <p:graphicFrame>
        <p:nvGraphicFramePr>
          <p:cNvPr id="824325" name="Object 5"/>
          <p:cNvGraphicFramePr>
            <a:graphicFrameLocks noChangeAspect="1"/>
          </p:cNvGraphicFramePr>
          <p:nvPr/>
        </p:nvGraphicFramePr>
        <p:xfrm>
          <a:off x="609600" y="1752600"/>
          <a:ext cx="4114800" cy="927100"/>
        </p:xfrm>
        <a:graphic>
          <a:graphicData uri="http://schemas.openxmlformats.org/presentationml/2006/ole">
            <mc:AlternateContent xmlns:mc="http://schemas.openxmlformats.org/markup-compatibility/2006">
              <mc:Choice xmlns:v="urn:schemas-microsoft-com:vml" Requires="v">
                <p:oleObj spid="_x0000_s51244" name="Equation" r:id="rId3" imgW="3340080" imgH="799920" progId="Equation.3">
                  <p:embed/>
                </p:oleObj>
              </mc:Choice>
              <mc:Fallback>
                <p:oleObj name="Equation" r:id="rId3" imgW="3340080" imgH="799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4114800" cy="9271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824326" name="Object 6"/>
          <p:cNvGraphicFramePr>
            <a:graphicFrameLocks noChangeAspect="1"/>
          </p:cNvGraphicFramePr>
          <p:nvPr/>
        </p:nvGraphicFramePr>
        <p:xfrm>
          <a:off x="4800600" y="1752600"/>
          <a:ext cx="4194175" cy="935038"/>
        </p:xfrm>
        <a:graphic>
          <a:graphicData uri="http://schemas.openxmlformats.org/presentationml/2006/ole">
            <mc:AlternateContent xmlns:mc="http://schemas.openxmlformats.org/markup-compatibility/2006">
              <mc:Choice xmlns:v="urn:schemas-microsoft-com:vml" Requires="v">
                <p:oleObj spid="_x0000_s51245" name="Equation" r:id="rId5" imgW="2958840" imgH="723600" progId="Equation.3">
                  <p:embed/>
                </p:oleObj>
              </mc:Choice>
              <mc:Fallback>
                <p:oleObj name="Equation" r:id="rId5" imgW="2958840" imgH="72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752600"/>
                        <a:ext cx="4194175" cy="935038"/>
                      </a:xfrm>
                      <a:prstGeom prst="rect">
                        <a:avLst/>
                      </a:prstGeom>
                      <a:solidFill>
                        <a:srgbClr val="FFFFCC"/>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0112317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a:xfrm>
            <a:off x="381000" y="152400"/>
            <a:ext cx="8534400" cy="533400"/>
          </a:xfrm>
        </p:spPr>
        <p:txBody>
          <a:bodyPr/>
          <a:lstStyle/>
          <a:p>
            <a:r>
              <a:rPr lang="en-US" sz="2800"/>
              <a:t>Splitting Criteria based on Classification Error</a:t>
            </a:r>
            <a:endParaRPr lang="en-US"/>
          </a:p>
        </p:txBody>
      </p:sp>
      <p:sp>
        <p:nvSpPr>
          <p:cNvPr id="831491" name="Rectangle 3"/>
          <p:cNvSpPr>
            <a:spLocks noGrp="1" noChangeArrowheads="1"/>
          </p:cNvSpPr>
          <p:nvPr>
            <p:ph type="body" idx="1"/>
          </p:nvPr>
        </p:nvSpPr>
        <p:spPr/>
        <p:txBody>
          <a:bodyPr/>
          <a:lstStyle/>
          <a:p>
            <a:pPr marL="342900" indent="-342900"/>
            <a:r>
              <a:rPr lang="en-US"/>
              <a:t>Classification error at a node t :</a:t>
            </a:r>
          </a:p>
          <a:p>
            <a:pPr marL="342900" indent="-342900"/>
            <a:endParaRPr lang="en-US"/>
          </a:p>
          <a:p>
            <a:pPr marL="342900" indent="-342900"/>
            <a:endParaRPr lang="en-US"/>
          </a:p>
          <a:p>
            <a:pPr marL="342900" indent="-342900"/>
            <a:endParaRPr lang="en-US"/>
          </a:p>
          <a:p>
            <a:pPr marL="342900" indent="-342900"/>
            <a:r>
              <a:rPr lang="en-US" sz="2400"/>
              <a:t>Measures misclassification error made by a node. </a:t>
            </a:r>
          </a:p>
          <a:p>
            <a:pPr marL="1085850" lvl="2" indent="-228600"/>
            <a:r>
              <a:rPr lang="en-US" sz="2000"/>
              <a:t>Maximum (1 - 1/n</a:t>
            </a:r>
            <a:r>
              <a:rPr lang="en-US" sz="2000" baseline="-25000"/>
              <a:t>c</a:t>
            </a:r>
            <a:r>
              <a:rPr lang="en-US" sz="2000"/>
              <a:t>) when records are equally distributed among all classes, implying least interesting information</a:t>
            </a:r>
          </a:p>
          <a:p>
            <a:pPr marL="1085850" lvl="2" indent="-228600"/>
            <a:r>
              <a:rPr lang="en-US" sz="2000"/>
              <a:t>Minimum (0.0) when all records belong to one class, implying most interesting information</a:t>
            </a:r>
          </a:p>
        </p:txBody>
      </p:sp>
      <p:graphicFrame>
        <p:nvGraphicFramePr>
          <p:cNvPr id="831492" name="Object 4"/>
          <p:cNvGraphicFramePr>
            <a:graphicFrameLocks noChangeAspect="1"/>
          </p:cNvGraphicFramePr>
          <p:nvPr/>
        </p:nvGraphicFramePr>
        <p:xfrm>
          <a:off x="1752600" y="1981200"/>
          <a:ext cx="4953000" cy="650875"/>
        </p:xfrm>
        <a:graphic>
          <a:graphicData uri="http://schemas.openxmlformats.org/presentationml/2006/ole">
            <mc:AlternateContent xmlns:mc="http://schemas.openxmlformats.org/markup-compatibility/2006">
              <mc:Choice xmlns:v="urn:schemas-microsoft-com:vml" Requires="v">
                <p:oleObj spid="_x0000_s52247" name="Equation" r:id="rId3" imgW="3073320" imgH="406080" progId="Equation.3">
                  <p:embed/>
                </p:oleObj>
              </mc:Choice>
              <mc:Fallback>
                <p:oleObj name="Equation" r:id="rId3" imgW="307332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81200"/>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5472784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lstStyle/>
          <a:p>
            <a:r>
              <a:rPr lang="en-US"/>
              <a:t>Examples for Computing Error</a:t>
            </a:r>
          </a:p>
        </p:txBody>
      </p:sp>
      <p:graphicFrame>
        <p:nvGraphicFramePr>
          <p:cNvPr id="864259" name="Object 3"/>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spid="_x0000_s53334" name="Document" r:id="rId3" imgW="3239280" imgH="1357560" progId="Word.Document.8">
                  <p:embed/>
                </p:oleObj>
              </mc:Choice>
              <mc:Fallback>
                <p:oleObj name="Document" r:id="rId3" imgW="3239280" imgH="13575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4260" name="Object 4"/>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spid="_x0000_s53335" name="Document" r:id="rId5" imgW="3239280" imgH="1381680" progId="Word.Document.8">
                  <p:embed/>
                </p:oleObj>
              </mc:Choice>
              <mc:Fallback>
                <p:oleObj name="Document" r:id="rId5" imgW="3239280" imgH="13816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4261" name="Object 5"/>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spid="_x0000_s53336" name="Document" r:id="rId7" imgW="3239280" imgH="1357560" progId="Word.Document.8">
                  <p:embed/>
                </p:oleObj>
              </mc:Choice>
              <mc:Fallback>
                <p:oleObj name="Document" r:id="rId7" imgW="3239280" imgH="135756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4262" name="Text Box 6"/>
          <p:cNvSpPr txBox="1">
            <a:spLocks noChangeArrowheads="1"/>
          </p:cNvSpPr>
          <p:nvPr/>
        </p:nvSpPr>
        <p:spPr bwMode="auto">
          <a:xfrm>
            <a:off x="2895600" y="2339975"/>
            <a:ext cx="5943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P(C1) = 0/6 = 0     P(C2) = 6/6 = 1</a:t>
            </a:r>
          </a:p>
          <a:p>
            <a:pPr>
              <a:spcBef>
                <a:spcPct val="50000"/>
              </a:spcBef>
            </a:pPr>
            <a:r>
              <a:rPr lang="en-US" sz="2000"/>
              <a:t>Error = 1 – max (0, 1) = 1 – 1 = 0 </a:t>
            </a:r>
          </a:p>
        </p:txBody>
      </p:sp>
      <p:sp>
        <p:nvSpPr>
          <p:cNvPr id="864263" name="Text Box 7"/>
          <p:cNvSpPr txBox="1">
            <a:spLocks noChangeArrowheads="1"/>
          </p:cNvSpPr>
          <p:nvPr/>
        </p:nvSpPr>
        <p:spPr bwMode="auto">
          <a:xfrm>
            <a:off x="2971800" y="3733800"/>
            <a:ext cx="5105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P(C1) = 1/6          P(C2) = 5/6</a:t>
            </a:r>
          </a:p>
          <a:p>
            <a:pPr>
              <a:spcBef>
                <a:spcPct val="50000"/>
              </a:spcBef>
            </a:pPr>
            <a:r>
              <a:rPr lang="en-US" sz="2000"/>
              <a:t>Error = 1 – max (1/6, 5/6) = 1 – 5/6 = 1/6</a:t>
            </a:r>
          </a:p>
        </p:txBody>
      </p:sp>
      <p:sp>
        <p:nvSpPr>
          <p:cNvPr id="864264" name="Text Box 8"/>
          <p:cNvSpPr txBox="1">
            <a:spLocks noChangeArrowheads="1"/>
          </p:cNvSpPr>
          <p:nvPr/>
        </p:nvSpPr>
        <p:spPr bwMode="auto">
          <a:xfrm>
            <a:off x="2971800" y="5105400"/>
            <a:ext cx="617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P(C1) = 2/6          P(C2) = 4/6</a:t>
            </a:r>
          </a:p>
          <a:p>
            <a:pPr>
              <a:spcBef>
                <a:spcPct val="50000"/>
              </a:spcBef>
            </a:pPr>
            <a:r>
              <a:rPr lang="en-US" sz="2000"/>
              <a:t>Error = 1 – max (2/6, 4/6) = 1 – 4/6 = 1/3</a:t>
            </a:r>
          </a:p>
        </p:txBody>
      </p:sp>
      <p:graphicFrame>
        <p:nvGraphicFramePr>
          <p:cNvPr id="864266" name="Object 10"/>
          <p:cNvGraphicFramePr>
            <a:graphicFrameLocks noChangeAspect="1"/>
          </p:cNvGraphicFramePr>
          <p:nvPr/>
        </p:nvGraphicFramePr>
        <p:xfrm>
          <a:off x="1828800" y="1219200"/>
          <a:ext cx="4953000" cy="650875"/>
        </p:xfrm>
        <a:graphic>
          <a:graphicData uri="http://schemas.openxmlformats.org/presentationml/2006/ole">
            <mc:AlternateContent xmlns:mc="http://schemas.openxmlformats.org/markup-compatibility/2006">
              <mc:Choice xmlns:v="urn:schemas-microsoft-com:vml" Requires="v">
                <p:oleObj spid="_x0000_s53337" name="Equation" r:id="rId9" imgW="3073320" imgH="406080" progId="Equation.3">
                  <p:embed/>
                </p:oleObj>
              </mc:Choice>
              <mc:Fallback>
                <p:oleObj name="Equation" r:id="rId9" imgW="3073320" imgH="406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1219200"/>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92401856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normAutofit fontScale="90000"/>
          </a:bodyPr>
          <a:lstStyle/>
          <a:p>
            <a:r>
              <a:rPr lang="en-US"/>
              <a:t>Comparison among Splitting Criteria</a:t>
            </a:r>
          </a:p>
        </p:txBody>
      </p:sp>
      <p:pic>
        <p:nvPicPr>
          <p:cNvPr id="832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2484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2516" name="Text Box 4"/>
          <p:cNvSpPr txBox="1">
            <a:spLocks noChangeArrowheads="1"/>
          </p:cNvSpPr>
          <p:nvPr/>
        </p:nvSpPr>
        <p:spPr bwMode="auto">
          <a:xfrm>
            <a:off x="381000" y="1219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For a 2-class problem:</a:t>
            </a:r>
          </a:p>
        </p:txBody>
      </p:sp>
    </p:spTree>
    <p:extLst>
      <p:ext uri="{BB962C8B-B14F-4D97-AF65-F5344CB8AC3E}">
        <p14:creationId xmlns:p14="http://schemas.microsoft.com/office/powerpoint/2010/main" val="98413446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p:txBody>
          <a:bodyPr/>
          <a:lstStyle/>
          <a:p>
            <a:r>
              <a:rPr lang="en-US"/>
              <a:t>Misclassification Error vs Gini</a:t>
            </a:r>
          </a:p>
        </p:txBody>
      </p:sp>
      <p:sp>
        <p:nvSpPr>
          <p:cNvPr id="880643" name="Oval 3"/>
          <p:cNvSpPr>
            <a:spLocks noChangeArrowheads="1"/>
          </p:cNvSpPr>
          <p:nvPr/>
        </p:nvSpPr>
        <p:spPr bwMode="auto">
          <a:xfrm>
            <a:off x="3124200" y="1295400"/>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0">
                <a:latin typeface="Times New Roman" pitchFamily="18" charset="0"/>
              </a:rPr>
              <a:t>A?</a:t>
            </a:r>
            <a:endParaRPr lang="en-US" sz="2400" b="0">
              <a:latin typeface="Times New Roman" pitchFamily="18" charset="0"/>
            </a:endParaRPr>
          </a:p>
        </p:txBody>
      </p:sp>
      <p:sp>
        <p:nvSpPr>
          <p:cNvPr id="880644" name="Line 4"/>
          <p:cNvSpPr>
            <a:spLocks noChangeShapeType="1"/>
          </p:cNvSpPr>
          <p:nvPr/>
        </p:nvSpPr>
        <p:spPr bwMode="auto">
          <a:xfrm flipH="1">
            <a:off x="2549525" y="17526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645" name="Line 5"/>
          <p:cNvSpPr>
            <a:spLocks noChangeShapeType="1"/>
          </p:cNvSpPr>
          <p:nvPr/>
        </p:nvSpPr>
        <p:spPr bwMode="auto">
          <a:xfrm>
            <a:off x="3657600" y="17526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646" name="Text Box 6"/>
          <p:cNvSpPr txBox="1">
            <a:spLocks noChangeArrowheads="1"/>
          </p:cNvSpPr>
          <p:nvPr/>
        </p:nvSpPr>
        <p:spPr bwMode="auto">
          <a:xfrm>
            <a:off x="2276475" y="1868488"/>
            <a:ext cx="539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b="0">
                <a:latin typeface="Times New Roman" pitchFamily="18" charset="0"/>
              </a:rPr>
              <a:t>Yes</a:t>
            </a:r>
          </a:p>
        </p:txBody>
      </p:sp>
      <p:sp>
        <p:nvSpPr>
          <p:cNvPr id="880647" name="Text Box 7"/>
          <p:cNvSpPr txBox="1">
            <a:spLocks noChangeArrowheads="1"/>
          </p:cNvSpPr>
          <p:nvPr/>
        </p:nvSpPr>
        <p:spPr bwMode="auto">
          <a:xfrm>
            <a:off x="4765675" y="186848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b="0">
                <a:latin typeface="Times New Roman" pitchFamily="18" charset="0"/>
              </a:rPr>
              <a:t>No</a:t>
            </a:r>
          </a:p>
        </p:txBody>
      </p:sp>
      <p:sp>
        <p:nvSpPr>
          <p:cNvPr id="880648" name="Rectangle 8"/>
          <p:cNvSpPr>
            <a:spLocks noChangeArrowheads="1"/>
          </p:cNvSpPr>
          <p:nvPr/>
        </p:nvSpPr>
        <p:spPr bwMode="auto">
          <a:xfrm>
            <a:off x="2133600" y="24780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Node N1</a:t>
            </a:r>
          </a:p>
        </p:txBody>
      </p:sp>
      <p:sp>
        <p:nvSpPr>
          <p:cNvPr id="880649" name="Rectangle 9"/>
          <p:cNvSpPr>
            <a:spLocks noChangeArrowheads="1"/>
          </p:cNvSpPr>
          <p:nvPr/>
        </p:nvSpPr>
        <p:spPr bwMode="auto">
          <a:xfrm>
            <a:off x="4321175" y="24780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Node N2</a:t>
            </a:r>
          </a:p>
        </p:txBody>
      </p:sp>
      <p:graphicFrame>
        <p:nvGraphicFramePr>
          <p:cNvPr id="880650" name="Object 10"/>
          <p:cNvGraphicFramePr>
            <a:graphicFrameLocks noChangeAspect="1"/>
          </p:cNvGraphicFramePr>
          <p:nvPr/>
        </p:nvGraphicFramePr>
        <p:xfrm>
          <a:off x="6243638" y="1217613"/>
          <a:ext cx="1968500" cy="1893887"/>
        </p:xfrm>
        <a:graphic>
          <a:graphicData uri="http://schemas.openxmlformats.org/presentationml/2006/ole">
            <mc:AlternateContent xmlns:mc="http://schemas.openxmlformats.org/markup-compatibility/2006">
              <mc:Choice xmlns:v="urn:schemas-microsoft-com:vml" Requires="v">
                <p:oleObj spid="_x0000_s54316" name="Document" r:id="rId3" imgW="3177000" imgH="3053520" progId="Word.Document.8">
                  <p:embed/>
                </p:oleObj>
              </mc:Choice>
              <mc:Fallback>
                <p:oleObj name="Document" r:id="rId3" imgW="3177000" imgH="30535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1217613"/>
                        <a:ext cx="1968500" cy="189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651" name="Object 11"/>
          <p:cNvGraphicFramePr>
            <a:graphicFrameLocks noChangeAspect="1"/>
          </p:cNvGraphicFramePr>
          <p:nvPr/>
        </p:nvGraphicFramePr>
        <p:xfrm>
          <a:off x="2971800" y="3733800"/>
          <a:ext cx="1905000" cy="1471613"/>
        </p:xfrm>
        <a:graphic>
          <a:graphicData uri="http://schemas.openxmlformats.org/presentationml/2006/ole">
            <mc:AlternateContent xmlns:mc="http://schemas.openxmlformats.org/markup-compatibility/2006">
              <mc:Choice xmlns:v="urn:schemas-microsoft-com:vml" Requires="v">
                <p:oleObj spid="_x0000_s54317" name="Document" r:id="rId5" imgW="3265920" imgH="2548080" progId="Word.Document.8">
                  <p:embed/>
                </p:oleObj>
              </mc:Choice>
              <mc:Fallback>
                <p:oleObj name="Document" r:id="rId5" imgW="3265920" imgH="25480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733800"/>
                        <a:ext cx="19050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652" name="Text Box 12"/>
          <p:cNvSpPr txBox="1">
            <a:spLocks noChangeArrowheads="1"/>
          </p:cNvSpPr>
          <p:nvPr/>
        </p:nvSpPr>
        <p:spPr bwMode="auto">
          <a:xfrm>
            <a:off x="304800" y="3581400"/>
            <a:ext cx="24384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Gini(N1) </a:t>
            </a:r>
            <a:br>
              <a:rPr lang="en-US" sz="2000"/>
            </a:br>
            <a:r>
              <a:rPr lang="en-US" sz="2000"/>
              <a:t>= 1 – (3/3)</a:t>
            </a:r>
            <a:r>
              <a:rPr lang="en-US" sz="2000" baseline="30000"/>
              <a:t>2 </a:t>
            </a:r>
            <a:r>
              <a:rPr lang="en-US" sz="2000"/>
              <a:t>– (0/3)</a:t>
            </a:r>
            <a:r>
              <a:rPr lang="en-US" sz="2000" baseline="30000"/>
              <a:t>2</a:t>
            </a:r>
            <a:r>
              <a:rPr lang="en-US" sz="2000"/>
              <a:t> </a:t>
            </a:r>
            <a:br>
              <a:rPr lang="en-US" sz="2000"/>
            </a:br>
            <a:r>
              <a:rPr lang="en-US" sz="2000"/>
              <a:t>= 0 </a:t>
            </a:r>
          </a:p>
          <a:p>
            <a:pPr>
              <a:spcBef>
                <a:spcPct val="50000"/>
              </a:spcBef>
            </a:pPr>
            <a:r>
              <a:rPr lang="en-US" sz="2000"/>
              <a:t>Gini(N2) </a:t>
            </a:r>
            <a:br>
              <a:rPr lang="en-US" sz="2000"/>
            </a:br>
            <a:r>
              <a:rPr lang="en-US" sz="2000"/>
              <a:t>= 1 – (4/7)</a:t>
            </a:r>
            <a:r>
              <a:rPr lang="en-US" sz="2000" baseline="30000"/>
              <a:t>2 </a:t>
            </a:r>
            <a:r>
              <a:rPr lang="en-US" sz="2000"/>
              <a:t>– (3/7)</a:t>
            </a:r>
            <a:r>
              <a:rPr lang="en-US" sz="2000" baseline="30000"/>
              <a:t>2</a:t>
            </a:r>
            <a:r>
              <a:rPr lang="en-US" sz="2000"/>
              <a:t> </a:t>
            </a:r>
            <a:br>
              <a:rPr lang="en-US" sz="2000"/>
            </a:br>
            <a:r>
              <a:rPr lang="en-US" sz="2000"/>
              <a:t>= 0.489</a:t>
            </a:r>
          </a:p>
        </p:txBody>
      </p:sp>
      <p:sp>
        <p:nvSpPr>
          <p:cNvPr id="880653" name="Text Box 13"/>
          <p:cNvSpPr txBox="1">
            <a:spLocks noChangeArrowheads="1"/>
          </p:cNvSpPr>
          <p:nvPr/>
        </p:nvSpPr>
        <p:spPr bwMode="auto">
          <a:xfrm>
            <a:off x="5638800" y="3810000"/>
            <a:ext cx="24384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Gini(Children) </a:t>
            </a:r>
            <a:br>
              <a:rPr lang="en-US" sz="2000"/>
            </a:br>
            <a:r>
              <a:rPr lang="en-US" sz="2000"/>
              <a:t>= 3/10 * 0 </a:t>
            </a:r>
            <a:br>
              <a:rPr lang="en-US" sz="2000"/>
            </a:br>
            <a:r>
              <a:rPr lang="en-US" sz="2000"/>
              <a:t>+ 7/10 * 0.489</a:t>
            </a:r>
            <a:br>
              <a:rPr lang="en-US" sz="2000"/>
            </a:br>
            <a:r>
              <a:rPr lang="en-US" sz="2000"/>
              <a:t>= 0.342</a:t>
            </a:r>
          </a:p>
          <a:p>
            <a:pPr>
              <a:spcBef>
                <a:spcPct val="50000"/>
              </a:spcBef>
            </a:pPr>
            <a:r>
              <a:rPr lang="en-US" sz="2000">
                <a:solidFill>
                  <a:srgbClr val="FF0000"/>
                </a:solidFill>
              </a:rPr>
              <a:t>Gini improves !!</a:t>
            </a:r>
          </a:p>
        </p:txBody>
      </p:sp>
    </p:spTree>
    <p:extLst>
      <p:ext uri="{BB962C8B-B14F-4D97-AF65-F5344CB8AC3E}">
        <p14:creationId xmlns:p14="http://schemas.microsoft.com/office/powerpoint/2010/main" val="1667810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8"/>
          <p:cNvSpPr txBox="1">
            <a:spLocks noChangeArrowheads="1"/>
          </p:cNvSpPr>
          <p:nvPr/>
        </p:nvSpPr>
        <p:spPr bwMode="auto">
          <a:xfrm>
            <a:off x="-35014" y="703218"/>
            <a:ext cx="7559342" cy="5096780"/>
          </a:xfrm>
          <a:prstGeom prst="rect">
            <a:avLst/>
          </a:prstGeom>
          <a:noFill/>
          <a:ln w="9525">
            <a:noFill/>
            <a:miter lim="800000"/>
            <a:headEnd/>
            <a:tailEnd/>
          </a:ln>
          <a:effectLst/>
        </p:spPr>
        <p:txBody>
          <a:bodyPr wrap="square">
            <a:spAutoFit/>
          </a:bodyPr>
          <a:lstStyle/>
          <a:p>
            <a:pPr fontAlgn="auto">
              <a:spcBef>
                <a:spcPts val="0"/>
              </a:spcBef>
              <a:spcAft>
                <a:spcPts val="0"/>
              </a:spcAft>
              <a:defRPr/>
            </a:pPr>
            <a:endParaRPr lang="en-US" dirty="0">
              <a:solidFill>
                <a:srgbClr val="000000"/>
              </a:solidFill>
              <a:latin typeface="+mj-lt"/>
              <a:cs typeface="+mn-cs"/>
            </a:endParaRPr>
          </a:p>
          <a:p>
            <a:pPr fontAlgn="auto">
              <a:spcBef>
                <a:spcPts val="0"/>
              </a:spcBef>
              <a:spcAft>
                <a:spcPts val="0"/>
              </a:spcAft>
              <a:defRPr/>
            </a:pPr>
            <a:r>
              <a:rPr lang="en-US" sz="2000" dirty="0">
                <a:solidFill>
                  <a:srgbClr val="000000"/>
                </a:solidFill>
                <a:latin typeface="+mj-lt"/>
                <a:cs typeface="+mn-cs"/>
              </a:rPr>
              <a:t>N =  no. of data vectors, </a:t>
            </a:r>
            <a:endParaRPr lang="en-US" sz="2000" dirty="0" smtClean="0">
              <a:solidFill>
                <a:srgbClr val="000000"/>
              </a:solidFill>
              <a:latin typeface="+mj-lt"/>
              <a:cs typeface="+mn-cs"/>
            </a:endParaRPr>
          </a:p>
          <a:p>
            <a:pPr fontAlgn="auto">
              <a:spcBef>
                <a:spcPts val="0"/>
              </a:spcBef>
              <a:spcAft>
                <a:spcPts val="0"/>
              </a:spcAft>
              <a:defRPr/>
            </a:pPr>
            <a:r>
              <a:rPr lang="en-US" sz="2000" dirty="0" smtClean="0">
                <a:solidFill>
                  <a:srgbClr val="000000"/>
                </a:solidFill>
                <a:latin typeface="+mj-lt"/>
                <a:cs typeface="+mn-cs"/>
              </a:rPr>
              <a:t>D </a:t>
            </a:r>
            <a:r>
              <a:rPr lang="en-US" sz="2000" dirty="0">
                <a:solidFill>
                  <a:srgbClr val="000000"/>
                </a:solidFill>
                <a:latin typeface="+mj-lt"/>
                <a:cs typeface="+mn-cs"/>
              </a:rPr>
              <a:t>=  no. of data dimensions</a:t>
            </a:r>
          </a:p>
          <a:p>
            <a:pPr fontAlgn="auto">
              <a:spcBef>
                <a:spcPts val="0"/>
              </a:spcBef>
              <a:spcAft>
                <a:spcPts val="0"/>
              </a:spcAft>
              <a:defRPr/>
            </a:pPr>
            <a:r>
              <a:rPr lang="en-US" sz="2000" dirty="0">
                <a:solidFill>
                  <a:srgbClr val="000000"/>
                </a:solidFill>
                <a:latin typeface="+mj-lt"/>
                <a:cs typeface="+mn-cs"/>
              </a:rPr>
              <a:t>K =  no. of clusters chosen, </a:t>
            </a:r>
            <a:endParaRPr lang="en-US" sz="2000" dirty="0" smtClean="0">
              <a:solidFill>
                <a:srgbClr val="000000"/>
              </a:solidFill>
              <a:latin typeface="+mj-lt"/>
              <a:cs typeface="+mn-cs"/>
            </a:endParaRPr>
          </a:p>
          <a:p>
            <a:pPr fontAlgn="auto">
              <a:spcBef>
                <a:spcPts val="0"/>
              </a:spcBef>
              <a:spcAft>
                <a:spcPts val="0"/>
              </a:spcAft>
              <a:defRPr/>
            </a:pPr>
            <a:r>
              <a:rPr lang="en-US" sz="2000" dirty="0" err="1" smtClean="0">
                <a:solidFill>
                  <a:srgbClr val="000000"/>
                </a:solidFill>
                <a:latin typeface="+mj-lt"/>
                <a:cs typeface="+mn-cs"/>
              </a:rPr>
              <a:t>K</a:t>
            </a:r>
            <a:r>
              <a:rPr lang="en-US" sz="2000" baseline="-25000" dirty="0" err="1" smtClean="0">
                <a:solidFill>
                  <a:srgbClr val="000000"/>
                </a:solidFill>
                <a:latin typeface="+mj-lt"/>
                <a:cs typeface="+mn-cs"/>
              </a:rPr>
              <a:t>max</a:t>
            </a:r>
            <a:r>
              <a:rPr lang="en-US" sz="2000" dirty="0" smtClean="0">
                <a:solidFill>
                  <a:srgbClr val="000000"/>
                </a:solidFill>
                <a:latin typeface="+mj-lt"/>
                <a:cs typeface="+mn-cs"/>
              </a:rPr>
              <a:t> </a:t>
            </a:r>
            <a:r>
              <a:rPr lang="en-US" sz="2000" dirty="0">
                <a:solidFill>
                  <a:srgbClr val="000000"/>
                </a:solidFill>
                <a:latin typeface="+mj-lt"/>
                <a:cs typeface="+mn-cs"/>
              </a:rPr>
              <a:t>=  max no. of clusters tried</a:t>
            </a:r>
          </a:p>
          <a:p>
            <a:pPr fontAlgn="auto">
              <a:spcBef>
                <a:spcPts val="0"/>
              </a:spcBef>
              <a:spcAft>
                <a:spcPts val="0"/>
              </a:spcAft>
              <a:defRPr/>
            </a:pPr>
            <a:r>
              <a:rPr lang="en-US" sz="2000" dirty="0">
                <a:solidFill>
                  <a:srgbClr val="000000"/>
                </a:solidFill>
                <a:latin typeface="+mj-lt"/>
                <a:cs typeface="+mn-cs"/>
              </a:rPr>
              <a:t>I =  no. of iterations, </a:t>
            </a:r>
            <a:endParaRPr lang="en-US" sz="2000" dirty="0" smtClean="0">
              <a:solidFill>
                <a:srgbClr val="000000"/>
              </a:solidFill>
              <a:latin typeface="+mj-lt"/>
              <a:cs typeface="+mn-cs"/>
            </a:endParaRPr>
          </a:p>
          <a:p>
            <a:pPr fontAlgn="auto">
              <a:spcBef>
                <a:spcPts val="0"/>
              </a:spcBef>
              <a:spcAft>
                <a:spcPts val="0"/>
              </a:spcAft>
              <a:defRPr/>
            </a:pPr>
            <a:r>
              <a:rPr lang="en-US" sz="2000" dirty="0" smtClean="0">
                <a:solidFill>
                  <a:srgbClr val="000000"/>
                </a:solidFill>
                <a:latin typeface="+mj-lt"/>
                <a:cs typeface="+mn-cs"/>
              </a:rPr>
              <a:t>M </a:t>
            </a:r>
            <a:r>
              <a:rPr lang="en-US" sz="2000" dirty="0">
                <a:solidFill>
                  <a:srgbClr val="000000"/>
                </a:solidFill>
                <a:latin typeface="+mj-lt"/>
                <a:cs typeface="+mn-cs"/>
              </a:rPr>
              <a:t>=  no. of Monte Carlo trials/partitions</a:t>
            </a:r>
          </a:p>
          <a:p>
            <a:pPr fontAlgn="auto">
              <a:spcBef>
                <a:spcPts val="0"/>
              </a:spcBef>
              <a:spcAft>
                <a:spcPts val="0"/>
              </a:spcAft>
              <a:defRPr/>
            </a:pPr>
            <a:endParaRPr lang="en-US" dirty="0">
              <a:solidFill>
                <a:srgbClr val="000000"/>
              </a:solidFill>
              <a:latin typeface="+mj-lt"/>
              <a:cs typeface="+mn-cs"/>
            </a:endParaRPr>
          </a:p>
          <a:p>
            <a:pPr fontAlgn="auto">
              <a:spcBef>
                <a:spcPts val="0"/>
              </a:spcBef>
              <a:spcAft>
                <a:spcPts val="0"/>
              </a:spcAft>
              <a:defRPr/>
            </a:pPr>
            <a:r>
              <a:rPr lang="en-US" sz="2400" b="1" dirty="0" smtClean="0">
                <a:solidFill>
                  <a:srgbClr val="000000"/>
                </a:solidFill>
              </a:rPr>
              <a:t>K-means</a:t>
            </a:r>
            <a:r>
              <a:rPr lang="en-US" sz="2400" b="1" dirty="0">
                <a:solidFill>
                  <a:srgbClr val="000000"/>
                </a:solidFill>
              </a:rPr>
              <a:t>:   K </a:t>
            </a:r>
            <a:r>
              <a:rPr lang="en-US" sz="2400" b="1" dirty="0">
                <a:solidFill>
                  <a:srgbClr val="000000"/>
                </a:solidFill>
                <a:sym typeface="Symbol" pitchFamily="18" charset="2"/>
              </a:rPr>
              <a:t></a:t>
            </a:r>
            <a:r>
              <a:rPr lang="en-US" sz="2400" b="1" dirty="0">
                <a:solidFill>
                  <a:srgbClr val="000000"/>
                </a:solidFill>
              </a:rPr>
              <a:t> N </a:t>
            </a:r>
            <a:r>
              <a:rPr lang="en-US" sz="2400" b="1" dirty="0">
                <a:solidFill>
                  <a:srgbClr val="000000"/>
                </a:solidFill>
                <a:sym typeface="Symbol" pitchFamily="18" charset="2"/>
              </a:rPr>
              <a:t></a:t>
            </a:r>
            <a:r>
              <a:rPr lang="en-US" sz="2400" b="1" dirty="0">
                <a:solidFill>
                  <a:srgbClr val="000000"/>
                </a:solidFill>
              </a:rPr>
              <a:t> I </a:t>
            </a:r>
            <a:r>
              <a:rPr lang="en-US" sz="2400" b="1" dirty="0">
                <a:solidFill>
                  <a:srgbClr val="000000"/>
                </a:solidFill>
                <a:sym typeface="Symbol" pitchFamily="18" charset="2"/>
              </a:rPr>
              <a:t></a:t>
            </a:r>
            <a:r>
              <a:rPr lang="en-US" sz="2400" b="1" dirty="0">
                <a:solidFill>
                  <a:srgbClr val="000000"/>
                </a:solidFill>
              </a:rPr>
              <a:t> D</a:t>
            </a:r>
          </a:p>
          <a:p>
            <a:pPr fontAlgn="auto">
              <a:spcBef>
                <a:spcPts val="0"/>
              </a:spcBef>
              <a:spcAft>
                <a:spcPts val="0"/>
              </a:spcAft>
              <a:defRPr/>
            </a:pPr>
            <a:r>
              <a:rPr lang="en-US" sz="2400" b="1" dirty="0">
                <a:solidFill>
                  <a:srgbClr val="000000"/>
                </a:solidFill>
              </a:rPr>
              <a:t>Expectation </a:t>
            </a:r>
            <a:r>
              <a:rPr lang="en-US" sz="2400" b="1" dirty="0" err="1">
                <a:solidFill>
                  <a:srgbClr val="000000"/>
                </a:solidFill>
              </a:rPr>
              <a:t>Maximisation</a:t>
            </a:r>
            <a:r>
              <a:rPr lang="en-US" sz="2400" b="1" dirty="0">
                <a:solidFill>
                  <a:srgbClr val="000000"/>
                </a:solidFill>
              </a:rPr>
              <a:t>:   K </a:t>
            </a:r>
            <a:r>
              <a:rPr lang="en-US" sz="2400" b="1" dirty="0">
                <a:solidFill>
                  <a:srgbClr val="000000"/>
                </a:solidFill>
                <a:sym typeface="Symbol" pitchFamily="18" charset="2"/>
              </a:rPr>
              <a:t></a:t>
            </a:r>
            <a:r>
              <a:rPr lang="en-US" sz="2400" b="1" dirty="0">
                <a:solidFill>
                  <a:srgbClr val="000000"/>
                </a:solidFill>
              </a:rPr>
              <a:t> N </a:t>
            </a:r>
            <a:r>
              <a:rPr lang="en-US" sz="2400" b="1" dirty="0">
                <a:solidFill>
                  <a:srgbClr val="000000"/>
                </a:solidFill>
                <a:sym typeface="Symbol" pitchFamily="18" charset="2"/>
              </a:rPr>
              <a:t></a:t>
            </a:r>
            <a:r>
              <a:rPr lang="en-US" sz="2400" b="1" dirty="0">
                <a:solidFill>
                  <a:srgbClr val="000000"/>
                </a:solidFill>
              </a:rPr>
              <a:t> I </a:t>
            </a:r>
            <a:r>
              <a:rPr lang="en-US" sz="2400" b="1" dirty="0">
                <a:solidFill>
                  <a:srgbClr val="000000"/>
                </a:solidFill>
                <a:sym typeface="Symbol" pitchFamily="18" charset="2"/>
              </a:rPr>
              <a:t></a:t>
            </a:r>
            <a:r>
              <a:rPr lang="en-US" sz="2400" b="1" dirty="0">
                <a:solidFill>
                  <a:srgbClr val="000000"/>
                </a:solidFill>
              </a:rPr>
              <a:t> D</a:t>
            </a:r>
            <a:r>
              <a:rPr lang="en-US" sz="2400" b="1" baseline="30000" dirty="0">
                <a:solidFill>
                  <a:srgbClr val="000000"/>
                </a:solidFill>
              </a:rPr>
              <a:t>2</a:t>
            </a:r>
            <a:endParaRPr lang="en-US" sz="2400" b="1" dirty="0">
              <a:solidFill>
                <a:srgbClr val="000000"/>
              </a:solidFill>
            </a:endParaRPr>
          </a:p>
          <a:p>
            <a:pPr fontAlgn="auto">
              <a:spcBef>
                <a:spcPts val="0"/>
              </a:spcBef>
              <a:spcAft>
                <a:spcPts val="0"/>
              </a:spcAft>
              <a:defRPr/>
            </a:pPr>
            <a:r>
              <a:rPr lang="en-US" sz="2400" b="1" dirty="0">
                <a:solidFill>
                  <a:srgbClr val="000000"/>
                </a:solidFill>
              </a:rPr>
              <a:t>Monte Carlo Cross-Validation:  M </a:t>
            </a:r>
            <a:r>
              <a:rPr lang="en-US" sz="2400" b="1" dirty="0">
                <a:solidFill>
                  <a:srgbClr val="000000"/>
                </a:solidFill>
                <a:sym typeface="Symbol" pitchFamily="18" charset="2"/>
              </a:rPr>
              <a:t></a:t>
            </a:r>
            <a:r>
              <a:rPr lang="en-US" sz="2400" b="1" dirty="0">
                <a:solidFill>
                  <a:srgbClr val="000000"/>
                </a:solidFill>
              </a:rPr>
              <a:t> K</a:t>
            </a:r>
            <a:r>
              <a:rPr lang="en-US" sz="2400" b="1" baseline="-25000" dirty="0">
                <a:solidFill>
                  <a:srgbClr val="000000"/>
                </a:solidFill>
              </a:rPr>
              <a:t>max</a:t>
            </a:r>
            <a:r>
              <a:rPr lang="en-US" sz="2400" b="1" baseline="30000" dirty="0">
                <a:solidFill>
                  <a:srgbClr val="000000"/>
                </a:solidFill>
              </a:rPr>
              <a:t>2</a:t>
            </a:r>
            <a:r>
              <a:rPr lang="en-US" sz="2400" b="1" dirty="0">
                <a:solidFill>
                  <a:srgbClr val="000000"/>
                </a:solidFill>
              </a:rPr>
              <a:t> </a:t>
            </a:r>
            <a:r>
              <a:rPr lang="en-US" sz="2400" b="1" dirty="0">
                <a:solidFill>
                  <a:srgbClr val="000000"/>
                </a:solidFill>
                <a:sym typeface="Symbol" pitchFamily="18" charset="2"/>
              </a:rPr>
              <a:t></a:t>
            </a:r>
            <a:r>
              <a:rPr lang="en-US" sz="2400" b="1" dirty="0">
                <a:solidFill>
                  <a:srgbClr val="000000"/>
                </a:solidFill>
              </a:rPr>
              <a:t> N </a:t>
            </a:r>
            <a:r>
              <a:rPr lang="en-US" sz="2400" b="1" dirty="0">
                <a:solidFill>
                  <a:srgbClr val="000000"/>
                </a:solidFill>
                <a:sym typeface="Symbol" pitchFamily="18" charset="2"/>
              </a:rPr>
              <a:t></a:t>
            </a:r>
            <a:r>
              <a:rPr lang="en-US" sz="2400" b="1" dirty="0">
                <a:solidFill>
                  <a:srgbClr val="000000"/>
                </a:solidFill>
              </a:rPr>
              <a:t> I </a:t>
            </a:r>
            <a:r>
              <a:rPr lang="en-US" sz="2400" b="1" dirty="0">
                <a:solidFill>
                  <a:srgbClr val="000000"/>
                </a:solidFill>
                <a:sym typeface="Symbol" pitchFamily="18" charset="2"/>
              </a:rPr>
              <a:t></a:t>
            </a:r>
            <a:r>
              <a:rPr lang="en-US" sz="2400" b="1" dirty="0">
                <a:solidFill>
                  <a:srgbClr val="000000"/>
                </a:solidFill>
              </a:rPr>
              <a:t> D</a:t>
            </a:r>
            <a:r>
              <a:rPr lang="en-US" sz="2400" b="1" baseline="30000" dirty="0">
                <a:solidFill>
                  <a:srgbClr val="000000"/>
                </a:solidFill>
              </a:rPr>
              <a:t>2</a:t>
            </a:r>
          </a:p>
          <a:p>
            <a:pPr marL="285750" indent="-285750" fontAlgn="auto">
              <a:lnSpc>
                <a:spcPct val="90000"/>
              </a:lnSpc>
              <a:spcBef>
                <a:spcPct val="20000"/>
              </a:spcBef>
              <a:spcAft>
                <a:spcPts val="0"/>
              </a:spcAft>
              <a:defRPr/>
            </a:pPr>
            <a:r>
              <a:rPr lang="en-US" sz="2400" b="1" kern="0" dirty="0">
                <a:sym typeface="Monotype Sorts" pitchFamily="32" charset="2"/>
              </a:rPr>
              <a:t>Correlations </a:t>
            </a:r>
            <a:r>
              <a:rPr lang="en-US" sz="2400" b="1" kern="0" dirty="0"/>
              <a:t>~  N log N </a:t>
            </a:r>
            <a:r>
              <a:rPr lang="en-US" sz="2400" b="1" kern="0" dirty="0">
                <a:sym typeface="Monotype Sorts" pitchFamily="32" charset="2"/>
              </a:rPr>
              <a:t>or N</a:t>
            </a:r>
            <a:r>
              <a:rPr lang="en-US" sz="2400" b="1" kern="0" baseline="30000" dirty="0">
                <a:sym typeface="Monotype Sorts" pitchFamily="32" charset="2"/>
              </a:rPr>
              <a:t>2</a:t>
            </a:r>
            <a:r>
              <a:rPr lang="en-US" sz="2400" b="1" kern="0" dirty="0">
                <a:sym typeface="Monotype Sorts" pitchFamily="32" charset="2"/>
              </a:rPr>
              <a:t>,  ~ </a:t>
            </a:r>
            <a:r>
              <a:rPr lang="en-US" sz="2400" b="1" kern="0" dirty="0" err="1">
                <a:sym typeface="Monotype Sorts" pitchFamily="32" charset="2"/>
              </a:rPr>
              <a:t>D</a:t>
            </a:r>
            <a:r>
              <a:rPr lang="en-US" sz="2400" b="1" kern="0" baseline="30000" dirty="0" err="1">
                <a:sym typeface="Monotype Sorts" pitchFamily="32" charset="2"/>
              </a:rPr>
              <a:t>k</a:t>
            </a:r>
            <a:r>
              <a:rPr lang="en-US" sz="2400" b="1" kern="0" dirty="0">
                <a:sym typeface="Monotype Sorts" pitchFamily="32" charset="2"/>
              </a:rPr>
              <a:t>  (k ≥ 1)</a:t>
            </a:r>
          </a:p>
          <a:p>
            <a:pPr marL="285750" indent="-285750" fontAlgn="auto">
              <a:lnSpc>
                <a:spcPct val="90000"/>
              </a:lnSpc>
              <a:spcBef>
                <a:spcPct val="20000"/>
              </a:spcBef>
              <a:spcAft>
                <a:spcPts val="0"/>
              </a:spcAft>
              <a:defRPr/>
            </a:pPr>
            <a:r>
              <a:rPr lang="en-US" sz="2400" b="1" kern="0" dirty="0">
                <a:sym typeface="Monotype Sorts" pitchFamily="32" charset="2"/>
              </a:rPr>
              <a:t>Likelihood, Bayesian </a:t>
            </a:r>
            <a:r>
              <a:rPr lang="en-US" sz="2400" b="1" kern="0" dirty="0"/>
              <a:t>~ N</a:t>
            </a:r>
            <a:r>
              <a:rPr lang="en-US" sz="2400" b="1" kern="0" baseline="30000" dirty="0"/>
              <a:t>m</a:t>
            </a:r>
            <a:r>
              <a:rPr lang="en-US" sz="2400" b="1" kern="0" dirty="0"/>
              <a:t> </a:t>
            </a:r>
            <a:r>
              <a:rPr lang="en-US" sz="2400" b="1" kern="0" dirty="0">
                <a:sym typeface="Monotype Sorts" pitchFamily="32" charset="2"/>
              </a:rPr>
              <a:t>(m ≥ 3)</a:t>
            </a:r>
            <a:r>
              <a:rPr lang="en-US" sz="2400" b="1" kern="0" dirty="0"/>
              <a:t>,  ~  </a:t>
            </a:r>
            <a:r>
              <a:rPr lang="en-US" sz="2400" b="1" kern="0" dirty="0" err="1">
                <a:sym typeface="Monotype Sorts" pitchFamily="32" charset="2"/>
              </a:rPr>
              <a:t>D</a:t>
            </a:r>
            <a:r>
              <a:rPr lang="en-US" sz="2400" b="1" kern="0" baseline="30000" dirty="0" err="1">
                <a:sym typeface="Monotype Sorts" pitchFamily="32" charset="2"/>
              </a:rPr>
              <a:t>k</a:t>
            </a:r>
            <a:r>
              <a:rPr lang="en-US" sz="2400" b="1" kern="0" dirty="0">
                <a:sym typeface="Monotype Sorts" pitchFamily="32" charset="2"/>
              </a:rPr>
              <a:t>  (k ≥ 1)</a:t>
            </a:r>
          </a:p>
          <a:p>
            <a:pPr marL="285750" indent="-285750" fontAlgn="auto">
              <a:lnSpc>
                <a:spcPct val="90000"/>
              </a:lnSpc>
              <a:spcBef>
                <a:spcPct val="20000"/>
              </a:spcBef>
              <a:spcAft>
                <a:spcPts val="0"/>
              </a:spcAft>
              <a:defRPr/>
            </a:pPr>
            <a:r>
              <a:rPr lang="en-US" sz="2400" b="1" kern="0" dirty="0">
                <a:sym typeface="Monotype Sorts" pitchFamily="32" charset="2"/>
              </a:rPr>
              <a:t>SVM &gt; </a:t>
            </a:r>
            <a:r>
              <a:rPr lang="en-US" sz="2400" b="1" kern="0" dirty="0"/>
              <a:t>~ </a:t>
            </a:r>
            <a:r>
              <a:rPr lang="en-US" sz="2400" b="1" kern="0" dirty="0">
                <a:sym typeface="Monotype Sorts" pitchFamily="32" charset="2"/>
              </a:rPr>
              <a:t>(</a:t>
            </a:r>
            <a:r>
              <a:rPr lang="en-US" sz="2400" b="1" kern="0" dirty="0" err="1">
                <a:sym typeface="Monotype Sorts" pitchFamily="32" charset="2"/>
              </a:rPr>
              <a:t>NxD</a:t>
            </a:r>
            <a:r>
              <a:rPr lang="en-US" sz="2400" b="1" kern="0" dirty="0">
                <a:sym typeface="Monotype Sorts" pitchFamily="32" charset="2"/>
              </a:rPr>
              <a:t>)</a:t>
            </a:r>
            <a:r>
              <a:rPr lang="en-US" sz="2400" b="1" kern="0" baseline="30000" dirty="0">
                <a:sym typeface="Monotype Sorts" pitchFamily="32" charset="2"/>
              </a:rPr>
              <a:t>3</a:t>
            </a:r>
          </a:p>
          <a:p>
            <a:pPr fontAlgn="auto">
              <a:spcBef>
                <a:spcPts val="0"/>
              </a:spcBef>
              <a:spcAft>
                <a:spcPts val="0"/>
              </a:spcAft>
              <a:defRPr/>
            </a:pPr>
            <a:endParaRPr lang="en-US" dirty="0">
              <a:solidFill>
                <a:srgbClr val="000000"/>
              </a:solidFill>
              <a:latin typeface="+mj-lt"/>
              <a:cs typeface="+mn-cs"/>
            </a:endParaRPr>
          </a:p>
        </p:txBody>
      </p:sp>
      <p:pic>
        <p:nvPicPr>
          <p:cNvPr id="20485" name="Immagine 11" descr="magritte_blank_check.jpg"/>
          <p:cNvPicPr>
            <a:picLocks noChangeAspect="1"/>
          </p:cNvPicPr>
          <p:nvPr/>
        </p:nvPicPr>
        <p:blipFill>
          <a:blip r:embed="rId3" cstate="print"/>
          <a:srcRect/>
          <a:stretch>
            <a:fillRect/>
          </a:stretch>
        </p:blipFill>
        <p:spPr bwMode="auto">
          <a:xfrm>
            <a:off x="6608673" y="142852"/>
            <a:ext cx="2305429" cy="2928958"/>
          </a:xfrm>
          <a:prstGeom prst="rect">
            <a:avLst/>
          </a:prstGeom>
          <a:noFill/>
          <a:ln w="9525">
            <a:noFill/>
            <a:miter lim="800000"/>
            <a:headEnd/>
            <a:tailEnd/>
          </a:ln>
        </p:spPr>
      </p:pic>
      <p:sp>
        <p:nvSpPr>
          <p:cNvPr id="2" name="CasellaDiTesto 1"/>
          <p:cNvSpPr txBox="1"/>
          <p:nvPr/>
        </p:nvSpPr>
        <p:spPr>
          <a:xfrm>
            <a:off x="-24650" y="-4668"/>
            <a:ext cx="6372200" cy="707886"/>
          </a:xfrm>
          <a:prstGeom prst="rect">
            <a:avLst/>
          </a:prstGeom>
          <a:noFill/>
        </p:spPr>
        <p:txBody>
          <a:bodyPr wrap="square" rtlCol="0">
            <a:spAutoFit/>
          </a:bodyPr>
          <a:lstStyle/>
          <a:p>
            <a:r>
              <a:rPr lang="it-IT" sz="4000" b="1" dirty="0" err="1" smtClean="0">
                <a:solidFill>
                  <a:srgbClr val="FF0000"/>
                </a:solidFill>
              </a:rPr>
              <a:t>Other</a:t>
            </a:r>
            <a:r>
              <a:rPr lang="it-IT" sz="4000" b="1" dirty="0" smtClean="0">
                <a:solidFill>
                  <a:srgbClr val="FF0000"/>
                </a:solidFill>
              </a:rPr>
              <a:t> </a:t>
            </a:r>
            <a:r>
              <a:rPr lang="it-IT" sz="4000" b="1" dirty="0" err="1" smtClean="0">
                <a:solidFill>
                  <a:srgbClr val="FF0000"/>
                </a:solidFill>
              </a:rPr>
              <a:t>relevant</a:t>
            </a:r>
            <a:r>
              <a:rPr lang="it-IT" sz="4000" b="1" dirty="0" smtClean="0">
                <a:solidFill>
                  <a:srgbClr val="FF0000"/>
                </a:solidFill>
              </a:rPr>
              <a:t> </a:t>
            </a:r>
            <a:r>
              <a:rPr lang="it-IT" sz="4000" b="1" dirty="0" err="1" smtClean="0">
                <a:solidFill>
                  <a:srgbClr val="FF0000"/>
                </a:solidFill>
              </a:rPr>
              <a:t>parameters</a:t>
            </a:r>
            <a:endParaRPr lang="it-IT" sz="4000" b="1" dirty="0">
              <a:solidFill>
                <a:srgbClr val="FF0000"/>
              </a:solidFill>
            </a:endParaRPr>
          </a:p>
        </p:txBody>
      </p:sp>
    </p:spTree>
    <p:extLst>
      <p:ext uri="{BB962C8B-B14F-4D97-AF65-F5344CB8AC3E}">
        <p14:creationId xmlns:p14="http://schemas.microsoft.com/office/powerpoint/2010/main" val="3981182888"/>
      </p:ext>
    </p:extLst>
  </p:cSld>
  <p:clrMapOvr>
    <a:masterClrMapping/>
  </p:clrMapOvr>
  <p:transition spd="med">
    <p:wedg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p:txBody>
          <a:bodyPr/>
          <a:lstStyle/>
          <a:p>
            <a:r>
              <a:rPr lang="en-US"/>
              <a:t>Tree Induction</a:t>
            </a:r>
          </a:p>
        </p:txBody>
      </p:sp>
      <p:sp>
        <p:nvSpPr>
          <p:cNvPr id="935939" name="Rectangle 3"/>
          <p:cNvSpPr>
            <a:spLocks noGrp="1" noChangeArrowheads="1"/>
          </p:cNvSpPr>
          <p:nvPr>
            <p:ph type="body" idx="1"/>
          </p:nvPr>
        </p:nvSpPr>
        <p:spPr/>
        <p:txBody>
          <a:bodyPr>
            <a:normAutofit lnSpcReduction="10000"/>
          </a:bodyPr>
          <a:lstStyle/>
          <a:p>
            <a:r>
              <a:rPr lang="en-US"/>
              <a:t>Greedy strategy.</a:t>
            </a:r>
          </a:p>
          <a:p>
            <a:pPr lvl="1"/>
            <a:r>
              <a:rPr lang="en-US"/>
              <a:t>Split the records based on an attribute test that optimizes certain criterion.</a:t>
            </a:r>
          </a:p>
          <a:p>
            <a:endParaRPr lang="en-US"/>
          </a:p>
          <a:p>
            <a:r>
              <a:rPr lang="en-US"/>
              <a:t>Issues</a:t>
            </a:r>
          </a:p>
          <a:p>
            <a:pPr lvl="1"/>
            <a:r>
              <a:rPr lang="en-US"/>
              <a:t>Determine how to split the records</a:t>
            </a:r>
          </a:p>
          <a:p>
            <a:pPr lvl="2"/>
            <a:r>
              <a:rPr lang="en-US"/>
              <a:t>How to specify the attribute test condition?</a:t>
            </a:r>
          </a:p>
          <a:p>
            <a:pPr lvl="2"/>
            <a:r>
              <a:rPr lang="en-US"/>
              <a:t>How to determine the best split?</a:t>
            </a:r>
          </a:p>
          <a:p>
            <a:pPr lvl="1"/>
            <a:r>
              <a:rPr lang="en-US">
                <a:solidFill>
                  <a:srgbClr val="FF0000"/>
                </a:solidFill>
              </a:rPr>
              <a:t>Determine when to stop splitting</a:t>
            </a:r>
          </a:p>
          <a:p>
            <a:pPr lvl="1"/>
            <a:endParaRPr lang="en-US"/>
          </a:p>
        </p:txBody>
      </p:sp>
    </p:spTree>
    <p:extLst>
      <p:ext uri="{BB962C8B-B14F-4D97-AF65-F5344CB8AC3E}">
        <p14:creationId xmlns:p14="http://schemas.microsoft.com/office/powerpoint/2010/main" val="319917343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p:txBody>
          <a:bodyPr/>
          <a:lstStyle/>
          <a:p>
            <a:r>
              <a:rPr lang="en-US"/>
              <a:t>Stopping Criteria for Tree Induction</a:t>
            </a:r>
          </a:p>
        </p:txBody>
      </p:sp>
      <p:sp>
        <p:nvSpPr>
          <p:cNvPr id="934915" name="Rectangle 3"/>
          <p:cNvSpPr>
            <a:spLocks noGrp="1" noChangeArrowheads="1"/>
          </p:cNvSpPr>
          <p:nvPr>
            <p:ph type="body" idx="1"/>
          </p:nvPr>
        </p:nvSpPr>
        <p:spPr/>
        <p:txBody>
          <a:bodyPr/>
          <a:lstStyle/>
          <a:p>
            <a:r>
              <a:rPr lang="en-US"/>
              <a:t>Stop expanding a node when all the records belong to the same class</a:t>
            </a:r>
          </a:p>
          <a:p>
            <a:endParaRPr lang="en-US"/>
          </a:p>
          <a:p>
            <a:r>
              <a:rPr lang="en-US"/>
              <a:t>Stop expanding a node when all the records have similar attribute values</a:t>
            </a:r>
          </a:p>
          <a:p>
            <a:endParaRPr lang="en-US"/>
          </a:p>
          <a:p>
            <a:r>
              <a:rPr lang="en-US"/>
              <a:t>Early termination (to be discussed later)</a:t>
            </a:r>
          </a:p>
        </p:txBody>
      </p:sp>
    </p:spTree>
    <p:extLst>
      <p:ext uri="{BB962C8B-B14F-4D97-AF65-F5344CB8AC3E}">
        <p14:creationId xmlns:p14="http://schemas.microsoft.com/office/powerpoint/2010/main" val="17857954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p:txBody>
          <a:bodyPr/>
          <a:lstStyle/>
          <a:p>
            <a:r>
              <a:rPr lang="en-US"/>
              <a:t>Decision Tree Based Classification</a:t>
            </a:r>
          </a:p>
        </p:txBody>
      </p:sp>
      <p:sp>
        <p:nvSpPr>
          <p:cNvPr id="899075" name="Rectangle 3"/>
          <p:cNvSpPr>
            <a:spLocks noGrp="1" noChangeArrowheads="1"/>
          </p:cNvSpPr>
          <p:nvPr>
            <p:ph type="body" idx="1"/>
          </p:nvPr>
        </p:nvSpPr>
        <p:spPr/>
        <p:txBody>
          <a:bodyPr/>
          <a:lstStyle/>
          <a:p>
            <a:r>
              <a:rPr lang="en-US"/>
              <a:t>Advantages:</a:t>
            </a:r>
          </a:p>
          <a:p>
            <a:pPr lvl="1"/>
            <a:r>
              <a:rPr lang="en-US"/>
              <a:t>Inexpensive to construct</a:t>
            </a:r>
          </a:p>
          <a:p>
            <a:pPr lvl="1"/>
            <a:r>
              <a:rPr lang="en-US"/>
              <a:t>Extremely fast at classifying unknown records</a:t>
            </a:r>
          </a:p>
          <a:p>
            <a:pPr lvl="1"/>
            <a:r>
              <a:rPr lang="en-US"/>
              <a:t>Easy to interpret for small-sized trees</a:t>
            </a:r>
          </a:p>
          <a:p>
            <a:pPr lvl="1"/>
            <a:r>
              <a:rPr lang="en-US"/>
              <a:t>Accuracy is comparable to other classification techniques for many simple data sets</a:t>
            </a:r>
          </a:p>
          <a:p>
            <a:pPr lvl="1"/>
            <a:endParaRPr lang="en-US"/>
          </a:p>
        </p:txBody>
      </p:sp>
    </p:spTree>
    <p:extLst>
      <p:ext uri="{BB962C8B-B14F-4D97-AF65-F5344CB8AC3E}">
        <p14:creationId xmlns:p14="http://schemas.microsoft.com/office/powerpoint/2010/main" val="7258060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3074"/>
          <p:cNvSpPr>
            <a:spLocks noGrp="1" noChangeArrowheads="1"/>
          </p:cNvSpPr>
          <p:nvPr>
            <p:ph type="title"/>
          </p:nvPr>
        </p:nvSpPr>
        <p:spPr/>
        <p:txBody>
          <a:bodyPr/>
          <a:lstStyle/>
          <a:p>
            <a:r>
              <a:rPr lang="en-US"/>
              <a:t>Example: C4.5</a:t>
            </a:r>
          </a:p>
        </p:txBody>
      </p:sp>
      <p:sp>
        <p:nvSpPr>
          <p:cNvPr id="881667" name="Rectangle 3075"/>
          <p:cNvSpPr>
            <a:spLocks noGrp="1" noChangeArrowheads="1"/>
          </p:cNvSpPr>
          <p:nvPr>
            <p:ph type="body" idx="1"/>
          </p:nvPr>
        </p:nvSpPr>
        <p:spPr/>
        <p:txBody>
          <a:bodyPr>
            <a:normAutofit lnSpcReduction="10000"/>
          </a:bodyPr>
          <a:lstStyle/>
          <a:p>
            <a:r>
              <a:rPr lang="en-US"/>
              <a:t>Simple depth-first construction.</a:t>
            </a:r>
          </a:p>
          <a:p>
            <a:r>
              <a:rPr lang="en-US"/>
              <a:t>Uses Information Gain</a:t>
            </a:r>
          </a:p>
          <a:p>
            <a:r>
              <a:rPr lang="en-US"/>
              <a:t>Sorts Continuous Attributes at each node.</a:t>
            </a:r>
          </a:p>
          <a:p>
            <a:r>
              <a:rPr lang="en-US"/>
              <a:t>Needs entire data to fit in memory.</a:t>
            </a:r>
          </a:p>
          <a:p>
            <a:r>
              <a:rPr lang="en-US"/>
              <a:t>Unsuitable for Large Datasets.</a:t>
            </a:r>
          </a:p>
          <a:p>
            <a:pPr lvl="1"/>
            <a:r>
              <a:rPr lang="en-US"/>
              <a:t>Needs out-of-core sorting.</a:t>
            </a:r>
          </a:p>
          <a:p>
            <a:pPr lvl="1"/>
            <a:endParaRPr lang="en-US"/>
          </a:p>
          <a:p>
            <a:r>
              <a:rPr lang="en-US"/>
              <a:t>You can download the software from:</a:t>
            </a:r>
            <a:br>
              <a:rPr lang="en-US"/>
            </a:br>
            <a:r>
              <a:rPr lang="en-US" sz="2400">
                <a:hlinkClick r:id="rId2"/>
              </a:rPr>
              <a:t>http://www.cse.unsw.edu.au/~quinlan/c4.5r8.tar.gz</a:t>
            </a:r>
            <a:endParaRPr lang="en-US" sz="2400"/>
          </a:p>
          <a:p>
            <a:endParaRPr lang="en-US" sz="2400"/>
          </a:p>
        </p:txBody>
      </p:sp>
    </p:spTree>
    <p:extLst>
      <p:ext uri="{BB962C8B-B14F-4D97-AF65-F5344CB8AC3E}">
        <p14:creationId xmlns:p14="http://schemas.microsoft.com/office/powerpoint/2010/main" val="37525367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r>
              <a:rPr lang="en-US"/>
              <a:t>Practical Issues of Classification</a:t>
            </a:r>
          </a:p>
        </p:txBody>
      </p:sp>
      <p:sp>
        <p:nvSpPr>
          <p:cNvPr id="936963" name="Rectangle 3"/>
          <p:cNvSpPr>
            <a:spLocks noGrp="1" noChangeArrowheads="1"/>
          </p:cNvSpPr>
          <p:nvPr>
            <p:ph type="body" idx="1"/>
          </p:nvPr>
        </p:nvSpPr>
        <p:spPr/>
        <p:txBody>
          <a:bodyPr/>
          <a:lstStyle/>
          <a:p>
            <a:r>
              <a:rPr lang="en-US"/>
              <a:t>Underfitting and Overfitting</a:t>
            </a:r>
          </a:p>
          <a:p>
            <a:endParaRPr lang="en-US"/>
          </a:p>
          <a:p>
            <a:r>
              <a:rPr lang="en-US"/>
              <a:t>Missing Values</a:t>
            </a:r>
          </a:p>
          <a:p>
            <a:endParaRPr lang="en-US"/>
          </a:p>
          <a:p>
            <a:r>
              <a:rPr lang="en-US"/>
              <a:t>Costs of Classification</a:t>
            </a:r>
          </a:p>
        </p:txBody>
      </p:sp>
    </p:spTree>
    <p:extLst>
      <p:ext uri="{BB962C8B-B14F-4D97-AF65-F5344CB8AC3E}">
        <p14:creationId xmlns:p14="http://schemas.microsoft.com/office/powerpoint/2010/main" val="332126741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normAutofit fontScale="90000"/>
          </a:bodyPr>
          <a:lstStyle/>
          <a:p>
            <a:r>
              <a:rPr lang="en-US"/>
              <a:t>Underfitting and Overfitting (Example)</a:t>
            </a:r>
          </a:p>
        </p:txBody>
      </p:sp>
      <p:pic>
        <p:nvPicPr>
          <p:cNvPr id="937987" name="Picture 3"/>
          <p:cNvPicPr>
            <a:picLocks noChangeAspect="1" noChangeArrowheads="1"/>
          </p:cNvPicPr>
          <p:nvPr/>
        </p:nvPicPr>
        <p:blipFill>
          <a:blip r:embed="rId2">
            <a:extLst>
              <a:ext uri="{28A0092B-C50C-407E-A947-70E740481C1C}">
                <a14:useLocalDpi xmlns:a14="http://schemas.microsoft.com/office/drawing/2010/main" val="0"/>
              </a:ext>
            </a:extLst>
          </a:blip>
          <a:srcRect l="8139" t="5307" r="5814" b="5804"/>
          <a:stretch>
            <a:fillRect/>
          </a:stretch>
        </p:blipFill>
        <p:spPr bwMode="auto">
          <a:xfrm>
            <a:off x="304800" y="1143000"/>
            <a:ext cx="5638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7988" name="Text Box 4"/>
          <p:cNvSpPr txBox="1">
            <a:spLocks noChangeArrowheads="1"/>
          </p:cNvSpPr>
          <p:nvPr/>
        </p:nvSpPr>
        <p:spPr bwMode="auto">
          <a:xfrm>
            <a:off x="6172200" y="1905000"/>
            <a:ext cx="27432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500 circular and 500 triangular data points.</a:t>
            </a:r>
          </a:p>
          <a:p>
            <a:pPr>
              <a:spcBef>
                <a:spcPct val="50000"/>
              </a:spcBef>
            </a:pPr>
            <a:endParaRPr lang="en-US" sz="1800"/>
          </a:p>
          <a:p>
            <a:pPr>
              <a:spcBef>
                <a:spcPct val="50000"/>
              </a:spcBef>
            </a:pPr>
            <a:r>
              <a:rPr lang="en-US" sz="1800"/>
              <a:t>Circular points:</a:t>
            </a:r>
          </a:p>
          <a:p>
            <a:pPr>
              <a:spcBef>
                <a:spcPct val="50000"/>
              </a:spcBef>
            </a:pPr>
            <a:r>
              <a:rPr lang="en-US" sz="1800"/>
              <a:t>0.5 </a:t>
            </a:r>
            <a:r>
              <a:rPr lang="en-US" sz="1800">
                <a:sym typeface="Symbol" pitchFamily="18" charset="2"/>
              </a:rPr>
              <a:t> sqrt(x</a:t>
            </a:r>
            <a:r>
              <a:rPr lang="en-US" sz="1800" baseline="-25000">
                <a:sym typeface="Symbol" pitchFamily="18" charset="2"/>
              </a:rPr>
              <a:t>1</a:t>
            </a:r>
            <a:r>
              <a:rPr lang="en-US" sz="1800" baseline="30000">
                <a:sym typeface="Symbol" pitchFamily="18" charset="2"/>
              </a:rPr>
              <a:t>2</a:t>
            </a:r>
            <a:r>
              <a:rPr lang="en-US" sz="1800">
                <a:sym typeface="Symbol" pitchFamily="18" charset="2"/>
              </a:rPr>
              <a:t>+x</a:t>
            </a:r>
            <a:r>
              <a:rPr lang="en-US" sz="1800" baseline="-25000">
                <a:sym typeface="Symbol" pitchFamily="18" charset="2"/>
              </a:rPr>
              <a:t>2</a:t>
            </a:r>
            <a:r>
              <a:rPr lang="en-US" sz="1800" baseline="30000">
                <a:sym typeface="Symbol" pitchFamily="18" charset="2"/>
              </a:rPr>
              <a:t>2</a:t>
            </a:r>
            <a:r>
              <a:rPr lang="en-US" sz="1800">
                <a:sym typeface="Symbol" pitchFamily="18" charset="2"/>
              </a:rPr>
              <a:t>)  1</a:t>
            </a:r>
            <a:endParaRPr lang="en-US" sz="1800"/>
          </a:p>
          <a:p>
            <a:pPr>
              <a:spcBef>
                <a:spcPct val="50000"/>
              </a:spcBef>
            </a:pPr>
            <a:endParaRPr lang="en-US" sz="1800"/>
          </a:p>
          <a:p>
            <a:pPr>
              <a:spcBef>
                <a:spcPct val="50000"/>
              </a:spcBef>
            </a:pPr>
            <a:r>
              <a:rPr lang="en-US" sz="1800"/>
              <a:t>Triangular points:</a:t>
            </a:r>
          </a:p>
          <a:p>
            <a:pPr>
              <a:spcBef>
                <a:spcPct val="50000"/>
              </a:spcBef>
            </a:pPr>
            <a:r>
              <a:rPr lang="en-US" sz="1800">
                <a:sym typeface="Symbol" pitchFamily="18" charset="2"/>
              </a:rPr>
              <a:t>sqrt(x</a:t>
            </a:r>
            <a:r>
              <a:rPr lang="en-US" sz="1800" baseline="-25000">
                <a:sym typeface="Symbol" pitchFamily="18" charset="2"/>
              </a:rPr>
              <a:t>1</a:t>
            </a:r>
            <a:r>
              <a:rPr lang="en-US" sz="1800" baseline="30000">
                <a:sym typeface="Symbol" pitchFamily="18" charset="2"/>
              </a:rPr>
              <a:t>2</a:t>
            </a:r>
            <a:r>
              <a:rPr lang="en-US" sz="1800">
                <a:sym typeface="Symbol" pitchFamily="18" charset="2"/>
              </a:rPr>
              <a:t>+x</a:t>
            </a:r>
            <a:r>
              <a:rPr lang="en-US" sz="1800" baseline="-25000">
                <a:sym typeface="Symbol" pitchFamily="18" charset="2"/>
              </a:rPr>
              <a:t>2</a:t>
            </a:r>
            <a:r>
              <a:rPr lang="en-US" sz="1800" baseline="30000">
                <a:sym typeface="Symbol" pitchFamily="18" charset="2"/>
              </a:rPr>
              <a:t>2</a:t>
            </a:r>
            <a:r>
              <a:rPr lang="en-US" sz="1800">
                <a:sym typeface="Symbol" pitchFamily="18" charset="2"/>
              </a:rPr>
              <a:t>) &gt; 0.5 or</a:t>
            </a:r>
          </a:p>
          <a:p>
            <a:pPr>
              <a:spcBef>
                <a:spcPct val="50000"/>
              </a:spcBef>
            </a:pPr>
            <a:r>
              <a:rPr lang="en-US" sz="1800">
                <a:sym typeface="Symbol" pitchFamily="18" charset="2"/>
              </a:rPr>
              <a:t>sqrt(x</a:t>
            </a:r>
            <a:r>
              <a:rPr lang="en-US" sz="1800" baseline="-25000">
                <a:sym typeface="Symbol" pitchFamily="18" charset="2"/>
              </a:rPr>
              <a:t>1</a:t>
            </a:r>
            <a:r>
              <a:rPr lang="en-US" sz="1800" baseline="30000">
                <a:sym typeface="Symbol" pitchFamily="18" charset="2"/>
              </a:rPr>
              <a:t>2</a:t>
            </a:r>
            <a:r>
              <a:rPr lang="en-US" sz="1800">
                <a:sym typeface="Symbol" pitchFamily="18" charset="2"/>
              </a:rPr>
              <a:t>+x</a:t>
            </a:r>
            <a:r>
              <a:rPr lang="en-US" sz="1800" baseline="-25000">
                <a:sym typeface="Symbol" pitchFamily="18" charset="2"/>
              </a:rPr>
              <a:t>2</a:t>
            </a:r>
            <a:r>
              <a:rPr lang="en-US" sz="1800" baseline="30000">
                <a:sym typeface="Symbol" pitchFamily="18" charset="2"/>
              </a:rPr>
              <a:t>2</a:t>
            </a:r>
            <a:r>
              <a:rPr lang="en-US" sz="1800">
                <a:sym typeface="Symbol" pitchFamily="18" charset="2"/>
              </a:rPr>
              <a:t>) &lt; 1</a:t>
            </a:r>
          </a:p>
        </p:txBody>
      </p:sp>
    </p:spTree>
    <p:extLst>
      <p:ext uri="{BB962C8B-B14F-4D97-AF65-F5344CB8AC3E}">
        <p14:creationId xmlns:p14="http://schemas.microsoft.com/office/powerpoint/2010/main" val="142419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r>
              <a:rPr lang="en-US"/>
              <a:t>Underfitting and Overfitting</a:t>
            </a:r>
          </a:p>
        </p:txBody>
      </p:sp>
      <p:pic>
        <p:nvPicPr>
          <p:cNvPr id="939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9012" name="Line 4"/>
          <p:cNvSpPr>
            <a:spLocks noChangeShapeType="1"/>
          </p:cNvSpPr>
          <p:nvPr/>
        </p:nvSpPr>
        <p:spPr bwMode="auto">
          <a:xfrm>
            <a:off x="4267200" y="1219200"/>
            <a:ext cx="0" cy="4114800"/>
          </a:xfrm>
          <a:prstGeom prst="line">
            <a:avLst/>
          </a:prstGeom>
          <a:noFill/>
          <a:ln w="25400">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39013" name="Text Box 5"/>
          <p:cNvSpPr txBox="1">
            <a:spLocks noChangeArrowheads="1"/>
          </p:cNvSpPr>
          <p:nvPr/>
        </p:nvSpPr>
        <p:spPr bwMode="auto">
          <a:xfrm>
            <a:off x="4343400" y="14478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Overfitting</a:t>
            </a:r>
            <a:endParaRPr lang="en-US" sz="1800">
              <a:sym typeface="Symbol" pitchFamily="18" charset="2"/>
            </a:endParaRPr>
          </a:p>
        </p:txBody>
      </p:sp>
      <p:sp>
        <p:nvSpPr>
          <p:cNvPr id="939014" name="Text Box 6"/>
          <p:cNvSpPr txBox="1">
            <a:spLocks noChangeArrowheads="1"/>
          </p:cNvSpPr>
          <p:nvPr/>
        </p:nvSpPr>
        <p:spPr bwMode="auto">
          <a:xfrm>
            <a:off x="457200" y="5881688"/>
            <a:ext cx="845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Underfitting</a:t>
            </a:r>
            <a:r>
              <a:rPr lang="en-US" sz="1800" b="0"/>
              <a:t>: when model is too simple, both training and test errors are large </a:t>
            </a:r>
            <a:endParaRPr lang="en-US" sz="1800" b="0">
              <a:sym typeface="Symbol" pitchFamily="18" charset="2"/>
            </a:endParaRPr>
          </a:p>
        </p:txBody>
      </p:sp>
    </p:spTree>
    <p:extLst>
      <p:ext uri="{BB962C8B-B14F-4D97-AF65-F5344CB8AC3E}">
        <p14:creationId xmlns:p14="http://schemas.microsoft.com/office/powerpoint/2010/main" val="250388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r>
              <a:rPr lang="en-US"/>
              <a:t>Overfitting due to Noise </a:t>
            </a:r>
          </a:p>
        </p:txBody>
      </p:sp>
      <p:pic>
        <p:nvPicPr>
          <p:cNvPr id="940035" name="Picture 3"/>
          <p:cNvPicPr>
            <a:picLocks noChangeAspect="1" noChangeArrowheads="1"/>
          </p:cNvPicPr>
          <p:nvPr/>
        </p:nvPicPr>
        <p:blipFill>
          <a:blip r:embed="rId2">
            <a:extLst>
              <a:ext uri="{28A0092B-C50C-407E-A947-70E740481C1C}">
                <a14:useLocalDpi xmlns:a14="http://schemas.microsoft.com/office/drawing/2010/main" val="0"/>
              </a:ext>
            </a:extLst>
          </a:blip>
          <a:srcRect t="4819" b="3615"/>
          <a:stretch>
            <a:fillRect/>
          </a:stretch>
        </p:blipFill>
        <p:spPr bwMode="auto">
          <a:xfrm>
            <a:off x="1295400" y="1066800"/>
            <a:ext cx="6324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0036" name="Text Box 4"/>
          <p:cNvSpPr txBox="1">
            <a:spLocks noChangeArrowheads="1"/>
          </p:cNvSpPr>
          <p:nvPr/>
        </p:nvSpPr>
        <p:spPr bwMode="auto">
          <a:xfrm>
            <a:off x="1676400" y="5715000"/>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Decision boundary is distorted by noise point</a:t>
            </a:r>
            <a:endParaRPr lang="en-US" sz="1800">
              <a:sym typeface="Symbol" pitchFamily="18" charset="2"/>
            </a:endParaRPr>
          </a:p>
        </p:txBody>
      </p:sp>
    </p:spTree>
    <p:extLst>
      <p:ext uri="{BB962C8B-B14F-4D97-AF65-F5344CB8AC3E}">
        <p14:creationId xmlns:p14="http://schemas.microsoft.com/office/powerpoint/2010/main" val="341947804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a:xfrm>
            <a:off x="381000" y="152400"/>
            <a:ext cx="8610600" cy="533400"/>
          </a:xfrm>
        </p:spPr>
        <p:txBody>
          <a:bodyPr>
            <a:normAutofit fontScale="90000"/>
          </a:bodyPr>
          <a:lstStyle/>
          <a:p>
            <a:r>
              <a:rPr lang="en-US"/>
              <a:t>Overfitting due to Insufficient Examples</a:t>
            </a:r>
          </a:p>
        </p:txBody>
      </p:sp>
      <p:sp>
        <p:nvSpPr>
          <p:cNvPr id="941059" name="Text Box 3"/>
          <p:cNvSpPr txBox="1">
            <a:spLocks noChangeArrowheads="1"/>
          </p:cNvSpPr>
          <p:nvPr/>
        </p:nvSpPr>
        <p:spPr bwMode="auto">
          <a:xfrm>
            <a:off x="609600" y="4724400"/>
            <a:ext cx="7620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ym typeface="Symbol" pitchFamily="18" charset="2"/>
              </a:rPr>
              <a:t>Lack of data points in the lower half of the diagram makes it difficult to predict correctly the class labels of that region </a:t>
            </a:r>
          </a:p>
          <a:p>
            <a:pPr>
              <a:spcBef>
                <a:spcPct val="50000"/>
              </a:spcBef>
            </a:pPr>
            <a:r>
              <a:rPr lang="en-US" sz="1800"/>
              <a:t>- Insufficient number of training records in the region causes the decision tree to predict the test examples using other training records that are irrelevant to the classification task</a:t>
            </a:r>
            <a:endParaRPr lang="en-US" sz="1800">
              <a:sym typeface="Symbol" pitchFamily="18" charset="2"/>
            </a:endParaRPr>
          </a:p>
        </p:txBody>
      </p:sp>
      <p:pic>
        <p:nvPicPr>
          <p:cNvPr id="94106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072" t="4857" r="5357" b="4857"/>
          <a:stretch>
            <a:fillRect/>
          </a:stretch>
        </p:blipFill>
        <p:spPr>
          <a:xfrm>
            <a:off x="1828800" y="1117600"/>
            <a:ext cx="4470400" cy="34544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8677337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r>
              <a:rPr lang="en-US"/>
              <a:t>Notes on Overfitting</a:t>
            </a:r>
          </a:p>
        </p:txBody>
      </p:sp>
      <p:sp>
        <p:nvSpPr>
          <p:cNvPr id="942083" name="Rectangle 3"/>
          <p:cNvSpPr>
            <a:spLocks noGrp="1" noChangeArrowheads="1"/>
          </p:cNvSpPr>
          <p:nvPr>
            <p:ph type="body" idx="1"/>
          </p:nvPr>
        </p:nvSpPr>
        <p:spPr/>
        <p:txBody>
          <a:bodyPr/>
          <a:lstStyle/>
          <a:p>
            <a:r>
              <a:rPr lang="en-US"/>
              <a:t>Overfitting results in decision trees that are more complex than necessary</a:t>
            </a:r>
          </a:p>
          <a:p>
            <a:endParaRPr lang="en-US"/>
          </a:p>
          <a:p>
            <a:r>
              <a:rPr lang="en-US"/>
              <a:t>Training error no longer provides a good estimate of how well the tree will perform on previously unseen records</a:t>
            </a:r>
          </a:p>
          <a:p>
            <a:endParaRPr lang="en-US"/>
          </a:p>
          <a:p>
            <a:r>
              <a:rPr lang="en-US"/>
              <a:t>Need new ways for estimating errors</a:t>
            </a:r>
          </a:p>
        </p:txBody>
      </p:sp>
    </p:spTree>
    <p:extLst>
      <p:ext uri="{BB962C8B-B14F-4D97-AF65-F5344CB8AC3E}">
        <p14:creationId xmlns:p14="http://schemas.microsoft.com/office/powerpoint/2010/main" val="2024552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e 9"/>
          <p:cNvSpPr/>
          <p:nvPr/>
        </p:nvSpPr>
        <p:spPr>
          <a:xfrm>
            <a:off x="5220072" y="2582714"/>
            <a:ext cx="3600400" cy="3780039"/>
          </a:xfrm>
          <a:prstGeom prst="ellipse">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it-IT" sz="2400" dirty="0" err="1" smtClean="0">
                <a:solidFill>
                  <a:schemeClr val="tx1"/>
                </a:solidFill>
              </a:rPr>
              <a:t>Statistics</a:t>
            </a:r>
            <a:r>
              <a:rPr lang="it-IT" sz="2400" dirty="0" smtClean="0">
                <a:solidFill>
                  <a:schemeClr val="tx1"/>
                </a:solidFill>
              </a:rPr>
              <a:t> &amp; Statistical </a:t>
            </a:r>
          </a:p>
          <a:p>
            <a:pPr algn="ctr"/>
            <a:r>
              <a:rPr lang="it-IT" sz="2400" dirty="0" smtClean="0">
                <a:solidFill>
                  <a:schemeClr val="tx1"/>
                </a:solidFill>
              </a:rPr>
              <a:t>Pattern </a:t>
            </a:r>
            <a:r>
              <a:rPr lang="it-IT" sz="2400" dirty="0" err="1" smtClean="0">
                <a:solidFill>
                  <a:schemeClr val="tx1"/>
                </a:solidFill>
              </a:rPr>
              <a:t>Recognition</a:t>
            </a:r>
            <a:endParaRPr lang="it-IT" sz="2400" dirty="0">
              <a:solidFill>
                <a:schemeClr val="tx1"/>
              </a:solidFill>
            </a:endParaRPr>
          </a:p>
        </p:txBody>
      </p:sp>
      <p:sp>
        <p:nvSpPr>
          <p:cNvPr id="7" name="Ovale 6"/>
          <p:cNvSpPr/>
          <p:nvPr/>
        </p:nvSpPr>
        <p:spPr>
          <a:xfrm>
            <a:off x="2160240" y="1556792"/>
            <a:ext cx="4320480" cy="4446494"/>
          </a:xfrm>
          <a:prstGeom prst="ellipse">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3600" dirty="0" smtClean="0">
                <a:solidFill>
                  <a:schemeClr val="tx1"/>
                </a:solidFill>
              </a:rPr>
              <a:t>DATA MINING</a:t>
            </a:r>
            <a:endParaRPr lang="it-IT" sz="3600" dirty="0">
              <a:solidFill>
                <a:schemeClr val="tx1"/>
              </a:solidFill>
            </a:endParaRPr>
          </a:p>
        </p:txBody>
      </p:sp>
      <p:sp>
        <p:nvSpPr>
          <p:cNvPr id="11" name="Ovale 10"/>
          <p:cNvSpPr/>
          <p:nvPr/>
        </p:nvSpPr>
        <p:spPr>
          <a:xfrm>
            <a:off x="4680520" y="1358579"/>
            <a:ext cx="3600400" cy="3780039"/>
          </a:xfrm>
          <a:prstGeom prst="ellipse">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2400" dirty="0" smtClean="0">
                <a:solidFill>
                  <a:schemeClr val="tx1"/>
                </a:solidFill>
              </a:rPr>
              <a:t>Mathematical </a:t>
            </a:r>
            <a:r>
              <a:rPr lang="it-IT" sz="2400" dirty="0" err="1" smtClean="0">
                <a:solidFill>
                  <a:schemeClr val="tx1"/>
                </a:solidFill>
              </a:rPr>
              <a:t>Optimization</a:t>
            </a:r>
            <a:endParaRPr lang="it-IT" sz="2400" dirty="0">
              <a:solidFill>
                <a:schemeClr val="tx1"/>
              </a:solidFill>
            </a:endParaRPr>
          </a:p>
        </p:txBody>
      </p:sp>
      <p:sp>
        <p:nvSpPr>
          <p:cNvPr id="12" name="Ovale 11"/>
          <p:cNvSpPr/>
          <p:nvPr/>
        </p:nvSpPr>
        <p:spPr>
          <a:xfrm>
            <a:off x="3059832" y="2564904"/>
            <a:ext cx="3600400" cy="3780039"/>
          </a:xfrm>
          <a:prstGeom prst="ellipse">
            <a:avLst/>
          </a:prstGeom>
          <a:solidFill>
            <a:srgbClr val="8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2400" dirty="0" smtClean="0">
                <a:solidFill>
                  <a:schemeClr val="tx1"/>
                </a:solidFill>
              </a:rPr>
              <a:t>Machine </a:t>
            </a:r>
          </a:p>
          <a:p>
            <a:pPr algn="ctr"/>
            <a:r>
              <a:rPr lang="it-IT" sz="2400" dirty="0" smtClean="0">
                <a:solidFill>
                  <a:schemeClr val="tx1"/>
                </a:solidFill>
              </a:rPr>
              <a:t>Learning</a:t>
            </a:r>
            <a:endParaRPr lang="it-IT" sz="2400" dirty="0">
              <a:solidFill>
                <a:schemeClr val="tx1"/>
              </a:solidFill>
            </a:endParaRPr>
          </a:p>
        </p:txBody>
      </p:sp>
      <p:sp>
        <p:nvSpPr>
          <p:cNvPr id="13" name="Ovale 12"/>
          <p:cNvSpPr/>
          <p:nvPr/>
        </p:nvSpPr>
        <p:spPr>
          <a:xfrm>
            <a:off x="1187624" y="3429001"/>
            <a:ext cx="2592288" cy="2448271"/>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2000" dirty="0" smtClean="0">
                <a:solidFill>
                  <a:schemeClr val="tx1"/>
                </a:solidFill>
              </a:rPr>
              <a:t>Image </a:t>
            </a:r>
            <a:r>
              <a:rPr lang="it-IT" sz="2000" dirty="0" err="1" smtClean="0">
                <a:solidFill>
                  <a:schemeClr val="tx1"/>
                </a:solidFill>
              </a:rPr>
              <a:t>Understanding</a:t>
            </a:r>
            <a:endParaRPr lang="it-IT" sz="2000" dirty="0">
              <a:solidFill>
                <a:schemeClr val="tx1"/>
              </a:solidFill>
            </a:endParaRPr>
          </a:p>
        </p:txBody>
      </p:sp>
      <p:sp>
        <p:nvSpPr>
          <p:cNvPr id="14" name="Ovale 13"/>
          <p:cNvSpPr/>
          <p:nvPr/>
        </p:nvSpPr>
        <p:spPr>
          <a:xfrm>
            <a:off x="1003920" y="1268760"/>
            <a:ext cx="3032720" cy="3203975"/>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2400" dirty="0" smtClean="0">
                <a:solidFill>
                  <a:schemeClr val="tx1"/>
                </a:solidFill>
              </a:rPr>
              <a:t>Data </a:t>
            </a:r>
            <a:r>
              <a:rPr lang="it-IT" sz="2400" dirty="0" err="1" smtClean="0">
                <a:solidFill>
                  <a:schemeClr val="tx1"/>
                </a:solidFill>
              </a:rPr>
              <a:t>Visualization</a:t>
            </a:r>
            <a:endParaRPr lang="it-IT" sz="2400" dirty="0">
              <a:solidFill>
                <a:schemeClr val="tx1"/>
              </a:solidFill>
            </a:endParaRPr>
          </a:p>
        </p:txBody>
      </p:sp>
      <p:sp>
        <p:nvSpPr>
          <p:cNvPr id="16" name="Ovale 15"/>
          <p:cNvSpPr/>
          <p:nvPr/>
        </p:nvSpPr>
        <p:spPr>
          <a:xfrm>
            <a:off x="0" y="-4779912"/>
            <a:ext cx="9144000" cy="8424936"/>
          </a:xfrm>
          <a:prstGeom prst="ellipse">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it-IT" sz="4800" b="1" dirty="0" smtClean="0">
                <a:solidFill>
                  <a:srgbClr val="FF0000"/>
                </a:solidFill>
              </a:rPr>
              <a:t>HPC</a:t>
            </a:r>
          </a:p>
          <a:p>
            <a:pPr algn="ctr"/>
            <a:endParaRPr lang="it-IT" sz="4800" b="1" dirty="0">
              <a:solidFill>
                <a:srgbClr val="FF0000"/>
              </a:solidFill>
            </a:endParaRPr>
          </a:p>
          <a:p>
            <a:pPr algn="ctr"/>
            <a:endParaRPr lang="it-IT" sz="4800" b="1" dirty="0">
              <a:solidFill>
                <a:srgbClr val="FF0000"/>
              </a:solidFill>
            </a:endParaRPr>
          </a:p>
        </p:txBody>
      </p:sp>
    </p:spTree>
    <p:extLst>
      <p:ext uri="{BB962C8B-B14F-4D97-AF65-F5344CB8AC3E}">
        <p14:creationId xmlns:p14="http://schemas.microsoft.com/office/powerpoint/2010/main" val="140216489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p:txBody>
          <a:bodyPr/>
          <a:lstStyle/>
          <a:p>
            <a:r>
              <a:rPr lang="en-US"/>
              <a:t>Estimating Generalization Errors</a:t>
            </a:r>
          </a:p>
        </p:txBody>
      </p:sp>
      <p:sp>
        <p:nvSpPr>
          <p:cNvPr id="943107" name="Rectangle 3"/>
          <p:cNvSpPr>
            <a:spLocks noGrp="1" noChangeArrowheads="1"/>
          </p:cNvSpPr>
          <p:nvPr>
            <p:ph type="body" idx="1"/>
          </p:nvPr>
        </p:nvSpPr>
        <p:spPr/>
        <p:txBody>
          <a:bodyPr>
            <a:normAutofit lnSpcReduction="10000"/>
          </a:bodyPr>
          <a:lstStyle/>
          <a:p>
            <a:pPr>
              <a:lnSpc>
                <a:spcPct val="80000"/>
              </a:lnSpc>
            </a:pPr>
            <a:r>
              <a:rPr lang="en-US" sz="2400">
                <a:solidFill>
                  <a:srgbClr val="FF0000"/>
                </a:solidFill>
              </a:rPr>
              <a:t>Re-substitution errors:</a:t>
            </a:r>
            <a:r>
              <a:rPr lang="en-US" sz="2400"/>
              <a:t> error on training (</a:t>
            </a:r>
            <a:r>
              <a:rPr lang="en-US" sz="2400">
                <a:sym typeface="Symbol" pitchFamily="18" charset="2"/>
              </a:rPr>
              <a:t> </a:t>
            </a:r>
            <a:r>
              <a:rPr lang="en-US" sz="2400"/>
              <a:t>e(t) )</a:t>
            </a:r>
          </a:p>
          <a:p>
            <a:pPr>
              <a:lnSpc>
                <a:spcPct val="80000"/>
              </a:lnSpc>
            </a:pPr>
            <a:r>
              <a:rPr lang="en-US" sz="2400">
                <a:solidFill>
                  <a:srgbClr val="FF0000"/>
                </a:solidFill>
              </a:rPr>
              <a:t>Generalization errors:</a:t>
            </a:r>
            <a:r>
              <a:rPr lang="en-US" sz="2400"/>
              <a:t> error on testing (</a:t>
            </a:r>
            <a:r>
              <a:rPr lang="en-US" sz="2400">
                <a:sym typeface="Symbol" pitchFamily="18" charset="2"/>
              </a:rPr>
              <a:t></a:t>
            </a:r>
            <a:r>
              <a:rPr lang="en-US" sz="2400"/>
              <a:t> e’(t))</a:t>
            </a:r>
          </a:p>
          <a:p>
            <a:pPr lvl="4">
              <a:lnSpc>
                <a:spcPct val="80000"/>
              </a:lnSpc>
            </a:pPr>
            <a:endParaRPr lang="en-US" sz="600"/>
          </a:p>
          <a:p>
            <a:pPr>
              <a:lnSpc>
                <a:spcPct val="80000"/>
              </a:lnSpc>
            </a:pPr>
            <a:r>
              <a:rPr lang="en-US" sz="2400"/>
              <a:t>Methods for estimating generalization errors:</a:t>
            </a:r>
          </a:p>
          <a:p>
            <a:pPr lvl="1">
              <a:lnSpc>
                <a:spcPct val="80000"/>
              </a:lnSpc>
            </a:pPr>
            <a:r>
              <a:rPr lang="en-US" sz="2400">
                <a:solidFill>
                  <a:srgbClr val="FF0000"/>
                </a:solidFill>
              </a:rPr>
              <a:t>Optimistic approach:</a:t>
            </a:r>
            <a:r>
              <a:rPr lang="en-US" sz="2400"/>
              <a:t>  e’(t) = e(t)</a:t>
            </a:r>
          </a:p>
          <a:p>
            <a:pPr lvl="1">
              <a:lnSpc>
                <a:spcPct val="80000"/>
              </a:lnSpc>
            </a:pPr>
            <a:r>
              <a:rPr lang="en-US" sz="2400">
                <a:solidFill>
                  <a:srgbClr val="FF0000"/>
                </a:solidFill>
              </a:rPr>
              <a:t>Pessimistic approach:</a:t>
            </a:r>
            <a:r>
              <a:rPr lang="en-US" sz="2400"/>
              <a:t> </a:t>
            </a:r>
          </a:p>
          <a:p>
            <a:pPr lvl="2">
              <a:lnSpc>
                <a:spcPct val="80000"/>
              </a:lnSpc>
            </a:pPr>
            <a:r>
              <a:rPr lang="en-US" sz="2000"/>
              <a:t>  For each leaf node: e’(t) = (e(t)+0.5) </a:t>
            </a:r>
          </a:p>
          <a:p>
            <a:pPr lvl="2">
              <a:lnSpc>
                <a:spcPct val="80000"/>
              </a:lnSpc>
            </a:pPr>
            <a:r>
              <a:rPr lang="en-US" sz="2000"/>
              <a:t>  Total errors: e’(T) = </a:t>
            </a:r>
            <a:r>
              <a:rPr lang="en-US" sz="2000">
                <a:sym typeface="Symbol" pitchFamily="18" charset="2"/>
              </a:rPr>
              <a:t>e(T) + N  0.5 (N: number of leaf nodes)</a:t>
            </a:r>
          </a:p>
          <a:p>
            <a:pPr lvl="2">
              <a:lnSpc>
                <a:spcPct val="80000"/>
              </a:lnSpc>
            </a:pPr>
            <a:r>
              <a:rPr lang="en-US" sz="2000">
                <a:sym typeface="Symbol" pitchFamily="18" charset="2"/>
              </a:rPr>
              <a:t>  For a tree with 30 leaf nodes and 10 errors on training </a:t>
            </a:r>
            <a:br>
              <a:rPr lang="en-US" sz="2000">
                <a:sym typeface="Symbol" pitchFamily="18" charset="2"/>
              </a:rPr>
            </a:br>
            <a:r>
              <a:rPr lang="en-US" sz="2000">
                <a:sym typeface="Symbol" pitchFamily="18" charset="2"/>
              </a:rPr>
              <a:t>    (out of 1000 instances):</a:t>
            </a:r>
            <a:br>
              <a:rPr lang="en-US" sz="2000">
                <a:sym typeface="Symbol" pitchFamily="18" charset="2"/>
              </a:rPr>
            </a:br>
            <a:r>
              <a:rPr lang="en-US" sz="2000">
                <a:sym typeface="Symbol" pitchFamily="18" charset="2"/>
              </a:rPr>
              <a:t>          Training error = 10/1000 = 1%</a:t>
            </a:r>
          </a:p>
          <a:p>
            <a:pPr lvl="2">
              <a:lnSpc>
                <a:spcPct val="80000"/>
              </a:lnSpc>
              <a:buFont typeface="Wingdings" pitchFamily="2" charset="2"/>
              <a:buNone/>
            </a:pPr>
            <a:r>
              <a:rPr lang="en-US" sz="2000">
                <a:sym typeface="Symbol" pitchFamily="18" charset="2"/>
              </a:rPr>
              <a:t>          Generalization error = (10 + 300.5)/1000 = 2.5%</a:t>
            </a:r>
          </a:p>
          <a:p>
            <a:pPr lvl="1">
              <a:lnSpc>
                <a:spcPct val="80000"/>
              </a:lnSpc>
            </a:pPr>
            <a:r>
              <a:rPr lang="en-US" sz="2400">
                <a:solidFill>
                  <a:srgbClr val="FF0000"/>
                </a:solidFill>
                <a:sym typeface="Symbol" pitchFamily="18" charset="2"/>
              </a:rPr>
              <a:t>Reduced error pruning (REP):</a:t>
            </a:r>
          </a:p>
          <a:p>
            <a:pPr lvl="2">
              <a:lnSpc>
                <a:spcPct val="80000"/>
              </a:lnSpc>
            </a:pPr>
            <a:r>
              <a:rPr lang="en-US" sz="2000">
                <a:sym typeface="Symbol" pitchFamily="18" charset="2"/>
              </a:rPr>
              <a:t> uses validation data set to estimate generalization</a:t>
            </a:r>
            <a:br>
              <a:rPr lang="en-US" sz="2000">
                <a:sym typeface="Symbol" pitchFamily="18" charset="2"/>
              </a:rPr>
            </a:br>
            <a:r>
              <a:rPr lang="en-US" sz="2000">
                <a:sym typeface="Symbol" pitchFamily="18" charset="2"/>
              </a:rPr>
              <a:t>    error</a:t>
            </a:r>
          </a:p>
        </p:txBody>
      </p:sp>
    </p:spTree>
    <p:extLst>
      <p:ext uri="{BB962C8B-B14F-4D97-AF65-F5344CB8AC3E}">
        <p14:creationId xmlns:p14="http://schemas.microsoft.com/office/powerpoint/2010/main" val="24259170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r>
              <a:rPr lang="en-US"/>
              <a:t>Occam’s Razor</a:t>
            </a:r>
          </a:p>
        </p:txBody>
      </p:sp>
      <p:sp>
        <p:nvSpPr>
          <p:cNvPr id="944131" name="Rectangle 3"/>
          <p:cNvSpPr>
            <a:spLocks noGrp="1" noChangeArrowheads="1"/>
          </p:cNvSpPr>
          <p:nvPr>
            <p:ph type="body" idx="1"/>
          </p:nvPr>
        </p:nvSpPr>
        <p:spPr/>
        <p:txBody>
          <a:bodyPr>
            <a:normAutofit lnSpcReduction="10000"/>
          </a:bodyPr>
          <a:lstStyle/>
          <a:p>
            <a:r>
              <a:rPr lang="en-US"/>
              <a:t>Given two models of similar generalization errors,  one should prefer the simpler model over the more complex model</a:t>
            </a:r>
          </a:p>
          <a:p>
            <a:endParaRPr lang="en-US"/>
          </a:p>
          <a:p>
            <a:r>
              <a:rPr lang="en-US"/>
              <a:t> For complex models, there is a greater chance that it was fitted accidentally by errors in data</a:t>
            </a:r>
          </a:p>
          <a:p>
            <a:endParaRPr lang="en-US"/>
          </a:p>
          <a:p>
            <a:r>
              <a:rPr lang="en-US"/>
              <a:t> Therefore, one should include model complexity when evaluating a model</a:t>
            </a:r>
          </a:p>
        </p:txBody>
      </p:sp>
    </p:spTree>
    <p:extLst>
      <p:ext uri="{BB962C8B-B14F-4D97-AF65-F5344CB8AC3E}">
        <p14:creationId xmlns:p14="http://schemas.microsoft.com/office/powerpoint/2010/main" val="204740287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p:txBody>
          <a:bodyPr>
            <a:normAutofit fontScale="90000"/>
          </a:bodyPr>
          <a:lstStyle/>
          <a:p>
            <a:r>
              <a:rPr lang="en-US"/>
              <a:t>Minimum Description Length (MDL)</a:t>
            </a:r>
          </a:p>
        </p:txBody>
      </p:sp>
      <p:sp>
        <p:nvSpPr>
          <p:cNvPr id="945155" name="Rectangle 3"/>
          <p:cNvSpPr>
            <a:spLocks noGrp="1" noChangeArrowheads="1"/>
          </p:cNvSpPr>
          <p:nvPr>
            <p:ph type="body" idx="1"/>
          </p:nvPr>
        </p:nvSpPr>
        <p:spPr>
          <a:xfrm>
            <a:off x="457200" y="3714750"/>
            <a:ext cx="8229600" cy="2533650"/>
          </a:xfrm>
        </p:spPr>
        <p:txBody>
          <a:bodyPr/>
          <a:lstStyle/>
          <a:p>
            <a:pPr marL="342900" indent="-342900">
              <a:lnSpc>
                <a:spcPct val="90000"/>
              </a:lnSpc>
            </a:pPr>
            <a:r>
              <a:rPr lang="en-US" sz="2400">
                <a:solidFill>
                  <a:srgbClr val="FF0000"/>
                </a:solidFill>
              </a:rPr>
              <a:t>Cost(Model,Data) = Cost(Data|Model) + Cost(Model)</a:t>
            </a:r>
          </a:p>
          <a:p>
            <a:pPr marL="742950" lvl="1" indent="-285750">
              <a:lnSpc>
                <a:spcPct val="90000"/>
              </a:lnSpc>
            </a:pPr>
            <a:r>
              <a:rPr lang="en-US" sz="2400"/>
              <a:t>Cost is the number of bits needed for encoding.</a:t>
            </a:r>
          </a:p>
          <a:p>
            <a:pPr marL="742950" lvl="1" indent="-285750">
              <a:lnSpc>
                <a:spcPct val="90000"/>
              </a:lnSpc>
            </a:pPr>
            <a:r>
              <a:rPr lang="en-US" sz="2400"/>
              <a:t>Search for the least costly model.</a:t>
            </a:r>
          </a:p>
          <a:p>
            <a:pPr marL="342900" indent="-342900">
              <a:lnSpc>
                <a:spcPct val="90000"/>
              </a:lnSpc>
            </a:pPr>
            <a:r>
              <a:rPr lang="en-US" sz="2400"/>
              <a:t>Cost(Data|Model) encodes the misclassification errors.</a:t>
            </a:r>
          </a:p>
          <a:p>
            <a:pPr marL="342900" indent="-342900">
              <a:lnSpc>
                <a:spcPct val="90000"/>
              </a:lnSpc>
            </a:pPr>
            <a:r>
              <a:rPr lang="en-US" sz="2400"/>
              <a:t>Cost(Model) uses node encoding (number of children) plus splitting condition encoding.</a:t>
            </a:r>
          </a:p>
        </p:txBody>
      </p:sp>
      <p:graphicFrame>
        <p:nvGraphicFramePr>
          <p:cNvPr id="945156" name="Object 4"/>
          <p:cNvGraphicFramePr>
            <a:graphicFrameLocks noChangeAspect="1"/>
          </p:cNvGraphicFramePr>
          <p:nvPr/>
        </p:nvGraphicFramePr>
        <p:xfrm>
          <a:off x="2209800" y="1143000"/>
          <a:ext cx="4392613" cy="2406650"/>
        </p:xfrm>
        <a:graphic>
          <a:graphicData uri="http://schemas.openxmlformats.org/presentationml/2006/ole">
            <mc:AlternateContent xmlns:mc="http://schemas.openxmlformats.org/markup-compatibility/2006">
              <mc:Choice xmlns:v="urn:schemas-microsoft-com:vml" Requires="v">
                <p:oleObj spid="_x0000_s55361" name="VISIO" r:id="rId3" imgW="6346800" imgH="3477960" progId="Visio.Drawing.6">
                  <p:embed/>
                </p:oleObj>
              </mc:Choice>
              <mc:Fallback>
                <p:oleObj name="VISIO" r:id="rId3" imgW="6346800" imgH="347796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43000"/>
                        <a:ext cx="43926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7" name="Object 5"/>
          <p:cNvGraphicFramePr>
            <a:graphicFrameLocks noChangeAspect="1"/>
          </p:cNvGraphicFramePr>
          <p:nvPr/>
        </p:nvGraphicFramePr>
        <p:xfrm>
          <a:off x="685800" y="1219200"/>
          <a:ext cx="1131888" cy="2133600"/>
        </p:xfrm>
        <a:graphic>
          <a:graphicData uri="http://schemas.openxmlformats.org/presentationml/2006/ole">
            <mc:AlternateContent xmlns:mc="http://schemas.openxmlformats.org/markup-compatibility/2006">
              <mc:Choice xmlns:v="urn:schemas-microsoft-com:vml" Requires="v">
                <p:oleObj spid="_x0000_s55362" name="Worksheet" r:id="rId5" imgW="1229106" imgH="2314854" progId="Excel.Sheet.8">
                  <p:embed/>
                </p:oleObj>
              </mc:Choice>
              <mc:Fallback>
                <p:oleObj name="Worksheet" r:id="rId5" imgW="1229106" imgH="231485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2192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8" name="Object 6"/>
          <p:cNvGraphicFramePr>
            <a:graphicFrameLocks noChangeAspect="1"/>
          </p:cNvGraphicFramePr>
          <p:nvPr/>
        </p:nvGraphicFramePr>
        <p:xfrm>
          <a:off x="7239000" y="1371600"/>
          <a:ext cx="1131888" cy="2133600"/>
        </p:xfrm>
        <a:graphic>
          <a:graphicData uri="http://schemas.openxmlformats.org/presentationml/2006/ole">
            <mc:AlternateContent xmlns:mc="http://schemas.openxmlformats.org/markup-compatibility/2006">
              <mc:Choice xmlns:v="urn:schemas-microsoft-com:vml" Requires="v">
                <p:oleObj spid="_x0000_s55363" name="Worksheet" r:id="rId7" imgW="1229106" imgH="2314854" progId="Excel.Sheet.8">
                  <p:embed/>
                </p:oleObj>
              </mc:Choice>
              <mc:Fallback>
                <p:oleObj name="Worksheet" r:id="rId7" imgW="1229106" imgH="2314854"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13716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4888703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p:txBody>
          <a:bodyPr/>
          <a:lstStyle/>
          <a:p>
            <a:r>
              <a:rPr lang="en-US"/>
              <a:t>How to Address Overfitting</a:t>
            </a:r>
          </a:p>
        </p:txBody>
      </p:sp>
      <p:sp>
        <p:nvSpPr>
          <p:cNvPr id="946179" name="Rectangle 3"/>
          <p:cNvSpPr>
            <a:spLocks noGrp="1" noChangeArrowheads="1"/>
          </p:cNvSpPr>
          <p:nvPr>
            <p:ph type="body" idx="1"/>
          </p:nvPr>
        </p:nvSpPr>
        <p:spPr>
          <a:xfrm>
            <a:off x="228600" y="1143000"/>
            <a:ext cx="8763000" cy="5181600"/>
          </a:xfrm>
        </p:spPr>
        <p:txBody>
          <a:bodyPr/>
          <a:lstStyle/>
          <a:p>
            <a:r>
              <a:rPr lang="en-US" sz="2400">
                <a:solidFill>
                  <a:srgbClr val="FF0000"/>
                </a:solidFill>
              </a:rPr>
              <a:t>Pre-Pruning (Early Stopping Rule)</a:t>
            </a:r>
          </a:p>
          <a:p>
            <a:pPr lvl="1"/>
            <a:r>
              <a:rPr lang="en-US" sz="2400"/>
              <a:t>Stop the algorithm before it becomes a fully-grown tree</a:t>
            </a:r>
          </a:p>
          <a:p>
            <a:pPr lvl="1"/>
            <a:r>
              <a:rPr lang="en-US" sz="2400"/>
              <a:t>Typical stopping conditions for a node:</a:t>
            </a:r>
          </a:p>
          <a:p>
            <a:pPr lvl="2"/>
            <a:r>
              <a:rPr lang="en-US" sz="2000"/>
              <a:t> Stop if all instances belong to the same class</a:t>
            </a:r>
          </a:p>
          <a:p>
            <a:pPr lvl="2"/>
            <a:r>
              <a:rPr lang="en-US" sz="2000"/>
              <a:t> Stop if all the attribute values are the same</a:t>
            </a:r>
          </a:p>
          <a:p>
            <a:pPr lvl="1"/>
            <a:r>
              <a:rPr lang="en-US" sz="2400"/>
              <a:t>More restrictive conditions:</a:t>
            </a:r>
          </a:p>
          <a:p>
            <a:pPr lvl="2"/>
            <a:r>
              <a:rPr lang="en-US" sz="2000"/>
              <a:t> Stop if number of instances is less than some user-specified threshold</a:t>
            </a:r>
          </a:p>
          <a:p>
            <a:pPr lvl="2"/>
            <a:r>
              <a:rPr lang="en-US" sz="2000"/>
              <a:t> Stop if class distribution of instances are independent of the available features (e.g., using </a:t>
            </a:r>
            <a:r>
              <a:rPr lang="en-US" sz="2000">
                <a:sym typeface="Symbol" pitchFamily="18" charset="2"/>
              </a:rPr>
              <a:t></a:t>
            </a:r>
            <a:r>
              <a:rPr lang="en-US" sz="2000" baseline="30000">
                <a:sym typeface="Symbol" pitchFamily="18" charset="2"/>
              </a:rPr>
              <a:t> 2</a:t>
            </a:r>
            <a:r>
              <a:rPr lang="en-US" sz="2000">
                <a:sym typeface="Symbol" pitchFamily="18" charset="2"/>
              </a:rPr>
              <a:t> test)</a:t>
            </a:r>
            <a:endParaRPr lang="en-US" sz="2000" baseline="30000"/>
          </a:p>
          <a:p>
            <a:pPr lvl="2"/>
            <a:r>
              <a:rPr lang="en-US" sz="2000"/>
              <a:t> Stop if expanding the current node does not improve impurity</a:t>
            </a:r>
            <a:br>
              <a:rPr lang="en-US" sz="2000"/>
            </a:br>
            <a:r>
              <a:rPr lang="en-US" sz="2000"/>
              <a:t>    measures (e.g., Gini or information gain).</a:t>
            </a:r>
          </a:p>
        </p:txBody>
      </p:sp>
    </p:spTree>
    <p:extLst>
      <p:ext uri="{BB962C8B-B14F-4D97-AF65-F5344CB8AC3E}">
        <p14:creationId xmlns:p14="http://schemas.microsoft.com/office/powerpoint/2010/main" val="226157050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lstStyle/>
          <a:p>
            <a:r>
              <a:rPr lang="en-US"/>
              <a:t>How to Address Overfitting…</a:t>
            </a:r>
          </a:p>
        </p:txBody>
      </p:sp>
      <p:sp>
        <p:nvSpPr>
          <p:cNvPr id="947203" name="Rectangle 3"/>
          <p:cNvSpPr>
            <a:spLocks noGrp="1" noChangeArrowheads="1"/>
          </p:cNvSpPr>
          <p:nvPr>
            <p:ph type="body" idx="1"/>
          </p:nvPr>
        </p:nvSpPr>
        <p:spPr/>
        <p:txBody>
          <a:bodyPr/>
          <a:lstStyle/>
          <a:p>
            <a:r>
              <a:rPr lang="en-US">
                <a:solidFill>
                  <a:srgbClr val="FF0000"/>
                </a:solidFill>
              </a:rPr>
              <a:t>Post-pruning</a:t>
            </a:r>
          </a:p>
          <a:p>
            <a:pPr lvl="1"/>
            <a:r>
              <a:rPr lang="en-US"/>
              <a:t>Grow decision tree to its entirety</a:t>
            </a:r>
          </a:p>
          <a:p>
            <a:pPr lvl="1"/>
            <a:r>
              <a:rPr lang="en-US"/>
              <a:t>Trim the nodes of the decision tree in a bottom-up fashion</a:t>
            </a:r>
          </a:p>
          <a:p>
            <a:pPr lvl="1"/>
            <a:r>
              <a:rPr lang="en-US"/>
              <a:t>If generalization error improves after trimming, replace sub-tree by a leaf node.</a:t>
            </a:r>
          </a:p>
          <a:p>
            <a:pPr lvl="1"/>
            <a:r>
              <a:rPr lang="en-US"/>
              <a:t>Class label of leaf node is determined from majority class of instances in the sub-tree</a:t>
            </a:r>
          </a:p>
          <a:p>
            <a:pPr lvl="1"/>
            <a:r>
              <a:rPr lang="en-US"/>
              <a:t>Can use MDL for post-pruning</a:t>
            </a:r>
          </a:p>
        </p:txBody>
      </p:sp>
    </p:spTree>
    <p:extLst>
      <p:ext uri="{BB962C8B-B14F-4D97-AF65-F5344CB8AC3E}">
        <p14:creationId xmlns:p14="http://schemas.microsoft.com/office/powerpoint/2010/main" val="10397510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p:txBody>
          <a:bodyPr/>
          <a:lstStyle/>
          <a:p>
            <a:r>
              <a:rPr lang="en-US"/>
              <a:t>Example of Post-Pruning</a:t>
            </a:r>
          </a:p>
        </p:txBody>
      </p:sp>
      <p:graphicFrame>
        <p:nvGraphicFramePr>
          <p:cNvPr id="948227" name="Object 3"/>
          <p:cNvGraphicFramePr>
            <a:graphicFrameLocks noChangeAspect="1"/>
          </p:cNvGraphicFramePr>
          <p:nvPr/>
        </p:nvGraphicFramePr>
        <p:xfrm>
          <a:off x="1447800" y="3017838"/>
          <a:ext cx="4689475" cy="2390775"/>
        </p:xfrm>
        <a:graphic>
          <a:graphicData uri="http://schemas.openxmlformats.org/presentationml/2006/ole">
            <mc:AlternateContent xmlns:mc="http://schemas.openxmlformats.org/markup-compatibility/2006">
              <mc:Choice xmlns:v="urn:schemas-microsoft-com:vml" Requires="v">
                <p:oleObj spid="_x0000_s56343" name="VISIO" r:id="rId3" imgW="4689360" imgH="2390760" progId="Visio.Drawing.6">
                  <p:embed/>
                </p:oleObj>
              </mc:Choice>
              <mc:Fallback>
                <p:oleObj name="VISIO" r:id="rId3" imgW="4689360" imgH="239076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17838"/>
                        <a:ext cx="4689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8228" name="Group 4"/>
          <p:cNvGraphicFramePr>
            <a:graphicFrameLocks noGrp="1"/>
          </p:cNvGraphicFramePr>
          <p:nvPr/>
        </p:nvGraphicFramePr>
        <p:xfrm>
          <a:off x="914400" y="1524000"/>
          <a:ext cx="1905000" cy="1219200"/>
        </p:xfrm>
        <a:graphic>
          <a:graphicData uri="http://schemas.openxmlformats.org/drawingml/2006/table">
            <a:tbl>
              <a:tblPr/>
              <a:tblGrid>
                <a:gridCol w="1447800"/>
                <a:gridCol w="457200"/>
              </a:tblGrid>
              <a:tr h="4572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gridSpan="2">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Error = 10/30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bl>
          </a:graphicData>
        </a:graphic>
      </p:graphicFrame>
      <p:sp>
        <p:nvSpPr>
          <p:cNvPr id="948241" name="Text Box 17"/>
          <p:cNvSpPr txBox="1">
            <a:spLocks noChangeArrowheads="1"/>
          </p:cNvSpPr>
          <p:nvPr/>
        </p:nvSpPr>
        <p:spPr bwMode="auto">
          <a:xfrm>
            <a:off x="4495800" y="1066800"/>
            <a:ext cx="46482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Training Error (Before splitting) = 10/30</a:t>
            </a:r>
          </a:p>
          <a:p>
            <a:pPr>
              <a:spcBef>
                <a:spcPct val="50000"/>
              </a:spcBef>
            </a:pPr>
            <a:r>
              <a:rPr lang="en-US" sz="1800"/>
              <a:t>Pessimistic error = (10 + 0.5)/30 = 10.5/30</a:t>
            </a:r>
          </a:p>
          <a:p>
            <a:pPr>
              <a:spcBef>
                <a:spcPct val="50000"/>
              </a:spcBef>
            </a:pPr>
            <a:r>
              <a:rPr lang="en-US" sz="1800"/>
              <a:t>Training Error (After splitting) = 9/30</a:t>
            </a:r>
          </a:p>
          <a:p>
            <a:pPr>
              <a:spcBef>
                <a:spcPct val="50000"/>
              </a:spcBef>
            </a:pPr>
            <a:r>
              <a:rPr lang="en-US" sz="1800"/>
              <a:t>Pessimistic error (After splitting)</a:t>
            </a:r>
          </a:p>
          <a:p>
            <a:pPr>
              <a:spcBef>
                <a:spcPct val="50000"/>
              </a:spcBef>
            </a:pPr>
            <a:r>
              <a:rPr lang="en-US" sz="1800"/>
              <a:t>	= (9 + 4 </a:t>
            </a:r>
            <a:r>
              <a:rPr lang="en-US" sz="1800">
                <a:sym typeface="Symbol" pitchFamily="18" charset="2"/>
              </a:rPr>
              <a:t> 0.5)/30 = 11/30</a:t>
            </a:r>
          </a:p>
          <a:p>
            <a:pPr>
              <a:spcBef>
                <a:spcPct val="50000"/>
              </a:spcBef>
            </a:pPr>
            <a:r>
              <a:rPr lang="en-US" sz="1800"/>
              <a:t>	</a:t>
            </a:r>
            <a:r>
              <a:rPr lang="en-US" sz="1800">
                <a:solidFill>
                  <a:srgbClr val="FF0000"/>
                </a:solidFill>
              </a:rPr>
              <a:t>PRUNE!</a:t>
            </a:r>
          </a:p>
        </p:txBody>
      </p:sp>
      <p:graphicFrame>
        <p:nvGraphicFramePr>
          <p:cNvPr id="948242" name="Group 18"/>
          <p:cNvGraphicFramePr>
            <a:graphicFrameLocks noGrp="1"/>
          </p:cNvGraphicFramePr>
          <p:nvPr/>
        </p:nvGraphicFramePr>
        <p:xfrm>
          <a:off x="152400" y="5456238"/>
          <a:ext cx="1752600" cy="716280"/>
        </p:xfrm>
        <a:graphic>
          <a:graphicData uri="http://schemas.openxmlformats.org/drawingml/2006/table">
            <a:tbl>
              <a:tblPr/>
              <a:tblGrid>
                <a:gridCol w="1295400"/>
                <a:gridCol w="457200"/>
              </a:tblGrid>
              <a:tr h="18097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8253" name="Group 29"/>
          <p:cNvGraphicFramePr>
            <a:graphicFrameLocks noGrp="1"/>
          </p:cNvGraphicFramePr>
          <p:nvPr/>
        </p:nvGraphicFramePr>
        <p:xfrm>
          <a:off x="1981200" y="5456238"/>
          <a:ext cx="1752600" cy="716280"/>
        </p:xfrm>
        <a:graphic>
          <a:graphicData uri="http://schemas.openxmlformats.org/drawingml/2006/table">
            <a:tbl>
              <a:tblPr/>
              <a:tblGrid>
                <a:gridCol w="1295400"/>
                <a:gridCol w="457200"/>
              </a:tblGrid>
              <a:tr h="18097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8264" name="Group 40"/>
          <p:cNvGraphicFramePr>
            <a:graphicFrameLocks noGrp="1"/>
          </p:cNvGraphicFramePr>
          <p:nvPr/>
        </p:nvGraphicFramePr>
        <p:xfrm>
          <a:off x="3810000" y="5456238"/>
          <a:ext cx="1752600" cy="716280"/>
        </p:xfrm>
        <a:graphic>
          <a:graphicData uri="http://schemas.openxmlformats.org/drawingml/2006/table">
            <a:tbl>
              <a:tblPr/>
              <a:tblGrid>
                <a:gridCol w="1295400"/>
                <a:gridCol w="457200"/>
              </a:tblGrid>
              <a:tr h="18097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8275" name="Group 51"/>
          <p:cNvGraphicFramePr>
            <a:graphicFrameLocks noGrp="1"/>
          </p:cNvGraphicFramePr>
          <p:nvPr/>
        </p:nvGraphicFramePr>
        <p:xfrm>
          <a:off x="5638800" y="5456238"/>
          <a:ext cx="1752600" cy="716280"/>
        </p:xfrm>
        <a:graphic>
          <a:graphicData uri="http://schemas.openxmlformats.org/drawingml/2006/table">
            <a:tbl>
              <a:tblPr/>
              <a:tblGrid>
                <a:gridCol w="1295400"/>
                <a:gridCol w="457200"/>
              </a:tblGrid>
              <a:tr h="18097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795710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title"/>
          </p:nvPr>
        </p:nvSpPr>
        <p:spPr/>
        <p:txBody>
          <a:bodyPr/>
          <a:lstStyle/>
          <a:p>
            <a:r>
              <a:rPr lang="en-US"/>
              <a:t>Examples of Post-pruning</a:t>
            </a:r>
          </a:p>
        </p:txBody>
      </p:sp>
      <p:sp>
        <p:nvSpPr>
          <p:cNvPr id="949251" name="Rectangle 3"/>
          <p:cNvSpPr>
            <a:spLocks noGrp="1" noChangeArrowheads="1"/>
          </p:cNvSpPr>
          <p:nvPr>
            <p:ph type="body" idx="1"/>
          </p:nvPr>
        </p:nvSpPr>
        <p:spPr>
          <a:xfrm>
            <a:off x="411163" y="1143000"/>
            <a:ext cx="4618037" cy="5181600"/>
          </a:xfrm>
        </p:spPr>
        <p:txBody>
          <a:bodyPr/>
          <a:lstStyle/>
          <a:p>
            <a:pPr lvl="1"/>
            <a:r>
              <a:rPr lang="en-US" sz="2400"/>
              <a:t>Optimistic error?</a:t>
            </a:r>
          </a:p>
          <a:p>
            <a:pPr lvl="1"/>
            <a:endParaRPr lang="en-US" sz="2400"/>
          </a:p>
          <a:p>
            <a:pPr lvl="1"/>
            <a:endParaRPr lang="en-US" sz="2400"/>
          </a:p>
          <a:p>
            <a:pPr lvl="1"/>
            <a:r>
              <a:rPr lang="en-US" sz="2400"/>
              <a:t>Pessimistic error?</a:t>
            </a:r>
          </a:p>
          <a:p>
            <a:pPr lvl="1">
              <a:buFont typeface="Arial" pitchFamily="34" charset="0"/>
              <a:buNone/>
            </a:pPr>
            <a:endParaRPr lang="en-US" sz="2400"/>
          </a:p>
          <a:p>
            <a:pPr lvl="1">
              <a:buFont typeface="Arial" pitchFamily="34" charset="0"/>
              <a:buNone/>
            </a:pPr>
            <a:endParaRPr lang="en-US" sz="2400"/>
          </a:p>
          <a:p>
            <a:pPr lvl="1"/>
            <a:r>
              <a:rPr lang="en-US" sz="2400"/>
              <a:t>Reduced error pruning?</a:t>
            </a:r>
            <a:endParaRPr lang="en-US" sz="1800"/>
          </a:p>
        </p:txBody>
      </p:sp>
      <p:grpSp>
        <p:nvGrpSpPr>
          <p:cNvPr id="949252" name="Group 4"/>
          <p:cNvGrpSpPr>
            <a:grpSpLocks/>
          </p:cNvGrpSpPr>
          <p:nvPr/>
        </p:nvGrpSpPr>
        <p:grpSpPr bwMode="auto">
          <a:xfrm>
            <a:off x="5867400" y="1143000"/>
            <a:ext cx="2743200" cy="1752600"/>
            <a:chOff x="3312" y="720"/>
            <a:chExt cx="2112" cy="1584"/>
          </a:xfrm>
        </p:grpSpPr>
        <p:sp>
          <p:nvSpPr>
            <p:cNvPr id="949253" name="Oval 5"/>
            <p:cNvSpPr>
              <a:spLocks noChangeArrowheads="1"/>
            </p:cNvSpPr>
            <p:nvPr/>
          </p:nvSpPr>
          <p:spPr bwMode="auto">
            <a:xfrm>
              <a:off x="4176" y="720"/>
              <a:ext cx="384" cy="3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49254" name="Line 6"/>
            <p:cNvSpPr>
              <a:spLocks noChangeShapeType="1"/>
            </p:cNvSpPr>
            <p:nvPr/>
          </p:nvSpPr>
          <p:spPr bwMode="auto">
            <a:xfrm flipH="1">
              <a:off x="3792"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49255" name="Line 7"/>
            <p:cNvSpPr>
              <a:spLocks noChangeShapeType="1"/>
            </p:cNvSpPr>
            <p:nvPr/>
          </p:nvSpPr>
          <p:spPr bwMode="auto">
            <a:xfrm>
              <a:off x="4368"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49256" name="Rectangle 8"/>
            <p:cNvSpPr>
              <a:spLocks noChangeArrowheads="1"/>
            </p:cNvSpPr>
            <p:nvPr/>
          </p:nvSpPr>
          <p:spPr bwMode="auto">
            <a:xfrm>
              <a:off x="33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C0: 11</a:t>
              </a:r>
            </a:p>
            <a:p>
              <a:pPr algn="ctr"/>
              <a:r>
                <a:rPr lang="en-US" sz="1800"/>
                <a:t>C1: 3</a:t>
              </a:r>
            </a:p>
          </p:txBody>
        </p:sp>
        <p:sp>
          <p:nvSpPr>
            <p:cNvPr id="949257" name="Rectangle 9"/>
            <p:cNvSpPr>
              <a:spLocks noChangeArrowheads="1"/>
            </p:cNvSpPr>
            <p:nvPr/>
          </p:nvSpPr>
          <p:spPr bwMode="auto">
            <a:xfrm>
              <a:off x="45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C0: 2</a:t>
              </a:r>
            </a:p>
            <a:p>
              <a:pPr algn="ctr"/>
              <a:r>
                <a:rPr lang="en-US" sz="2000"/>
                <a:t>C1: 4</a:t>
              </a:r>
            </a:p>
          </p:txBody>
        </p:sp>
      </p:grpSp>
      <p:grpSp>
        <p:nvGrpSpPr>
          <p:cNvPr id="949258" name="Group 10"/>
          <p:cNvGrpSpPr>
            <a:grpSpLocks/>
          </p:cNvGrpSpPr>
          <p:nvPr/>
        </p:nvGrpSpPr>
        <p:grpSpPr bwMode="auto">
          <a:xfrm>
            <a:off x="5867400" y="4191000"/>
            <a:ext cx="2743200" cy="1752600"/>
            <a:chOff x="3312" y="720"/>
            <a:chExt cx="2112" cy="1584"/>
          </a:xfrm>
        </p:grpSpPr>
        <p:sp>
          <p:nvSpPr>
            <p:cNvPr id="949259" name="Oval 11"/>
            <p:cNvSpPr>
              <a:spLocks noChangeArrowheads="1"/>
            </p:cNvSpPr>
            <p:nvPr/>
          </p:nvSpPr>
          <p:spPr bwMode="auto">
            <a:xfrm>
              <a:off x="4176" y="720"/>
              <a:ext cx="384" cy="3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49260" name="Line 12"/>
            <p:cNvSpPr>
              <a:spLocks noChangeShapeType="1"/>
            </p:cNvSpPr>
            <p:nvPr/>
          </p:nvSpPr>
          <p:spPr bwMode="auto">
            <a:xfrm flipH="1">
              <a:off x="3792"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49261" name="Line 13"/>
            <p:cNvSpPr>
              <a:spLocks noChangeShapeType="1"/>
            </p:cNvSpPr>
            <p:nvPr/>
          </p:nvSpPr>
          <p:spPr bwMode="auto">
            <a:xfrm>
              <a:off x="4368"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49262" name="Rectangle 14"/>
            <p:cNvSpPr>
              <a:spLocks noChangeArrowheads="1"/>
            </p:cNvSpPr>
            <p:nvPr/>
          </p:nvSpPr>
          <p:spPr bwMode="auto">
            <a:xfrm>
              <a:off x="33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C0: 14</a:t>
              </a:r>
            </a:p>
            <a:p>
              <a:pPr algn="ctr"/>
              <a:r>
                <a:rPr lang="en-US" sz="1800"/>
                <a:t>C1: 3</a:t>
              </a:r>
            </a:p>
          </p:txBody>
        </p:sp>
        <p:sp>
          <p:nvSpPr>
            <p:cNvPr id="949263" name="Rectangle 15"/>
            <p:cNvSpPr>
              <a:spLocks noChangeArrowheads="1"/>
            </p:cNvSpPr>
            <p:nvPr/>
          </p:nvSpPr>
          <p:spPr bwMode="auto">
            <a:xfrm>
              <a:off x="45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C0: 2</a:t>
              </a:r>
            </a:p>
            <a:p>
              <a:pPr algn="ctr"/>
              <a:r>
                <a:rPr lang="en-US" sz="2000"/>
                <a:t>C1: 2</a:t>
              </a:r>
            </a:p>
          </p:txBody>
        </p:sp>
      </p:grpSp>
      <p:sp>
        <p:nvSpPr>
          <p:cNvPr id="949264" name="Text Box 16"/>
          <p:cNvSpPr txBox="1">
            <a:spLocks noChangeArrowheads="1"/>
          </p:cNvSpPr>
          <p:nvPr/>
        </p:nvSpPr>
        <p:spPr bwMode="auto">
          <a:xfrm>
            <a:off x="1371600" y="18288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Don’t prune for both cases</a:t>
            </a:r>
          </a:p>
        </p:txBody>
      </p:sp>
      <p:sp>
        <p:nvSpPr>
          <p:cNvPr id="949265" name="Text Box 17"/>
          <p:cNvSpPr txBox="1">
            <a:spLocks noChangeArrowheads="1"/>
          </p:cNvSpPr>
          <p:nvPr/>
        </p:nvSpPr>
        <p:spPr bwMode="auto">
          <a:xfrm>
            <a:off x="1371600" y="32004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Don’t prune case 1, prune case 2</a:t>
            </a:r>
          </a:p>
        </p:txBody>
      </p:sp>
      <p:sp>
        <p:nvSpPr>
          <p:cNvPr id="949266" name="Text Box 18"/>
          <p:cNvSpPr txBox="1">
            <a:spLocks noChangeArrowheads="1"/>
          </p:cNvSpPr>
          <p:nvPr/>
        </p:nvSpPr>
        <p:spPr bwMode="auto">
          <a:xfrm>
            <a:off x="5181600" y="1143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Case 1:</a:t>
            </a:r>
          </a:p>
        </p:txBody>
      </p:sp>
      <p:sp>
        <p:nvSpPr>
          <p:cNvPr id="949267" name="Text Box 19"/>
          <p:cNvSpPr txBox="1">
            <a:spLocks noChangeArrowheads="1"/>
          </p:cNvSpPr>
          <p:nvPr/>
        </p:nvSpPr>
        <p:spPr bwMode="auto">
          <a:xfrm>
            <a:off x="5181600" y="42052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Case 2:</a:t>
            </a:r>
          </a:p>
        </p:txBody>
      </p:sp>
      <p:sp>
        <p:nvSpPr>
          <p:cNvPr id="949268" name="Text Box 20"/>
          <p:cNvSpPr txBox="1">
            <a:spLocks noChangeArrowheads="1"/>
          </p:cNvSpPr>
          <p:nvPr/>
        </p:nvSpPr>
        <p:spPr bwMode="auto">
          <a:xfrm>
            <a:off x="1371600" y="47244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Depends on validation set</a:t>
            </a:r>
          </a:p>
        </p:txBody>
      </p:sp>
    </p:spTree>
    <p:extLst>
      <p:ext uri="{BB962C8B-B14F-4D97-AF65-F5344CB8AC3E}">
        <p14:creationId xmlns:p14="http://schemas.microsoft.com/office/powerpoint/2010/main" val="103085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92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92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9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64" grpId="0" autoUpdateAnimBg="0"/>
      <p:bldP spid="949265" grpId="0" autoUpdateAnimBg="0"/>
      <p:bldP spid="949268" grpId="0"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p:txBody>
          <a:bodyPr/>
          <a:lstStyle/>
          <a:p>
            <a:r>
              <a:rPr lang="en-US"/>
              <a:t>Handling Missing Attribute Values</a:t>
            </a:r>
          </a:p>
        </p:txBody>
      </p:sp>
      <p:sp>
        <p:nvSpPr>
          <p:cNvPr id="950275" name="Rectangle 3"/>
          <p:cNvSpPr>
            <a:spLocks noGrp="1" noChangeArrowheads="1"/>
          </p:cNvSpPr>
          <p:nvPr>
            <p:ph type="body" idx="1"/>
          </p:nvPr>
        </p:nvSpPr>
        <p:spPr/>
        <p:txBody>
          <a:bodyPr/>
          <a:lstStyle/>
          <a:p>
            <a:r>
              <a:rPr lang="en-US"/>
              <a:t>Missing values affect decision tree construction in three different ways:</a:t>
            </a:r>
          </a:p>
          <a:p>
            <a:pPr lvl="1"/>
            <a:r>
              <a:rPr lang="en-US"/>
              <a:t>Affects how impurity measures are computed</a:t>
            </a:r>
          </a:p>
          <a:p>
            <a:pPr lvl="1"/>
            <a:r>
              <a:rPr lang="en-US"/>
              <a:t>Affects how to distribute instance with missing value to child nodes</a:t>
            </a:r>
          </a:p>
          <a:p>
            <a:pPr lvl="1"/>
            <a:r>
              <a:rPr lang="en-US"/>
              <a:t>Affects how a test instance with missing value is classified</a:t>
            </a:r>
          </a:p>
        </p:txBody>
      </p:sp>
    </p:spTree>
    <p:extLst>
      <p:ext uri="{BB962C8B-B14F-4D97-AF65-F5344CB8AC3E}">
        <p14:creationId xmlns:p14="http://schemas.microsoft.com/office/powerpoint/2010/main" val="281835159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lstStyle/>
          <a:p>
            <a:r>
              <a:rPr lang="en-US"/>
              <a:t>Computing Impurity Measure</a:t>
            </a:r>
          </a:p>
        </p:txBody>
      </p:sp>
      <p:graphicFrame>
        <p:nvGraphicFramePr>
          <p:cNvPr id="951299" name="Object 3"/>
          <p:cNvGraphicFramePr>
            <a:graphicFrameLocks noChangeAspect="1"/>
          </p:cNvGraphicFramePr>
          <p:nvPr/>
        </p:nvGraphicFramePr>
        <p:xfrm>
          <a:off x="457200" y="1219200"/>
          <a:ext cx="3894138" cy="4170363"/>
        </p:xfrm>
        <a:graphic>
          <a:graphicData uri="http://schemas.openxmlformats.org/presentationml/2006/ole">
            <mc:AlternateContent xmlns:mc="http://schemas.openxmlformats.org/markup-compatibility/2006">
              <mc:Choice xmlns:v="urn:schemas-microsoft-com:vml" Requires="v">
                <p:oleObj spid="_x0000_s57388" name="Document" r:id="rId3" imgW="5423570" imgH="5776579" progId="Word.Document.8">
                  <p:embed/>
                </p:oleObj>
              </mc:Choice>
              <mc:Fallback>
                <p:oleObj name="Document" r:id="rId3" imgW="5423570" imgH="577657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3894138" cy="417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1300" name="Object 4"/>
          <p:cNvGraphicFramePr>
            <a:graphicFrameLocks noChangeAspect="1"/>
          </p:cNvGraphicFramePr>
          <p:nvPr/>
        </p:nvGraphicFramePr>
        <p:xfrm>
          <a:off x="5334000" y="2209800"/>
          <a:ext cx="3200400" cy="1704975"/>
        </p:xfrm>
        <a:graphic>
          <a:graphicData uri="http://schemas.openxmlformats.org/presentationml/2006/ole">
            <mc:AlternateContent xmlns:mc="http://schemas.openxmlformats.org/markup-compatibility/2006">
              <mc:Choice xmlns:v="urn:schemas-microsoft-com:vml" Requires="v">
                <p:oleObj spid="_x0000_s57389" name="Document" r:id="rId5" imgW="6366600" imgH="3406680" progId="Word.Document.8">
                  <p:embed/>
                </p:oleObj>
              </mc:Choice>
              <mc:Fallback>
                <p:oleObj name="Document" r:id="rId5" imgW="6366600" imgH="34066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209800"/>
                        <a:ext cx="3200400"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1301" name="Text Box 5"/>
          <p:cNvSpPr txBox="1">
            <a:spLocks noChangeArrowheads="1"/>
          </p:cNvSpPr>
          <p:nvPr/>
        </p:nvSpPr>
        <p:spPr bwMode="auto">
          <a:xfrm>
            <a:off x="4343400" y="3733800"/>
            <a:ext cx="46482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0000"/>
                </a:solidFill>
              </a:rPr>
              <a:t>Split on Refund:</a:t>
            </a:r>
          </a:p>
          <a:p>
            <a:pPr>
              <a:spcBef>
                <a:spcPct val="50000"/>
              </a:spcBef>
            </a:pPr>
            <a:r>
              <a:rPr lang="en-US" sz="1800"/>
              <a:t>    Entropy(Refund=Yes) = 0</a:t>
            </a:r>
          </a:p>
          <a:p>
            <a:pPr>
              <a:spcBef>
                <a:spcPct val="50000"/>
              </a:spcBef>
            </a:pPr>
            <a:r>
              <a:rPr lang="en-US" sz="1800"/>
              <a:t>    Entropy(Refund=No) </a:t>
            </a:r>
            <a:br>
              <a:rPr lang="en-US" sz="1800"/>
            </a:br>
            <a:r>
              <a:rPr lang="en-US" sz="1800"/>
              <a:t>    = -(2/6)log(2/6) – (4/6)log(4/6) = 0.9183</a:t>
            </a:r>
          </a:p>
          <a:p>
            <a:pPr>
              <a:spcBef>
                <a:spcPct val="50000"/>
              </a:spcBef>
            </a:pPr>
            <a:r>
              <a:rPr lang="en-US" sz="1800"/>
              <a:t>    Entropy(Children) </a:t>
            </a:r>
            <a:br>
              <a:rPr lang="en-US" sz="1800"/>
            </a:br>
            <a:r>
              <a:rPr lang="en-US" sz="1800"/>
              <a:t>    = 0.3 (0) + 0.6 (0.9183) = 0.551</a:t>
            </a:r>
          </a:p>
          <a:p>
            <a:pPr>
              <a:spcBef>
                <a:spcPct val="50000"/>
              </a:spcBef>
            </a:pPr>
            <a:r>
              <a:rPr lang="en-US" sz="1800"/>
              <a:t>Gain = 0.9 </a:t>
            </a:r>
            <a:r>
              <a:rPr lang="en-US" sz="1800">
                <a:sym typeface="Symbol" pitchFamily="18" charset="2"/>
              </a:rPr>
              <a:t> (0.8813 – 0.551) = 0.3303</a:t>
            </a:r>
            <a:endParaRPr lang="en-US" sz="1800"/>
          </a:p>
        </p:txBody>
      </p:sp>
      <p:sp>
        <p:nvSpPr>
          <p:cNvPr id="951302" name="Line 6"/>
          <p:cNvSpPr>
            <a:spLocks noChangeShapeType="1"/>
          </p:cNvSpPr>
          <p:nvPr/>
        </p:nvSpPr>
        <p:spPr bwMode="auto">
          <a:xfrm>
            <a:off x="1143000" y="5181600"/>
            <a:ext cx="4572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51303" name="Text Box 7"/>
          <p:cNvSpPr txBox="1">
            <a:spLocks noChangeArrowheads="1"/>
          </p:cNvSpPr>
          <p:nvPr/>
        </p:nvSpPr>
        <p:spPr bwMode="auto">
          <a:xfrm>
            <a:off x="1676400" y="5410200"/>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Missing value</a:t>
            </a:r>
          </a:p>
        </p:txBody>
      </p:sp>
      <p:sp>
        <p:nvSpPr>
          <p:cNvPr id="951304" name="Text Box 8"/>
          <p:cNvSpPr txBox="1">
            <a:spLocks noChangeArrowheads="1"/>
          </p:cNvSpPr>
          <p:nvPr/>
        </p:nvSpPr>
        <p:spPr bwMode="auto">
          <a:xfrm>
            <a:off x="4419600" y="1066800"/>
            <a:ext cx="4495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0000"/>
                </a:solidFill>
              </a:rPr>
              <a:t>Before Splitting:</a:t>
            </a:r>
            <a:br>
              <a:rPr lang="en-US" sz="1800">
                <a:solidFill>
                  <a:srgbClr val="FF0000"/>
                </a:solidFill>
              </a:rPr>
            </a:br>
            <a:r>
              <a:rPr lang="en-US" sz="1800">
                <a:solidFill>
                  <a:srgbClr val="FF0000"/>
                </a:solidFill>
              </a:rPr>
              <a:t>    </a:t>
            </a:r>
            <a:r>
              <a:rPr lang="en-US" sz="1800"/>
              <a:t>Entropy(Parent) </a:t>
            </a:r>
            <a:br>
              <a:rPr lang="en-US" sz="1800"/>
            </a:br>
            <a:r>
              <a:rPr lang="en-US" sz="1800"/>
              <a:t>    = -0.3 log(0.3)-(0.7)log(0.7) = 0.8813</a:t>
            </a:r>
          </a:p>
        </p:txBody>
      </p:sp>
    </p:spTree>
    <p:extLst>
      <p:ext uri="{BB962C8B-B14F-4D97-AF65-F5344CB8AC3E}">
        <p14:creationId xmlns:p14="http://schemas.microsoft.com/office/powerpoint/2010/main" val="4277668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1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01" grpId="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1026"/>
          <p:cNvSpPr>
            <a:spLocks noGrp="1" noChangeArrowheads="1"/>
          </p:cNvSpPr>
          <p:nvPr>
            <p:ph type="title"/>
          </p:nvPr>
        </p:nvSpPr>
        <p:spPr/>
        <p:txBody>
          <a:bodyPr/>
          <a:lstStyle/>
          <a:p>
            <a:r>
              <a:rPr lang="en-US"/>
              <a:t>Distribute Instances</a:t>
            </a:r>
          </a:p>
        </p:txBody>
      </p:sp>
      <p:graphicFrame>
        <p:nvGraphicFramePr>
          <p:cNvPr id="952323" name="Object 1027"/>
          <p:cNvGraphicFramePr>
            <a:graphicFrameLocks noChangeAspect="1"/>
          </p:cNvGraphicFramePr>
          <p:nvPr/>
        </p:nvGraphicFramePr>
        <p:xfrm>
          <a:off x="381000" y="1219200"/>
          <a:ext cx="3511550" cy="3387725"/>
        </p:xfrm>
        <a:graphic>
          <a:graphicData uri="http://schemas.openxmlformats.org/presentationml/2006/ole">
            <mc:AlternateContent xmlns:mc="http://schemas.openxmlformats.org/markup-compatibility/2006">
              <mc:Choice xmlns:v="urn:schemas-microsoft-com:vml" Requires="v">
                <p:oleObj spid="_x0000_s58496" name="Document" r:id="rId3" imgW="5442690" imgH="5295737" progId="Word.Document.8">
                  <p:embed/>
                </p:oleObj>
              </mc:Choice>
              <mc:Fallback>
                <p:oleObj name="Document" r:id="rId3" imgW="5442690" imgH="529573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3511550"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24" name="Line 1028"/>
          <p:cNvSpPr>
            <a:spLocks noChangeShapeType="1"/>
          </p:cNvSpPr>
          <p:nvPr/>
        </p:nvSpPr>
        <p:spPr bwMode="auto">
          <a:xfrm>
            <a:off x="2689225" y="49117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2325" name="Line 1029"/>
          <p:cNvSpPr>
            <a:spLocks noChangeShapeType="1"/>
          </p:cNvSpPr>
          <p:nvPr/>
        </p:nvSpPr>
        <p:spPr bwMode="auto">
          <a:xfrm flipH="1">
            <a:off x="1316038" y="49117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2326" name="Text Box 1030"/>
          <p:cNvSpPr txBox="1">
            <a:spLocks noChangeArrowheads="1"/>
          </p:cNvSpPr>
          <p:nvPr/>
        </p:nvSpPr>
        <p:spPr bwMode="auto">
          <a:xfrm>
            <a:off x="1833563" y="4648200"/>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952327" name="Text Box 1031"/>
          <p:cNvSpPr txBox="1">
            <a:spLocks noChangeArrowheads="1"/>
          </p:cNvSpPr>
          <p:nvPr/>
        </p:nvSpPr>
        <p:spPr bwMode="auto">
          <a:xfrm>
            <a:off x="1069975" y="48768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952328" name="Text Box 1032"/>
          <p:cNvSpPr txBox="1">
            <a:spLocks noChangeArrowheads="1"/>
          </p:cNvSpPr>
          <p:nvPr/>
        </p:nvSpPr>
        <p:spPr bwMode="auto">
          <a:xfrm>
            <a:off x="3051175" y="487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0"/>
              <a:t>No</a:t>
            </a:r>
          </a:p>
        </p:txBody>
      </p:sp>
      <p:graphicFrame>
        <p:nvGraphicFramePr>
          <p:cNvPr id="952329" name="Object 1033"/>
          <p:cNvGraphicFramePr>
            <a:graphicFrameLocks noChangeAspect="1"/>
          </p:cNvGraphicFramePr>
          <p:nvPr/>
        </p:nvGraphicFramePr>
        <p:xfrm>
          <a:off x="0" y="5495925"/>
          <a:ext cx="1808163" cy="681038"/>
        </p:xfrm>
        <a:graphic>
          <a:graphicData uri="http://schemas.openxmlformats.org/presentationml/2006/ole">
            <mc:AlternateContent xmlns:mc="http://schemas.openxmlformats.org/markup-compatibility/2006">
              <mc:Choice xmlns:v="urn:schemas-microsoft-com:vml" Requires="v">
                <p:oleObj spid="_x0000_s58497" name="Document" r:id="rId5" imgW="4408049" imgH="1653433" progId="Word.Document.8">
                  <p:embed/>
                </p:oleObj>
              </mc:Choice>
              <mc:Fallback>
                <p:oleObj name="Document" r:id="rId5" imgW="4408049" imgH="165343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95925"/>
                        <a:ext cx="1808163"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30" name="Object 1034"/>
          <p:cNvGraphicFramePr>
            <a:graphicFrameLocks noChangeAspect="1"/>
          </p:cNvGraphicFramePr>
          <p:nvPr/>
        </p:nvGraphicFramePr>
        <p:xfrm>
          <a:off x="2062163" y="5486400"/>
          <a:ext cx="1930400" cy="681038"/>
        </p:xfrm>
        <a:graphic>
          <a:graphicData uri="http://schemas.openxmlformats.org/presentationml/2006/ole">
            <mc:AlternateContent xmlns:mc="http://schemas.openxmlformats.org/markup-compatibility/2006">
              <mc:Choice xmlns:v="urn:schemas-microsoft-com:vml" Requires="v">
                <p:oleObj spid="_x0000_s58498" name="Document" r:id="rId7" imgW="4687993" imgH="1653433" progId="Word.Document.8">
                  <p:embed/>
                </p:oleObj>
              </mc:Choice>
              <mc:Fallback>
                <p:oleObj name="Document" r:id="rId7" imgW="4687993" imgH="1653433"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2163" y="5486400"/>
                        <a:ext cx="193040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31" name="Line 1035"/>
          <p:cNvSpPr>
            <a:spLocks noChangeShapeType="1"/>
          </p:cNvSpPr>
          <p:nvPr/>
        </p:nvSpPr>
        <p:spPr bwMode="auto">
          <a:xfrm>
            <a:off x="6875463" y="30067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2332" name="Line 1036"/>
          <p:cNvSpPr>
            <a:spLocks noChangeShapeType="1"/>
          </p:cNvSpPr>
          <p:nvPr/>
        </p:nvSpPr>
        <p:spPr bwMode="auto">
          <a:xfrm flipH="1">
            <a:off x="5502275" y="30067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2333" name="Text Box 1037"/>
          <p:cNvSpPr txBox="1">
            <a:spLocks noChangeArrowheads="1"/>
          </p:cNvSpPr>
          <p:nvPr/>
        </p:nvSpPr>
        <p:spPr bwMode="auto">
          <a:xfrm>
            <a:off x="6019800" y="2743200"/>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952334" name="Text Box 1038"/>
          <p:cNvSpPr txBox="1">
            <a:spLocks noChangeArrowheads="1"/>
          </p:cNvSpPr>
          <p:nvPr/>
        </p:nvSpPr>
        <p:spPr bwMode="auto">
          <a:xfrm>
            <a:off x="5256213" y="29718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graphicFrame>
        <p:nvGraphicFramePr>
          <p:cNvPr id="952335" name="Object 1039"/>
          <p:cNvGraphicFramePr>
            <a:graphicFrameLocks noChangeAspect="1"/>
          </p:cNvGraphicFramePr>
          <p:nvPr/>
        </p:nvGraphicFramePr>
        <p:xfrm>
          <a:off x="4800600" y="1600200"/>
          <a:ext cx="3651250" cy="984250"/>
        </p:xfrm>
        <a:graphic>
          <a:graphicData uri="http://schemas.openxmlformats.org/presentationml/2006/ole">
            <mc:AlternateContent xmlns:mc="http://schemas.openxmlformats.org/markup-compatibility/2006">
              <mc:Choice xmlns:v="urn:schemas-microsoft-com:vml" Requires="v">
                <p:oleObj spid="_x0000_s58499" name="Document" r:id="rId9" imgW="5102860" imgH="1450803" progId="Word.Document.8">
                  <p:embed/>
                </p:oleObj>
              </mc:Choice>
              <mc:Fallback>
                <p:oleObj name="Document" r:id="rId9" imgW="5102860" imgH="1450803"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1600200"/>
                        <a:ext cx="365125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36" name="Text Box 1040"/>
          <p:cNvSpPr txBox="1">
            <a:spLocks noChangeArrowheads="1"/>
          </p:cNvSpPr>
          <p:nvPr/>
        </p:nvSpPr>
        <p:spPr bwMode="auto">
          <a:xfrm>
            <a:off x="7237413" y="2971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0"/>
              <a:t>No</a:t>
            </a:r>
          </a:p>
        </p:txBody>
      </p:sp>
      <p:graphicFrame>
        <p:nvGraphicFramePr>
          <p:cNvPr id="952337" name="Object 1041"/>
          <p:cNvGraphicFramePr>
            <a:graphicFrameLocks noChangeAspect="1"/>
          </p:cNvGraphicFramePr>
          <p:nvPr/>
        </p:nvGraphicFramePr>
        <p:xfrm>
          <a:off x="6629400" y="3505200"/>
          <a:ext cx="1989138" cy="677863"/>
        </p:xfrm>
        <a:graphic>
          <a:graphicData uri="http://schemas.openxmlformats.org/presentationml/2006/ole">
            <mc:AlternateContent xmlns:mc="http://schemas.openxmlformats.org/markup-compatibility/2006">
              <mc:Choice xmlns:v="urn:schemas-microsoft-com:vml" Requires="v">
                <p:oleObj spid="_x0000_s58500" name="Document" r:id="rId11" imgW="4790087" imgH="1653433" progId="Word.Document.8">
                  <p:embed/>
                </p:oleObj>
              </mc:Choice>
              <mc:Fallback>
                <p:oleObj name="Document" r:id="rId11" imgW="4790087" imgH="1653433" progId="Word.Documen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3505200"/>
                        <a:ext cx="1989138"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38" name="Text Box 1042"/>
          <p:cNvSpPr txBox="1">
            <a:spLocks noChangeArrowheads="1"/>
          </p:cNvSpPr>
          <p:nvPr/>
        </p:nvSpPr>
        <p:spPr bwMode="auto">
          <a:xfrm>
            <a:off x="4572000" y="4343400"/>
            <a:ext cx="40386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Probability that Refund=Yes is 3/9</a:t>
            </a:r>
          </a:p>
          <a:p>
            <a:pPr>
              <a:spcBef>
                <a:spcPct val="50000"/>
              </a:spcBef>
            </a:pPr>
            <a:r>
              <a:rPr lang="en-US" sz="1800"/>
              <a:t>Probability that Refund=No is 6/9</a:t>
            </a:r>
          </a:p>
          <a:p>
            <a:pPr>
              <a:spcBef>
                <a:spcPct val="50000"/>
              </a:spcBef>
            </a:pPr>
            <a:r>
              <a:rPr lang="en-US" sz="1800"/>
              <a:t>Assign record to the left child with weight = 3/9 and to the right child with weight = 6/9</a:t>
            </a:r>
          </a:p>
        </p:txBody>
      </p:sp>
      <p:graphicFrame>
        <p:nvGraphicFramePr>
          <p:cNvPr id="952339" name="Object 1043"/>
          <p:cNvGraphicFramePr>
            <a:graphicFrameLocks noGrp="1" noChangeAspect="1"/>
          </p:cNvGraphicFramePr>
          <p:nvPr>
            <p:ph idx="1"/>
          </p:nvPr>
        </p:nvGraphicFramePr>
        <p:xfrm>
          <a:off x="4572000" y="3505200"/>
          <a:ext cx="1909763" cy="658813"/>
        </p:xfrm>
        <a:graphic>
          <a:graphicData uri="http://schemas.openxmlformats.org/presentationml/2006/ole">
            <mc:AlternateContent xmlns:mc="http://schemas.openxmlformats.org/markup-compatibility/2006">
              <mc:Choice xmlns:v="urn:schemas-microsoft-com:vml" Requires="v">
                <p:oleObj spid="_x0000_s58501" name="Document" r:id="rId13" imgW="4790087" imgH="1653433" progId="Word.Document.8">
                  <p:embed/>
                </p:oleObj>
              </mc:Choice>
              <mc:Fallback>
                <p:oleObj name="Document" r:id="rId13" imgW="4790087" imgH="1653433" progId="Word.Document.8">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505200"/>
                        <a:ext cx="1909763" cy="65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34817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max\università\progetti\VOTECH\LOGO and BANNER DAME\logo_DAME.jpg"/>
          <p:cNvPicPr>
            <a:picLocks noChangeAspect="1" noChangeArrowheads="1"/>
          </p:cNvPicPr>
          <p:nvPr/>
        </p:nvPicPr>
        <p:blipFill>
          <a:blip r:embed="rId2" cstate="print"/>
          <a:srcRect/>
          <a:stretch>
            <a:fillRect/>
          </a:stretch>
        </p:blipFill>
        <p:spPr bwMode="auto">
          <a:xfrm>
            <a:off x="8008938" y="-9925"/>
            <a:ext cx="1135062" cy="714375"/>
          </a:xfrm>
          <a:prstGeom prst="rect">
            <a:avLst/>
          </a:prstGeom>
          <a:noFill/>
          <a:ln w="9525">
            <a:noFill/>
            <a:miter lim="800000"/>
            <a:headEnd/>
            <a:tailEnd/>
          </a:ln>
        </p:spPr>
      </p:pic>
      <p:sp>
        <p:nvSpPr>
          <p:cNvPr id="3" name="CasellaDiTesto 2"/>
          <p:cNvSpPr txBox="1"/>
          <p:nvPr/>
        </p:nvSpPr>
        <p:spPr>
          <a:xfrm>
            <a:off x="35496" y="-27384"/>
            <a:ext cx="5688632" cy="523220"/>
          </a:xfrm>
          <a:prstGeom prst="rect">
            <a:avLst/>
          </a:prstGeom>
          <a:noFill/>
          <a:ln>
            <a:solidFill>
              <a:srgbClr val="FF0000"/>
            </a:solidFill>
          </a:ln>
        </p:spPr>
        <p:txBody>
          <a:bodyPr wrap="square" rtlCol="0">
            <a:spAutoFit/>
          </a:bodyPr>
          <a:lstStyle/>
          <a:p>
            <a:r>
              <a:rPr lang="it-IT" sz="2800" b="1" dirty="0" smtClean="0">
                <a:solidFill>
                  <a:srgbClr val="FF0000"/>
                </a:solidFill>
              </a:rPr>
              <a:t>Use </a:t>
            </a:r>
            <a:r>
              <a:rPr lang="it-IT" sz="2800" b="1" dirty="0" err="1" smtClean="0">
                <a:solidFill>
                  <a:srgbClr val="FF0000"/>
                </a:solidFill>
              </a:rPr>
              <a:t>cases</a:t>
            </a:r>
            <a:r>
              <a:rPr lang="it-IT" sz="2800" b="1" dirty="0" smtClean="0">
                <a:solidFill>
                  <a:srgbClr val="FF0000"/>
                </a:solidFill>
              </a:rPr>
              <a:t> and domain </a:t>
            </a:r>
            <a:r>
              <a:rPr lang="it-IT" sz="2800" b="1" dirty="0" err="1" smtClean="0">
                <a:solidFill>
                  <a:srgbClr val="FF0000"/>
                </a:solidFill>
              </a:rPr>
              <a:t>knowledge</a:t>
            </a:r>
            <a:r>
              <a:rPr lang="it-IT" sz="2800" b="1" dirty="0" smtClean="0">
                <a:solidFill>
                  <a:srgbClr val="FF0000"/>
                </a:solidFill>
              </a:rPr>
              <a:t>….</a:t>
            </a:r>
          </a:p>
        </p:txBody>
      </p:sp>
      <p:sp>
        <p:nvSpPr>
          <p:cNvPr id="5" name="Nuvola 4"/>
          <p:cNvSpPr/>
          <p:nvPr/>
        </p:nvSpPr>
        <p:spPr>
          <a:xfrm>
            <a:off x="4139444" y="1700808"/>
            <a:ext cx="5004556" cy="519318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rPr>
              <a:t>… which are implemented by specific models and algorithms</a:t>
            </a:r>
          </a:p>
          <a:p>
            <a:endParaRPr lang="en-US" dirty="0" smtClean="0">
              <a:solidFill>
                <a:schemeClr val="tx1"/>
              </a:solidFill>
            </a:endParaRPr>
          </a:p>
          <a:p>
            <a:pPr marL="342900" indent="-342900">
              <a:buFont typeface="Arial" pitchFamily="34" charset="0"/>
              <a:buChar char="•"/>
            </a:pPr>
            <a:r>
              <a:rPr lang="en-US" dirty="0" smtClean="0">
                <a:solidFill>
                  <a:schemeClr val="tx1"/>
                </a:solidFill>
              </a:rPr>
              <a:t>Neural Networks (MLPs, MLP-GA, RBF, etc.)</a:t>
            </a:r>
          </a:p>
          <a:p>
            <a:pPr marL="342900" indent="-342900">
              <a:buFont typeface="Arial" pitchFamily="34" charset="0"/>
              <a:buChar char="•"/>
            </a:pPr>
            <a:r>
              <a:rPr lang="en-US" dirty="0" smtClean="0">
                <a:solidFill>
                  <a:schemeClr val="tx1"/>
                </a:solidFill>
              </a:rPr>
              <a:t>Support Vector Machines </a:t>
            </a:r>
            <a:br>
              <a:rPr lang="en-US" dirty="0" smtClean="0">
                <a:solidFill>
                  <a:schemeClr val="tx1"/>
                </a:solidFill>
              </a:rPr>
            </a:br>
            <a:r>
              <a:rPr lang="en-US" dirty="0" smtClean="0">
                <a:solidFill>
                  <a:schemeClr val="tx1"/>
                </a:solidFill>
              </a:rPr>
              <a:t>&amp;SVM-C</a:t>
            </a:r>
          </a:p>
          <a:p>
            <a:pPr marL="342900" indent="-342900">
              <a:buFont typeface="Arial" pitchFamily="34" charset="0"/>
              <a:buChar char="•"/>
            </a:pPr>
            <a:r>
              <a:rPr lang="en-US" dirty="0" smtClean="0">
                <a:solidFill>
                  <a:schemeClr val="tx1"/>
                </a:solidFill>
              </a:rPr>
              <a:t>Decision trees</a:t>
            </a:r>
          </a:p>
          <a:p>
            <a:pPr marL="342900" indent="-342900">
              <a:buFont typeface="Arial" pitchFamily="34" charset="0"/>
              <a:buChar char="•"/>
            </a:pPr>
            <a:r>
              <a:rPr lang="en-US" dirty="0" smtClean="0">
                <a:solidFill>
                  <a:schemeClr val="tx1"/>
                </a:solidFill>
              </a:rPr>
              <a:t>K-D trees</a:t>
            </a:r>
          </a:p>
          <a:p>
            <a:pPr marL="342900" indent="-342900">
              <a:buFont typeface="Arial" pitchFamily="34" charset="0"/>
              <a:buChar char="•"/>
            </a:pPr>
            <a:r>
              <a:rPr lang="en-US" dirty="0" smtClean="0">
                <a:solidFill>
                  <a:schemeClr val="tx1"/>
                </a:solidFill>
              </a:rPr>
              <a:t>PPS</a:t>
            </a:r>
          </a:p>
          <a:p>
            <a:pPr marL="342900" indent="-342900">
              <a:buFont typeface="Arial" pitchFamily="34" charset="0"/>
              <a:buChar char="•"/>
            </a:pPr>
            <a:r>
              <a:rPr lang="en-US" dirty="0" smtClean="0">
                <a:solidFill>
                  <a:schemeClr val="tx1"/>
                </a:solidFill>
              </a:rPr>
              <a:t>Genetic algorithms</a:t>
            </a:r>
          </a:p>
          <a:p>
            <a:pPr marL="342900" indent="-342900">
              <a:buFont typeface="Arial" pitchFamily="34" charset="0"/>
              <a:buChar char="•"/>
            </a:pPr>
            <a:r>
              <a:rPr lang="en-US" dirty="0" smtClean="0">
                <a:solidFill>
                  <a:schemeClr val="tx1"/>
                </a:solidFill>
              </a:rPr>
              <a:t>Bayesian networks</a:t>
            </a:r>
          </a:p>
          <a:p>
            <a:pPr marL="342900" indent="-342900">
              <a:buFont typeface="Arial" pitchFamily="34" charset="0"/>
              <a:buChar char="•"/>
            </a:pPr>
            <a:r>
              <a:rPr lang="en-US" dirty="0" smtClean="0">
                <a:solidFill>
                  <a:schemeClr val="tx1"/>
                </a:solidFill>
              </a:rPr>
              <a:t>Etc…</a:t>
            </a:r>
          </a:p>
        </p:txBody>
      </p:sp>
      <p:sp>
        <p:nvSpPr>
          <p:cNvPr id="10" name="Nuvola 9"/>
          <p:cNvSpPr/>
          <p:nvPr/>
        </p:nvSpPr>
        <p:spPr>
          <a:xfrm>
            <a:off x="60648" y="651057"/>
            <a:ext cx="4638985" cy="3456384"/>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solidFill>
                  <a:srgbClr val="FF0000"/>
                </a:solidFill>
              </a:rPr>
              <a:t>… </a:t>
            </a:r>
            <a:r>
              <a:rPr lang="it-IT" sz="2400" b="1" dirty="0" err="1" smtClean="0">
                <a:solidFill>
                  <a:srgbClr val="FF0000"/>
                </a:solidFill>
              </a:rPr>
              <a:t>define</a:t>
            </a:r>
            <a:r>
              <a:rPr lang="it-IT" sz="2400" b="1" dirty="0" smtClean="0">
                <a:solidFill>
                  <a:srgbClr val="FF0000"/>
                </a:solidFill>
              </a:rPr>
              <a:t> </a:t>
            </a:r>
            <a:r>
              <a:rPr lang="it-IT" sz="2400" b="1" dirty="0" err="1" smtClean="0">
                <a:solidFill>
                  <a:srgbClr val="FF0000"/>
                </a:solidFill>
              </a:rPr>
              <a:t>workflows</a:t>
            </a:r>
            <a:r>
              <a:rPr lang="it-IT" sz="2400" b="1" dirty="0" smtClean="0">
                <a:solidFill>
                  <a:srgbClr val="FF0000"/>
                </a:solidFill>
              </a:rPr>
              <a:t> of </a:t>
            </a:r>
            <a:r>
              <a:rPr lang="it-IT" sz="2400" b="1" dirty="0" err="1" smtClean="0">
                <a:solidFill>
                  <a:srgbClr val="FF0000"/>
                </a:solidFill>
              </a:rPr>
              <a:t>functionalities</a:t>
            </a:r>
            <a:endParaRPr lang="it-IT" sz="2400" b="1" dirty="0" smtClean="0">
              <a:solidFill>
                <a:srgbClr val="FF0000"/>
              </a:solidFill>
            </a:endParaRPr>
          </a:p>
          <a:p>
            <a:endParaRPr lang="it-IT" sz="2000" b="1" dirty="0" smtClean="0">
              <a:solidFill>
                <a:srgbClr val="FF0000"/>
              </a:solidFill>
            </a:endParaRPr>
          </a:p>
          <a:p>
            <a:pPr marL="342900" indent="-342900">
              <a:buFont typeface="Arial" pitchFamily="34" charset="0"/>
              <a:buChar char="•"/>
            </a:pPr>
            <a:r>
              <a:rPr lang="it-IT" sz="2000" dirty="0" err="1" smtClean="0">
                <a:solidFill>
                  <a:schemeClr val="tx1"/>
                </a:solidFill>
              </a:rPr>
              <a:t>Dim</a:t>
            </a:r>
            <a:r>
              <a:rPr lang="it-IT" sz="2000" dirty="0" smtClean="0">
                <a:solidFill>
                  <a:schemeClr val="tx1"/>
                </a:solidFill>
              </a:rPr>
              <a:t>. </a:t>
            </a:r>
            <a:r>
              <a:rPr lang="it-IT" sz="2000" dirty="0" err="1" smtClean="0">
                <a:solidFill>
                  <a:schemeClr val="tx1"/>
                </a:solidFill>
              </a:rPr>
              <a:t>reduction</a:t>
            </a:r>
            <a:endParaRPr lang="it-IT" sz="2000" dirty="0" smtClean="0">
              <a:solidFill>
                <a:schemeClr val="tx1"/>
              </a:solidFill>
            </a:endParaRPr>
          </a:p>
          <a:p>
            <a:pPr marL="342900" indent="-342900">
              <a:buFont typeface="Arial" pitchFamily="34" charset="0"/>
              <a:buChar char="•"/>
            </a:pPr>
            <a:r>
              <a:rPr lang="it-IT" sz="2000" dirty="0" err="1" smtClean="0">
                <a:solidFill>
                  <a:schemeClr val="tx1"/>
                </a:solidFill>
              </a:rPr>
              <a:t>Regression</a:t>
            </a:r>
            <a:endParaRPr lang="it-IT" sz="2000" dirty="0" smtClean="0">
              <a:solidFill>
                <a:schemeClr val="tx1"/>
              </a:solidFill>
            </a:endParaRPr>
          </a:p>
          <a:p>
            <a:pPr marL="342900" indent="-342900">
              <a:buFont typeface="Arial" pitchFamily="34" charset="0"/>
              <a:buChar char="•"/>
            </a:pPr>
            <a:r>
              <a:rPr lang="it-IT" sz="2000" dirty="0" smtClean="0">
                <a:solidFill>
                  <a:schemeClr val="tx1"/>
                </a:solidFill>
              </a:rPr>
              <a:t>Clustering</a:t>
            </a:r>
          </a:p>
          <a:p>
            <a:pPr marL="342900" indent="-342900">
              <a:buFont typeface="Arial" pitchFamily="34" charset="0"/>
              <a:buChar char="•"/>
            </a:pPr>
            <a:r>
              <a:rPr lang="it-IT" sz="2000" dirty="0" err="1" smtClean="0">
                <a:solidFill>
                  <a:schemeClr val="tx1"/>
                </a:solidFill>
              </a:rPr>
              <a:t>Classification</a:t>
            </a:r>
            <a:endParaRPr lang="it-IT" sz="2000" dirty="0">
              <a:solidFill>
                <a:schemeClr val="tx1"/>
              </a:solidFill>
            </a:endParaRPr>
          </a:p>
        </p:txBody>
      </p:sp>
      <p:sp>
        <p:nvSpPr>
          <p:cNvPr id="2" name="Nuvola 1"/>
          <p:cNvSpPr/>
          <p:nvPr/>
        </p:nvSpPr>
        <p:spPr>
          <a:xfrm>
            <a:off x="611560" y="4107440"/>
            <a:ext cx="3527884" cy="2273887"/>
          </a:xfrm>
          <a:prstGeom prst="cloud">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smtClean="0">
                <a:solidFill>
                  <a:schemeClr val="accent3">
                    <a:lumMod val="50000"/>
                  </a:schemeClr>
                </a:solidFill>
              </a:rPr>
              <a:t>Modes</a:t>
            </a:r>
            <a:endParaRPr lang="it-IT" sz="2400" b="1" dirty="0" smtClean="0">
              <a:solidFill>
                <a:schemeClr val="accent3">
                  <a:lumMod val="50000"/>
                </a:schemeClr>
              </a:solidFill>
            </a:endParaRPr>
          </a:p>
          <a:p>
            <a:pPr algn="ctr"/>
            <a:r>
              <a:rPr lang="it-IT" dirty="0" smtClean="0">
                <a:solidFill>
                  <a:schemeClr val="tx1"/>
                </a:solidFill>
              </a:rPr>
              <a:t> </a:t>
            </a:r>
          </a:p>
          <a:p>
            <a:pPr marL="285750" indent="-285750">
              <a:buFont typeface="Arial" pitchFamily="34" charset="0"/>
              <a:buChar char="•"/>
            </a:pPr>
            <a:r>
              <a:rPr lang="it-IT" sz="2000" dirty="0" err="1" smtClean="0">
                <a:solidFill>
                  <a:schemeClr val="tx1"/>
                </a:solidFill>
              </a:rPr>
              <a:t>supervised</a:t>
            </a:r>
            <a:endParaRPr lang="it-IT" sz="2000" dirty="0" smtClean="0">
              <a:solidFill>
                <a:schemeClr val="tx1"/>
              </a:solidFill>
            </a:endParaRPr>
          </a:p>
          <a:p>
            <a:pPr marL="285750" indent="-285750">
              <a:buFont typeface="Arial" pitchFamily="34" charset="0"/>
              <a:buChar char="•"/>
            </a:pPr>
            <a:r>
              <a:rPr lang="it-IT" sz="2000" dirty="0" err="1" smtClean="0">
                <a:solidFill>
                  <a:schemeClr val="tx1"/>
                </a:solidFill>
              </a:rPr>
              <a:t>Unsupervised</a:t>
            </a:r>
            <a:endParaRPr lang="it-IT" sz="2000" dirty="0" smtClean="0">
              <a:solidFill>
                <a:schemeClr val="tx1"/>
              </a:solidFill>
            </a:endParaRPr>
          </a:p>
          <a:p>
            <a:pPr marL="285750" indent="-285750">
              <a:buFont typeface="Arial" pitchFamily="34" charset="0"/>
              <a:buChar char="•"/>
            </a:pPr>
            <a:r>
              <a:rPr lang="it-IT" sz="2000" dirty="0" err="1" smtClean="0">
                <a:solidFill>
                  <a:schemeClr val="tx1"/>
                </a:solidFill>
              </a:rPr>
              <a:t>hybrid</a:t>
            </a:r>
            <a:endParaRPr lang="it-IT" sz="2000" dirty="0">
              <a:solidFill>
                <a:schemeClr val="tx1"/>
              </a:solidFill>
            </a:endParaRPr>
          </a:p>
        </p:txBody>
      </p:sp>
    </p:spTree>
    <p:extLst>
      <p:ext uri="{BB962C8B-B14F-4D97-AF65-F5344CB8AC3E}">
        <p14:creationId xmlns:p14="http://schemas.microsoft.com/office/powerpoint/2010/main" val="393554813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p:txBody>
          <a:bodyPr/>
          <a:lstStyle/>
          <a:p>
            <a:r>
              <a:rPr lang="en-US"/>
              <a:t>Classify Instances</a:t>
            </a:r>
          </a:p>
        </p:txBody>
      </p:sp>
      <p:sp>
        <p:nvSpPr>
          <p:cNvPr id="953347" name="Line 3"/>
          <p:cNvSpPr>
            <a:spLocks noChangeShapeType="1"/>
          </p:cNvSpPr>
          <p:nvPr/>
        </p:nvSpPr>
        <p:spPr bwMode="auto">
          <a:xfrm>
            <a:off x="2187575" y="4918075"/>
            <a:ext cx="242888"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48" name="Line 4"/>
          <p:cNvSpPr>
            <a:spLocks noChangeShapeType="1"/>
          </p:cNvSpPr>
          <p:nvPr/>
        </p:nvSpPr>
        <p:spPr bwMode="auto">
          <a:xfrm flipH="1">
            <a:off x="1057275" y="4918075"/>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49" name="Line 5"/>
          <p:cNvSpPr>
            <a:spLocks noChangeShapeType="1"/>
          </p:cNvSpPr>
          <p:nvPr/>
        </p:nvSpPr>
        <p:spPr bwMode="auto">
          <a:xfrm flipH="1">
            <a:off x="1703388" y="412432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50" name="Line 6"/>
          <p:cNvSpPr>
            <a:spLocks noChangeShapeType="1"/>
          </p:cNvSpPr>
          <p:nvPr/>
        </p:nvSpPr>
        <p:spPr bwMode="auto">
          <a:xfrm>
            <a:off x="2914650" y="412432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51" name="Line 7"/>
          <p:cNvSpPr>
            <a:spLocks noChangeShapeType="1"/>
          </p:cNvSpPr>
          <p:nvPr/>
        </p:nvSpPr>
        <p:spPr bwMode="auto">
          <a:xfrm>
            <a:off x="1865313" y="33972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52" name="Line 8"/>
          <p:cNvSpPr>
            <a:spLocks noChangeShapeType="1"/>
          </p:cNvSpPr>
          <p:nvPr/>
        </p:nvSpPr>
        <p:spPr bwMode="auto">
          <a:xfrm flipH="1">
            <a:off x="492125" y="33972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53" name="Text Box 9"/>
          <p:cNvSpPr txBox="1">
            <a:spLocks noChangeArrowheads="1"/>
          </p:cNvSpPr>
          <p:nvPr/>
        </p:nvSpPr>
        <p:spPr bwMode="auto">
          <a:xfrm>
            <a:off x="1009650" y="313372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953354" name="Text Box 10"/>
          <p:cNvSpPr txBox="1">
            <a:spLocks noChangeArrowheads="1"/>
          </p:cNvSpPr>
          <p:nvPr/>
        </p:nvSpPr>
        <p:spPr bwMode="auto">
          <a:xfrm>
            <a:off x="2025650" y="386080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MarSt</a:t>
            </a:r>
            <a:endParaRPr lang="en-US" sz="1600" b="0">
              <a:solidFill>
                <a:schemeClr val="bg2"/>
              </a:solidFill>
              <a:latin typeface="Arial" pitchFamily="34" charset="0"/>
            </a:endParaRPr>
          </a:p>
        </p:txBody>
      </p:sp>
      <p:sp>
        <p:nvSpPr>
          <p:cNvPr id="953355" name="Text Box 11"/>
          <p:cNvSpPr txBox="1">
            <a:spLocks noChangeArrowheads="1"/>
          </p:cNvSpPr>
          <p:nvPr/>
        </p:nvSpPr>
        <p:spPr bwMode="auto">
          <a:xfrm>
            <a:off x="1300163" y="4652963"/>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TaxInc</a:t>
            </a:r>
            <a:endParaRPr lang="en-US" sz="1600" b="0">
              <a:solidFill>
                <a:schemeClr val="bg2"/>
              </a:solidFill>
              <a:latin typeface="Arial" pitchFamily="34" charset="0"/>
            </a:endParaRPr>
          </a:p>
        </p:txBody>
      </p:sp>
      <p:sp>
        <p:nvSpPr>
          <p:cNvPr id="953356" name="AutoShape 12"/>
          <p:cNvSpPr>
            <a:spLocks noChangeArrowheads="1"/>
          </p:cNvSpPr>
          <p:nvPr/>
        </p:nvSpPr>
        <p:spPr bwMode="auto">
          <a:xfrm>
            <a:off x="2227263" y="5441950"/>
            <a:ext cx="627062"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57" name="Text Box 13"/>
          <p:cNvSpPr txBox="1">
            <a:spLocks noChangeArrowheads="1"/>
          </p:cNvSpPr>
          <p:nvPr/>
        </p:nvSpPr>
        <p:spPr bwMode="auto">
          <a:xfrm>
            <a:off x="2151063" y="544195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YES</a:t>
            </a:r>
            <a:endParaRPr lang="en-US" sz="1600" b="0">
              <a:solidFill>
                <a:schemeClr val="bg2"/>
              </a:solidFill>
              <a:latin typeface="Arial" pitchFamily="34" charset="0"/>
            </a:endParaRPr>
          </a:p>
        </p:txBody>
      </p:sp>
      <p:sp>
        <p:nvSpPr>
          <p:cNvPr id="953358" name="AutoShape 14"/>
          <p:cNvSpPr>
            <a:spLocks noChangeArrowheads="1"/>
          </p:cNvSpPr>
          <p:nvPr/>
        </p:nvSpPr>
        <p:spPr bwMode="auto">
          <a:xfrm>
            <a:off x="735013" y="5459413"/>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59" name="Text Box 15"/>
          <p:cNvSpPr txBox="1">
            <a:spLocks noChangeArrowheads="1"/>
          </p:cNvSpPr>
          <p:nvPr/>
        </p:nvSpPr>
        <p:spPr bwMode="auto">
          <a:xfrm>
            <a:off x="831850" y="544512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953360" name="AutoShape 16"/>
          <p:cNvSpPr>
            <a:spLocks noChangeArrowheads="1"/>
          </p:cNvSpPr>
          <p:nvPr/>
        </p:nvSpPr>
        <p:spPr bwMode="auto">
          <a:xfrm>
            <a:off x="169863" y="387508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61" name="Text Box 17"/>
          <p:cNvSpPr txBox="1">
            <a:spLocks noChangeArrowheads="1"/>
          </p:cNvSpPr>
          <p:nvPr/>
        </p:nvSpPr>
        <p:spPr bwMode="auto">
          <a:xfrm>
            <a:off x="265113" y="38608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rgbClr val="00FFFF"/>
              </a:solidFill>
              <a:latin typeface="Arial" pitchFamily="34" charset="0"/>
            </a:endParaRPr>
          </a:p>
        </p:txBody>
      </p:sp>
      <p:sp>
        <p:nvSpPr>
          <p:cNvPr id="953362" name="AutoShape 18"/>
          <p:cNvSpPr>
            <a:spLocks noChangeArrowheads="1"/>
          </p:cNvSpPr>
          <p:nvPr/>
        </p:nvSpPr>
        <p:spPr bwMode="auto">
          <a:xfrm>
            <a:off x="3065463" y="467995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363" name="Text Box 19"/>
          <p:cNvSpPr txBox="1">
            <a:spLocks noChangeArrowheads="1"/>
          </p:cNvSpPr>
          <p:nvPr/>
        </p:nvSpPr>
        <p:spPr bwMode="auto">
          <a:xfrm>
            <a:off x="3141663" y="46799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953364" name="Text Box 20"/>
          <p:cNvSpPr txBox="1">
            <a:spLocks noChangeArrowheads="1"/>
          </p:cNvSpPr>
          <p:nvPr/>
        </p:nvSpPr>
        <p:spPr bwMode="auto">
          <a:xfrm>
            <a:off x="282575" y="33972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953365" name="Text Box 21"/>
          <p:cNvSpPr txBox="1">
            <a:spLocks noChangeArrowheads="1"/>
          </p:cNvSpPr>
          <p:nvPr/>
        </p:nvSpPr>
        <p:spPr bwMode="auto">
          <a:xfrm>
            <a:off x="1676400" y="3505200"/>
            <a:ext cx="4429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No</a:t>
            </a:r>
            <a:endParaRPr lang="en-US" sz="1600" b="0">
              <a:solidFill>
                <a:schemeClr val="bg2"/>
              </a:solidFill>
              <a:latin typeface="Arial" pitchFamily="34" charset="0"/>
            </a:endParaRPr>
          </a:p>
        </p:txBody>
      </p:sp>
      <p:sp>
        <p:nvSpPr>
          <p:cNvPr id="953366" name="Text Box 22"/>
          <p:cNvSpPr txBox="1">
            <a:spLocks noChangeArrowheads="1"/>
          </p:cNvSpPr>
          <p:nvPr/>
        </p:nvSpPr>
        <p:spPr bwMode="auto">
          <a:xfrm>
            <a:off x="3130550" y="4162425"/>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Married</a:t>
            </a:r>
            <a:r>
              <a:rPr lang="en-US" sz="1600" b="0">
                <a:solidFill>
                  <a:schemeClr val="bg2"/>
                </a:solidFill>
                <a:latin typeface="Arial" pitchFamily="34" charset="0"/>
              </a:rPr>
              <a:t> </a:t>
            </a:r>
          </a:p>
        </p:txBody>
      </p:sp>
      <p:sp>
        <p:nvSpPr>
          <p:cNvPr id="953367" name="Text Box 23"/>
          <p:cNvSpPr txBox="1">
            <a:spLocks noChangeArrowheads="1"/>
          </p:cNvSpPr>
          <p:nvPr/>
        </p:nvSpPr>
        <p:spPr bwMode="auto">
          <a:xfrm>
            <a:off x="457200" y="4038600"/>
            <a:ext cx="1355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Single, </a:t>
            </a:r>
            <a:br>
              <a:rPr lang="en-US" sz="1600" b="0">
                <a:latin typeface="Arial" pitchFamily="34" charset="0"/>
              </a:rPr>
            </a:br>
            <a:r>
              <a:rPr lang="en-US" sz="1600" b="0">
                <a:latin typeface="Arial" pitchFamily="34" charset="0"/>
              </a:rPr>
              <a:t>Divorced</a:t>
            </a:r>
            <a:endParaRPr lang="en-US" sz="1600" b="0">
              <a:solidFill>
                <a:schemeClr val="bg2"/>
              </a:solidFill>
              <a:latin typeface="Arial" pitchFamily="34" charset="0"/>
            </a:endParaRPr>
          </a:p>
        </p:txBody>
      </p:sp>
      <p:sp>
        <p:nvSpPr>
          <p:cNvPr id="953368" name="Text Box 24"/>
          <p:cNvSpPr txBox="1">
            <a:spLocks noChangeArrowheads="1"/>
          </p:cNvSpPr>
          <p:nvPr/>
        </p:nvSpPr>
        <p:spPr bwMode="auto">
          <a:xfrm>
            <a:off x="534988" y="49831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&lt; 80K</a:t>
            </a:r>
            <a:endParaRPr lang="en-US" sz="1600" b="0">
              <a:solidFill>
                <a:schemeClr val="bg2"/>
              </a:solidFill>
              <a:latin typeface="Arial" pitchFamily="34" charset="0"/>
            </a:endParaRPr>
          </a:p>
        </p:txBody>
      </p:sp>
      <p:sp>
        <p:nvSpPr>
          <p:cNvPr id="953369" name="Text Box 25"/>
          <p:cNvSpPr txBox="1">
            <a:spLocks noChangeArrowheads="1"/>
          </p:cNvSpPr>
          <p:nvPr/>
        </p:nvSpPr>
        <p:spPr bwMode="auto">
          <a:xfrm>
            <a:off x="2309813" y="49831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&gt; 80K</a:t>
            </a:r>
            <a:endParaRPr lang="en-US" sz="1600" b="0">
              <a:solidFill>
                <a:schemeClr val="bg2"/>
              </a:solidFill>
              <a:latin typeface="Arial" pitchFamily="34" charset="0"/>
            </a:endParaRPr>
          </a:p>
        </p:txBody>
      </p:sp>
      <p:graphicFrame>
        <p:nvGraphicFramePr>
          <p:cNvPr id="953370" name="Group 26"/>
          <p:cNvGraphicFramePr>
            <a:graphicFrameLocks noGrp="1"/>
          </p:cNvGraphicFramePr>
          <p:nvPr/>
        </p:nvGraphicFramePr>
        <p:xfrm>
          <a:off x="4114800" y="1295400"/>
          <a:ext cx="4724400" cy="2286000"/>
        </p:xfrm>
        <a:graphic>
          <a:graphicData uri="http://schemas.openxmlformats.org/drawingml/2006/table">
            <a:tbl>
              <a:tblPr/>
              <a:tblGrid>
                <a:gridCol w="1219200"/>
                <a:gridCol w="914400"/>
                <a:gridCol w="914400"/>
                <a:gridCol w="990600"/>
                <a:gridCol w="685800"/>
              </a:tblGrid>
              <a:tr h="5715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Married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Single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Divorced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Class=Yes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2.67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6.67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53402" name="Object 58"/>
          <p:cNvGraphicFramePr>
            <a:graphicFrameLocks noChangeAspect="1"/>
          </p:cNvGraphicFramePr>
          <p:nvPr/>
        </p:nvGraphicFramePr>
        <p:xfrm>
          <a:off x="228600" y="1676400"/>
          <a:ext cx="3671888" cy="1047750"/>
        </p:xfrm>
        <a:graphic>
          <a:graphicData uri="http://schemas.openxmlformats.org/presentationml/2006/ole">
            <mc:AlternateContent xmlns:mc="http://schemas.openxmlformats.org/markup-compatibility/2006">
              <mc:Choice xmlns:v="urn:schemas-microsoft-com:vml" Requires="v">
                <p:oleObj spid="_x0000_s59415" name="Document" r:id="rId3" imgW="5102860" imgH="1450803" progId="Word.Document.8">
                  <p:embed/>
                </p:oleObj>
              </mc:Choice>
              <mc:Fallback>
                <p:oleObj name="Document" r:id="rId3" imgW="5102860" imgH="145080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3671888"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3403" name="Text Box 59"/>
          <p:cNvSpPr txBox="1">
            <a:spLocks noChangeArrowheads="1"/>
          </p:cNvSpPr>
          <p:nvPr/>
        </p:nvSpPr>
        <p:spPr bwMode="auto">
          <a:xfrm>
            <a:off x="228600" y="1219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New record:</a:t>
            </a:r>
          </a:p>
        </p:txBody>
      </p:sp>
      <p:sp>
        <p:nvSpPr>
          <p:cNvPr id="953404" name="Line 60"/>
          <p:cNvSpPr>
            <a:spLocks noChangeShapeType="1"/>
          </p:cNvSpPr>
          <p:nvPr/>
        </p:nvSpPr>
        <p:spPr bwMode="auto">
          <a:xfrm>
            <a:off x="1219200" y="2667000"/>
            <a:ext cx="228600" cy="4572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53405" name="Line 61"/>
          <p:cNvSpPr>
            <a:spLocks noChangeShapeType="1"/>
          </p:cNvSpPr>
          <p:nvPr/>
        </p:nvSpPr>
        <p:spPr bwMode="auto">
          <a:xfrm>
            <a:off x="1905000" y="2667000"/>
            <a:ext cx="609600" cy="11430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53406" name="Oval 62"/>
          <p:cNvSpPr>
            <a:spLocks noChangeArrowheads="1"/>
          </p:cNvSpPr>
          <p:nvPr/>
        </p:nvSpPr>
        <p:spPr bwMode="auto">
          <a:xfrm>
            <a:off x="5410200" y="2895600"/>
            <a:ext cx="762000" cy="685800"/>
          </a:xfrm>
          <a:prstGeom prst="ellipse">
            <a:avLst/>
          </a:prstGeom>
          <a:noFill/>
          <a:ln w="31750">
            <a:solidFill>
              <a:srgbClr val="0C6D9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407" name="Oval 63"/>
          <p:cNvSpPr>
            <a:spLocks noChangeArrowheads="1"/>
          </p:cNvSpPr>
          <p:nvPr/>
        </p:nvSpPr>
        <p:spPr bwMode="auto">
          <a:xfrm>
            <a:off x="6400800" y="2895600"/>
            <a:ext cx="1676400" cy="685800"/>
          </a:xfrm>
          <a:prstGeom prst="ellipse">
            <a:avLst/>
          </a:prstGeom>
          <a:noFill/>
          <a:ln w="31750">
            <a:solidFill>
              <a:srgbClr val="0C6D9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53408" name="Line 64"/>
          <p:cNvSpPr>
            <a:spLocks noChangeShapeType="1"/>
          </p:cNvSpPr>
          <p:nvPr/>
        </p:nvSpPr>
        <p:spPr bwMode="auto">
          <a:xfrm flipH="1">
            <a:off x="4038600" y="3352800"/>
            <a:ext cx="1676400" cy="9906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53409" name="Line 65"/>
          <p:cNvSpPr>
            <a:spLocks noChangeShapeType="1"/>
          </p:cNvSpPr>
          <p:nvPr/>
        </p:nvSpPr>
        <p:spPr bwMode="auto">
          <a:xfrm flipH="1">
            <a:off x="1981200" y="3429000"/>
            <a:ext cx="5029200" cy="9906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53410" name="Text Box 66"/>
          <p:cNvSpPr txBox="1">
            <a:spLocks noChangeArrowheads="1"/>
          </p:cNvSpPr>
          <p:nvPr/>
        </p:nvSpPr>
        <p:spPr bwMode="auto">
          <a:xfrm>
            <a:off x="5181600" y="4191000"/>
            <a:ext cx="35052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Probability that Marital Status </a:t>
            </a:r>
            <a:br>
              <a:rPr lang="en-US" sz="1800"/>
            </a:br>
            <a:r>
              <a:rPr lang="en-US" sz="1800"/>
              <a:t>= Married is 3.67/6.67</a:t>
            </a:r>
          </a:p>
          <a:p>
            <a:pPr>
              <a:spcBef>
                <a:spcPct val="50000"/>
              </a:spcBef>
            </a:pPr>
            <a:r>
              <a:rPr lang="en-US" sz="1800"/>
              <a:t>Probability that Marital Status ={Single,Divorced} is 3/6.67</a:t>
            </a:r>
          </a:p>
        </p:txBody>
      </p:sp>
    </p:spTree>
    <p:extLst>
      <p:ext uri="{BB962C8B-B14F-4D97-AF65-F5344CB8AC3E}">
        <p14:creationId xmlns:p14="http://schemas.microsoft.com/office/powerpoint/2010/main" val="42730649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p:txBody>
          <a:bodyPr/>
          <a:lstStyle/>
          <a:p>
            <a:r>
              <a:rPr lang="en-US"/>
              <a:t>Other Issues</a:t>
            </a:r>
          </a:p>
        </p:txBody>
      </p:sp>
      <p:sp>
        <p:nvSpPr>
          <p:cNvPr id="954371" name="Rectangle 3"/>
          <p:cNvSpPr>
            <a:spLocks noGrp="1" noChangeArrowheads="1"/>
          </p:cNvSpPr>
          <p:nvPr>
            <p:ph type="body" idx="1"/>
          </p:nvPr>
        </p:nvSpPr>
        <p:spPr/>
        <p:txBody>
          <a:bodyPr/>
          <a:lstStyle/>
          <a:p>
            <a:r>
              <a:rPr lang="en-US"/>
              <a:t>Data Fragmentation</a:t>
            </a:r>
          </a:p>
          <a:p>
            <a:r>
              <a:rPr lang="en-US"/>
              <a:t>Search Strategy</a:t>
            </a:r>
          </a:p>
          <a:p>
            <a:r>
              <a:rPr lang="en-US"/>
              <a:t>Expressiveness</a:t>
            </a:r>
          </a:p>
          <a:p>
            <a:r>
              <a:rPr lang="en-US"/>
              <a:t>Tree Replication</a:t>
            </a:r>
          </a:p>
          <a:p>
            <a:endParaRPr lang="en-US"/>
          </a:p>
          <a:p>
            <a:endParaRPr lang="en-US"/>
          </a:p>
        </p:txBody>
      </p:sp>
    </p:spTree>
    <p:extLst>
      <p:ext uri="{BB962C8B-B14F-4D97-AF65-F5344CB8AC3E}">
        <p14:creationId xmlns:p14="http://schemas.microsoft.com/office/powerpoint/2010/main" val="264068030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t>Data Fragmentation</a:t>
            </a:r>
          </a:p>
        </p:txBody>
      </p:sp>
      <p:sp>
        <p:nvSpPr>
          <p:cNvPr id="955395" name="Rectangle 3"/>
          <p:cNvSpPr>
            <a:spLocks noGrp="1" noChangeArrowheads="1"/>
          </p:cNvSpPr>
          <p:nvPr>
            <p:ph type="body" idx="1"/>
          </p:nvPr>
        </p:nvSpPr>
        <p:spPr/>
        <p:txBody>
          <a:bodyPr/>
          <a:lstStyle/>
          <a:p>
            <a:r>
              <a:rPr lang="en-US"/>
              <a:t>Number of instances gets smaller as you traverse down the tree</a:t>
            </a:r>
          </a:p>
          <a:p>
            <a:endParaRPr lang="en-US"/>
          </a:p>
          <a:p>
            <a:r>
              <a:rPr lang="en-US"/>
              <a:t>Number of instances at the leaf nodes could be too small to make any statistically significant decision</a:t>
            </a:r>
          </a:p>
        </p:txBody>
      </p:sp>
    </p:spTree>
    <p:extLst>
      <p:ext uri="{BB962C8B-B14F-4D97-AF65-F5344CB8AC3E}">
        <p14:creationId xmlns:p14="http://schemas.microsoft.com/office/powerpoint/2010/main" val="421151408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p:txBody>
          <a:bodyPr/>
          <a:lstStyle/>
          <a:p>
            <a:r>
              <a:rPr lang="en-US"/>
              <a:t>Search Strategy</a:t>
            </a:r>
          </a:p>
        </p:txBody>
      </p:sp>
      <p:sp>
        <p:nvSpPr>
          <p:cNvPr id="956419" name="Rectangle 3"/>
          <p:cNvSpPr>
            <a:spLocks noGrp="1" noChangeArrowheads="1"/>
          </p:cNvSpPr>
          <p:nvPr>
            <p:ph type="body" idx="1"/>
          </p:nvPr>
        </p:nvSpPr>
        <p:spPr/>
        <p:txBody>
          <a:bodyPr/>
          <a:lstStyle/>
          <a:p>
            <a:r>
              <a:rPr lang="en-US"/>
              <a:t>Finding an optimal decision tree is NP-hard</a:t>
            </a:r>
          </a:p>
          <a:p>
            <a:pPr lvl="4"/>
            <a:endParaRPr lang="en-US"/>
          </a:p>
          <a:p>
            <a:r>
              <a:rPr lang="en-US"/>
              <a:t>The algorithm presented so far uses a greedy, top-down, recursive partitioning strategy to induce a reasonable solution</a:t>
            </a:r>
          </a:p>
          <a:p>
            <a:pPr lvl="4"/>
            <a:endParaRPr lang="en-US"/>
          </a:p>
          <a:p>
            <a:r>
              <a:rPr lang="en-US"/>
              <a:t>Other strategies?</a:t>
            </a:r>
          </a:p>
          <a:p>
            <a:pPr lvl="1"/>
            <a:r>
              <a:rPr lang="en-US"/>
              <a:t>Bottom-up</a:t>
            </a:r>
          </a:p>
          <a:p>
            <a:pPr lvl="1"/>
            <a:r>
              <a:rPr lang="en-US"/>
              <a:t>Bi-directional</a:t>
            </a:r>
          </a:p>
        </p:txBody>
      </p:sp>
    </p:spTree>
    <p:extLst>
      <p:ext uri="{BB962C8B-B14F-4D97-AF65-F5344CB8AC3E}">
        <p14:creationId xmlns:p14="http://schemas.microsoft.com/office/powerpoint/2010/main" val="387200603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r>
              <a:rPr lang="en-US"/>
              <a:t>Expressiveness</a:t>
            </a:r>
          </a:p>
        </p:txBody>
      </p:sp>
      <p:sp>
        <p:nvSpPr>
          <p:cNvPr id="957443" name="Rectangle 3"/>
          <p:cNvSpPr>
            <a:spLocks noGrp="1" noChangeArrowheads="1"/>
          </p:cNvSpPr>
          <p:nvPr>
            <p:ph type="body" idx="1"/>
          </p:nvPr>
        </p:nvSpPr>
        <p:spPr/>
        <p:txBody>
          <a:bodyPr>
            <a:normAutofit lnSpcReduction="10000"/>
          </a:bodyPr>
          <a:lstStyle/>
          <a:p>
            <a:pPr>
              <a:lnSpc>
                <a:spcPct val="90000"/>
              </a:lnSpc>
            </a:pPr>
            <a:r>
              <a:rPr lang="en-US" sz="2400"/>
              <a:t>Decision tree provides expressive representation for learning discrete-valued function</a:t>
            </a:r>
          </a:p>
          <a:p>
            <a:pPr lvl="1">
              <a:lnSpc>
                <a:spcPct val="90000"/>
              </a:lnSpc>
            </a:pPr>
            <a:r>
              <a:rPr lang="en-US" sz="2400"/>
              <a:t>But they do not generalize well to certain types of Boolean functions</a:t>
            </a:r>
          </a:p>
          <a:p>
            <a:pPr lvl="2">
              <a:lnSpc>
                <a:spcPct val="90000"/>
              </a:lnSpc>
            </a:pPr>
            <a:r>
              <a:rPr lang="en-US" sz="2000"/>
              <a:t> Example: parity function: </a:t>
            </a:r>
          </a:p>
          <a:p>
            <a:pPr lvl="3">
              <a:lnSpc>
                <a:spcPct val="90000"/>
              </a:lnSpc>
            </a:pPr>
            <a:r>
              <a:rPr lang="en-US" sz="1800"/>
              <a:t>Class = 1 if there is an even number of Boolean attributes with truth value = True</a:t>
            </a:r>
          </a:p>
          <a:p>
            <a:pPr lvl="3">
              <a:lnSpc>
                <a:spcPct val="90000"/>
              </a:lnSpc>
            </a:pPr>
            <a:r>
              <a:rPr lang="en-US" sz="1800"/>
              <a:t>Class = 0 if there is an odd number of Boolean attributes with truth value = True</a:t>
            </a:r>
          </a:p>
          <a:p>
            <a:pPr lvl="2">
              <a:lnSpc>
                <a:spcPct val="90000"/>
              </a:lnSpc>
            </a:pPr>
            <a:r>
              <a:rPr lang="en-US" sz="2000"/>
              <a:t> For accurate modeling, must have a complete tree</a:t>
            </a:r>
          </a:p>
          <a:p>
            <a:pPr lvl="4">
              <a:lnSpc>
                <a:spcPct val="90000"/>
              </a:lnSpc>
            </a:pPr>
            <a:endParaRPr lang="en-US" sz="1800"/>
          </a:p>
          <a:p>
            <a:pPr>
              <a:lnSpc>
                <a:spcPct val="90000"/>
              </a:lnSpc>
            </a:pPr>
            <a:r>
              <a:rPr lang="en-US" sz="2400"/>
              <a:t>Not expressive enough for modeling continuous variables</a:t>
            </a:r>
          </a:p>
          <a:p>
            <a:pPr lvl="1">
              <a:lnSpc>
                <a:spcPct val="90000"/>
              </a:lnSpc>
            </a:pPr>
            <a:r>
              <a:rPr lang="en-US" sz="2400"/>
              <a:t>Particularly when test condition involves only a single attribute at-a-time</a:t>
            </a:r>
          </a:p>
        </p:txBody>
      </p:sp>
    </p:spTree>
    <p:extLst>
      <p:ext uri="{BB962C8B-B14F-4D97-AF65-F5344CB8AC3E}">
        <p14:creationId xmlns:p14="http://schemas.microsoft.com/office/powerpoint/2010/main" val="149487793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a:t>Decision Boundary</a:t>
            </a:r>
          </a:p>
        </p:txBody>
      </p:sp>
      <p:graphicFrame>
        <p:nvGraphicFramePr>
          <p:cNvPr id="958467" name="Object 3"/>
          <p:cNvGraphicFramePr>
            <a:graphicFrameLocks noGrp="1" noChangeAspect="1"/>
          </p:cNvGraphicFramePr>
          <p:nvPr>
            <p:ph idx="1"/>
          </p:nvPr>
        </p:nvGraphicFramePr>
        <p:xfrm>
          <a:off x="457200" y="1143000"/>
          <a:ext cx="8318500" cy="3573463"/>
        </p:xfrm>
        <a:graphic>
          <a:graphicData uri="http://schemas.openxmlformats.org/presentationml/2006/ole">
            <mc:AlternateContent xmlns:mc="http://schemas.openxmlformats.org/markup-compatibility/2006">
              <mc:Choice xmlns:v="urn:schemas-microsoft-com:vml" Requires="v">
                <p:oleObj spid="_x0000_s60439" name="Visio" r:id="rId3" imgW="8908491" imgH="3827261" progId="Visio.Drawing.6">
                  <p:embed/>
                </p:oleObj>
              </mc:Choice>
              <mc:Fallback>
                <p:oleObj name="Visio" r:id="rId3" imgW="8908491" imgH="382726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3185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8468" name="Text Box 4"/>
          <p:cNvSpPr txBox="1">
            <a:spLocks noChangeArrowheads="1"/>
          </p:cNvSpPr>
          <p:nvPr/>
        </p:nvSpPr>
        <p:spPr bwMode="auto">
          <a:xfrm>
            <a:off x="533400" y="4876800"/>
            <a:ext cx="8001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 Border line between two neighboring regions of different classes is known as decision boundary</a:t>
            </a:r>
          </a:p>
          <a:p>
            <a:pPr>
              <a:spcBef>
                <a:spcPct val="50000"/>
              </a:spcBef>
              <a:buFontTx/>
              <a:buChar char="•"/>
            </a:pPr>
            <a:r>
              <a:rPr lang="en-US" sz="1800"/>
              <a:t> Decision boundary is parallel to axes because test condition involves a single attribute at-a-time</a:t>
            </a:r>
          </a:p>
        </p:txBody>
      </p:sp>
    </p:spTree>
    <p:extLst>
      <p:ext uri="{BB962C8B-B14F-4D97-AF65-F5344CB8AC3E}">
        <p14:creationId xmlns:p14="http://schemas.microsoft.com/office/powerpoint/2010/main" val="320380695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r>
              <a:rPr lang="en-US"/>
              <a:t>Oblique Decision Trees</a:t>
            </a:r>
          </a:p>
        </p:txBody>
      </p:sp>
      <p:pic>
        <p:nvPicPr>
          <p:cNvPr id="959491" name="Picture 3"/>
          <p:cNvPicPr>
            <a:picLocks noChangeAspect="1" noChangeArrowheads="1"/>
          </p:cNvPicPr>
          <p:nvPr/>
        </p:nvPicPr>
        <p:blipFill>
          <a:blip r:embed="rId2">
            <a:extLst>
              <a:ext uri="{28A0092B-C50C-407E-A947-70E740481C1C}">
                <a14:useLocalDpi xmlns:a14="http://schemas.microsoft.com/office/drawing/2010/main" val="0"/>
              </a:ext>
            </a:extLst>
          </a:blip>
          <a:srcRect l="7353" t="6654" r="7353" b="5882"/>
          <a:stretch>
            <a:fillRect/>
          </a:stretch>
        </p:blipFill>
        <p:spPr bwMode="auto">
          <a:xfrm>
            <a:off x="228600" y="1066800"/>
            <a:ext cx="4953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9492" name="Group 4"/>
          <p:cNvGrpSpPr>
            <a:grpSpLocks/>
          </p:cNvGrpSpPr>
          <p:nvPr/>
        </p:nvGrpSpPr>
        <p:grpSpPr bwMode="auto">
          <a:xfrm>
            <a:off x="5638800" y="1981200"/>
            <a:ext cx="3200400" cy="2286000"/>
            <a:chOff x="3552" y="1248"/>
            <a:chExt cx="2016" cy="1440"/>
          </a:xfrm>
        </p:grpSpPr>
        <p:sp>
          <p:nvSpPr>
            <p:cNvPr id="959493" name="Oval 5"/>
            <p:cNvSpPr>
              <a:spLocks noChangeArrowheads="1"/>
            </p:cNvSpPr>
            <p:nvPr/>
          </p:nvSpPr>
          <p:spPr bwMode="auto">
            <a:xfrm>
              <a:off x="4080" y="1248"/>
              <a:ext cx="100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x + y &lt; 1</a:t>
              </a:r>
            </a:p>
          </p:txBody>
        </p:sp>
        <p:sp>
          <p:nvSpPr>
            <p:cNvPr id="959494" name="Line 6"/>
            <p:cNvSpPr>
              <a:spLocks noChangeShapeType="1"/>
            </p:cNvSpPr>
            <p:nvPr/>
          </p:nvSpPr>
          <p:spPr bwMode="auto">
            <a:xfrm flipH="1">
              <a:off x="4032" y="1728"/>
              <a:ext cx="528"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59495" name="Line 7"/>
            <p:cNvSpPr>
              <a:spLocks noChangeShapeType="1"/>
            </p:cNvSpPr>
            <p:nvPr/>
          </p:nvSpPr>
          <p:spPr bwMode="auto">
            <a:xfrm>
              <a:off x="4560" y="1728"/>
              <a:ext cx="624"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59496" name="Rectangle 8"/>
            <p:cNvSpPr>
              <a:spLocks noChangeArrowheads="1"/>
            </p:cNvSpPr>
            <p:nvPr/>
          </p:nvSpPr>
          <p:spPr bwMode="auto">
            <a:xfrm>
              <a:off x="35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Class = </a:t>
              </a:r>
              <a:r>
                <a:rPr lang="en-US" sz="2400">
                  <a:solidFill>
                    <a:srgbClr val="FF0000"/>
                  </a:solidFill>
                </a:rPr>
                <a:t>+</a:t>
              </a:r>
              <a:r>
                <a:rPr lang="en-US" sz="1800"/>
                <a:t> </a:t>
              </a:r>
            </a:p>
          </p:txBody>
        </p:sp>
        <p:sp>
          <p:nvSpPr>
            <p:cNvPr id="959497" name="Rectangle 9"/>
            <p:cNvSpPr>
              <a:spLocks noChangeArrowheads="1"/>
            </p:cNvSpPr>
            <p:nvPr/>
          </p:nvSpPr>
          <p:spPr bwMode="auto">
            <a:xfrm>
              <a:off x="47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Class =     </a:t>
              </a:r>
            </a:p>
          </p:txBody>
        </p:sp>
        <p:sp>
          <p:nvSpPr>
            <p:cNvPr id="959498" name="Oval 10"/>
            <p:cNvSpPr>
              <a:spLocks noChangeArrowheads="1"/>
            </p:cNvSpPr>
            <p:nvPr/>
          </p:nvSpPr>
          <p:spPr bwMode="auto">
            <a:xfrm>
              <a:off x="5376" y="2400"/>
              <a:ext cx="96" cy="9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959499" name="Text Box 11"/>
          <p:cNvSpPr txBox="1">
            <a:spLocks noChangeArrowheads="1"/>
          </p:cNvSpPr>
          <p:nvPr/>
        </p:nvSpPr>
        <p:spPr bwMode="auto">
          <a:xfrm>
            <a:off x="533400" y="5056188"/>
            <a:ext cx="80010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 Test condition may involve multiple attributes</a:t>
            </a:r>
          </a:p>
          <a:p>
            <a:pPr>
              <a:spcBef>
                <a:spcPct val="50000"/>
              </a:spcBef>
              <a:buFontTx/>
              <a:buChar char="•"/>
            </a:pPr>
            <a:r>
              <a:rPr lang="en-US" sz="1800"/>
              <a:t> More expressive representation</a:t>
            </a:r>
          </a:p>
          <a:p>
            <a:pPr>
              <a:spcBef>
                <a:spcPct val="50000"/>
              </a:spcBef>
              <a:buFontTx/>
              <a:buChar char="•"/>
            </a:pPr>
            <a:r>
              <a:rPr lang="en-US" sz="1800"/>
              <a:t> Finding optimal test condition is computationally expensive</a:t>
            </a:r>
          </a:p>
        </p:txBody>
      </p:sp>
    </p:spTree>
    <p:extLst>
      <p:ext uri="{BB962C8B-B14F-4D97-AF65-F5344CB8AC3E}">
        <p14:creationId xmlns:p14="http://schemas.microsoft.com/office/powerpoint/2010/main" val="2796831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59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9" grpId="0"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lstStyle/>
          <a:p>
            <a:r>
              <a:rPr lang="en-US"/>
              <a:t>Tree Replication</a:t>
            </a:r>
          </a:p>
        </p:txBody>
      </p:sp>
      <p:graphicFrame>
        <p:nvGraphicFramePr>
          <p:cNvPr id="960515" name="Object 3"/>
          <p:cNvGraphicFramePr>
            <a:graphicFrameLocks noChangeAspect="1"/>
          </p:cNvGraphicFramePr>
          <p:nvPr/>
        </p:nvGraphicFramePr>
        <p:xfrm>
          <a:off x="914400" y="1128713"/>
          <a:ext cx="5867400" cy="4319587"/>
        </p:xfrm>
        <a:graphic>
          <a:graphicData uri="http://schemas.openxmlformats.org/presentationml/2006/ole">
            <mc:AlternateContent xmlns:mc="http://schemas.openxmlformats.org/markup-compatibility/2006">
              <mc:Choice xmlns:v="urn:schemas-microsoft-com:vml" Requires="v">
                <p:oleObj spid="_x0000_s61463" name="VISIO" r:id="rId3" imgW="9533880" imgH="7019280" progId="Visio.Drawing.6">
                  <p:embed/>
                </p:oleObj>
              </mc:Choice>
              <mc:Fallback>
                <p:oleObj name="VISIO" r:id="rId3" imgW="9533880" imgH="701928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28713"/>
                        <a:ext cx="58674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0516" name="Text Box 4"/>
          <p:cNvSpPr txBox="1">
            <a:spLocks noChangeArrowheads="1"/>
          </p:cNvSpPr>
          <p:nvPr/>
        </p:nvSpPr>
        <p:spPr bwMode="auto">
          <a:xfrm>
            <a:off x="533400" y="5805488"/>
            <a:ext cx="800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 Same subtree appears in multiple branches</a:t>
            </a:r>
          </a:p>
        </p:txBody>
      </p:sp>
    </p:spTree>
    <p:extLst>
      <p:ext uri="{BB962C8B-B14F-4D97-AF65-F5344CB8AC3E}">
        <p14:creationId xmlns:p14="http://schemas.microsoft.com/office/powerpoint/2010/main" val="185306550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a:t>Model Evaluation</a:t>
            </a:r>
          </a:p>
        </p:txBody>
      </p:sp>
      <p:sp>
        <p:nvSpPr>
          <p:cNvPr id="961539" name="Rectangle 3"/>
          <p:cNvSpPr>
            <a:spLocks noGrp="1" noChangeArrowheads="1"/>
          </p:cNvSpPr>
          <p:nvPr>
            <p:ph type="body" idx="1"/>
          </p:nvPr>
        </p:nvSpPr>
        <p:spPr/>
        <p:txBody>
          <a:bodyPr>
            <a:normAutofit lnSpcReduction="10000"/>
          </a:bodyPr>
          <a:lstStyle/>
          <a:p>
            <a:r>
              <a:rPr lang="en-US"/>
              <a:t>Metrics for Performance Evaluation</a:t>
            </a:r>
          </a:p>
          <a:p>
            <a:pPr lvl="1"/>
            <a:r>
              <a:rPr lang="en-US"/>
              <a:t>How to evaluate the performance of a model?</a:t>
            </a:r>
          </a:p>
          <a:p>
            <a:pPr lvl="1">
              <a:buFont typeface="Arial" pitchFamily="34" charset="0"/>
              <a:buNone/>
            </a:pPr>
            <a:endParaRPr lang="en-US"/>
          </a:p>
          <a:p>
            <a:r>
              <a:rPr lang="en-US"/>
              <a:t>Methods for Performance Evaluation</a:t>
            </a:r>
          </a:p>
          <a:p>
            <a:pPr lvl="1"/>
            <a:r>
              <a:rPr lang="en-US"/>
              <a:t>How to obtain reliable estimates?</a:t>
            </a:r>
          </a:p>
          <a:p>
            <a:pPr lvl="1"/>
            <a:endParaRPr lang="en-US"/>
          </a:p>
          <a:p>
            <a:r>
              <a:rPr lang="en-US"/>
              <a:t>Methods for Model Comparison</a:t>
            </a:r>
          </a:p>
          <a:p>
            <a:pPr lvl="1"/>
            <a:r>
              <a:rPr lang="en-US"/>
              <a:t>How to compare the relative performance among competing models?</a:t>
            </a:r>
          </a:p>
          <a:p>
            <a:pPr lvl="1"/>
            <a:endParaRPr lang="en-US"/>
          </a:p>
        </p:txBody>
      </p:sp>
    </p:spTree>
    <p:extLst>
      <p:ext uri="{BB962C8B-B14F-4D97-AF65-F5344CB8AC3E}">
        <p14:creationId xmlns:p14="http://schemas.microsoft.com/office/powerpoint/2010/main" val="242239606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p:txBody>
          <a:bodyPr/>
          <a:lstStyle/>
          <a:p>
            <a:r>
              <a:rPr lang="en-US"/>
              <a:t>Model Evaluation</a:t>
            </a:r>
          </a:p>
        </p:txBody>
      </p:sp>
      <p:sp>
        <p:nvSpPr>
          <p:cNvPr id="962563" name="Rectangle 3"/>
          <p:cNvSpPr>
            <a:spLocks noGrp="1" noChangeArrowheads="1"/>
          </p:cNvSpPr>
          <p:nvPr>
            <p:ph type="body" idx="1"/>
          </p:nvPr>
        </p:nvSpPr>
        <p:spPr/>
        <p:txBody>
          <a:bodyPr>
            <a:normAutofit lnSpcReduction="10000"/>
          </a:bodyPr>
          <a:lstStyle/>
          <a:p>
            <a:r>
              <a:rPr lang="en-US">
                <a:solidFill>
                  <a:srgbClr val="FF0000"/>
                </a:solidFill>
              </a:rPr>
              <a:t>Metrics for Performance Evaluation</a:t>
            </a:r>
          </a:p>
          <a:p>
            <a:pPr lvl="1"/>
            <a:r>
              <a:rPr lang="en-US"/>
              <a:t>How to evaluate the performance of a model?</a:t>
            </a:r>
          </a:p>
          <a:p>
            <a:pPr lvl="1">
              <a:buFont typeface="Arial" pitchFamily="34" charset="0"/>
              <a:buNone/>
            </a:pPr>
            <a:endParaRPr lang="en-US"/>
          </a:p>
          <a:p>
            <a:r>
              <a:rPr lang="en-US"/>
              <a:t>Methods for Performance Evaluation</a:t>
            </a:r>
          </a:p>
          <a:p>
            <a:pPr lvl="1"/>
            <a:r>
              <a:rPr lang="en-US"/>
              <a:t>How to obtain reliable estimates?</a:t>
            </a:r>
          </a:p>
          <a:p>
            <a:pPr lvl="1"/>
            <a:endParaRPr lang="en-US"/>
          </a:p>
          <a:p>
            <a:r>
              <a:rPr lang="en-US"/>
              <a:t>Methods for Model Comparison</a:t>
            </a:r>
          </a:p>
          <a:p>
            <a:pPr lvl="1"/>
            <a:r>
              <a:rPr lang="en-US"/>
              <a:t>How to compare the relative performance among competing models?</a:t>
            </a:r>
          </a:p>
          <a:p>
            <a:pPr lvl="1"/>
            <a:endParaRPr lang="en-US"/>
          </a:p>
        </p:txBody>
      </p:sp>
    </p:spTree>
    <p:extLst>
      <p:ext uri="{BB962C8B-B14F-4D97-AF65-F5344CB8AC3E}">
        <p14:creationId xmlns:p14="http://schemas.microsoft.com/office/powerpoint/2010/main" val="2668681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0688"/>
            <a:ext cx="2605790" cy="2613099"/>
          </a:xfrm>
          <a:prstGeom prst="rect">
            <a:avLst/>
          </a:prstGeom>
        </p:spPr>
      </p:pic>
      <p:sp>
        <p:nvSpPr>
          <p:cNvPr id="4" name="CasellaDiTesto 3"/>
          <p:cNvSpPr txBox="1"/>
          <p:nvPr/>
        </p:nvSpPr>
        <p:spPr>
          <a:xfrm>
            <a:off x="827584" y="620688"/>
            <a:ext cx="7632848" cy="1077218"/>
          </a:xfrm>
          <a:prstGeom prst="rect">
            <a:avLst/>
          </a:prstGeom>
          <a:noFill/>
        </p:spPr>
        <p:txBody>
          <a:bodyPr wrap="square" rtlCol="0">
            <a:spAutoFit/>
          </a:bodyPr>
          <a:lstStyle/>
          <a:p>
            <a:pPr algn="ctr"/>
            <a:r>
              <a:rPr lang="it-IT" sz="3200" b="1" dirty="0" smtClean="0">
                <a:solidFill>
                  <a:srgbClr val="FF0000"/>
                </a:solidFill>
              </a:rPr>
              <a:t>STARTING POINT:</a:t>
            </a:r>
          </a:p>
          <a:p>
            <a:pPr algn="ctr"/>
            <a:r>
              <a:rPr lang="it-IT" sz="3200" b="1" dirty="0" smtClean="0">
                <a:solidFill>
                  <a:srgbClr val="FF0000"/>
                </a:solidFill>
              </a:rPr>
              <a:t> THE DATA</a:t>
            </a:r>
            <a:endParaRPr lang="it-IT" sz="3200" b="1" dirty="0">
              <a:solidFill>
                <a:srgbClr val="FF0000"/>
              </a:solidFill>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766063"/>
            <a:ext cx="3744416" cy="2905503"/>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132856"/>
            <a:ext cx="3886577" cy="2430958"/>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3785574"/>
            <a:ext cx="2880320" cy="2970330"/>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1391" y="1412776"/>
            <a:ext cx="2538214" cy="1798928"/>
          </a:xfrm>
          <a:prstGeom prst="rect">
            <a:avLst/>
          </a:prstGeom>
        </p:spPr>
      </p:pic>
    </p:spTree>
    <p:extLst>
      <p:ext uri="{BB962C8B-B14F-4D97-AF65-F5344CB8AC3E}">
        <p14:creationId xmlns:p14="http://schemas.microsoft.com/office/powerpoint/2010/main" val="341470435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a:t>Metrics for Performance Evaluation</a:t>
            </a:r>
          </a:p>
        </p:txBody>
      </p:sp>
      <p:sp>
        <p:nvSpPr>
          <p:cNvPr id="963587" name="Rectangle 3"/>
          <p:cNvSpPr>
            <a:spLocks noGrp="1" noChangeArrowheads="1"/>
          </p:cNvSpPr>
          <p:nvPr>
            <p:ph type="body" idx="1"/>
          </p:nvPr>
        </p:nvSpPr>
        <p:spPr/>
        <p:txBody>
          <a:bodyPr/>
          <a:lstStyle/>
          <a:p>
            <a:r>
              <a:rPr lang="en-US"/>
              <a:t>Focus on the predictive capability of a model</a:t>
            </a:r>
          </a:p>
          <a:p>
            <a:pPr lvl="1"/>
            <a:r>
              <a:rPr lang="en-US"/>
              <a:t>Rather than how fast it takes to classify or build models, scalability, etc.</a:t>
            </a:r>
          </a:p>
          <a:p>
            <a:r>
              <a:rPr lang="en-US"/>
              <a:t>Confusion Matrix:</a:t>
            </a:r>
          </a:p>
        </p:txBody>
      </p:sp>
      <p:graphicFrame>
        <p:nvGraphicFramePr>
          <p:cNvPr id="963588" name="Group 4"/>
          <p:cNvGraphicFramePr>
            <a:graphicFrameLocks noGrp="1"/>
          </p:cNvGraphicFramePr>
          <p:nvPr/>
        </p:nvGraphicFramePr>
        <p:xfrm>
          <a:off x="381000" y="3378200"/>
          <a:ext cx="6096000" cy="2794000"/>
        </p:xfrm>
        <a:graphic>
          <a:graphicData uri="http://schemas.openxmlformats.org/drawingml/2006/table">
            <a:tbl>
              <a:tblPr/>
              <a:tblGrid>
                <a:gridCol w="1524000"/>
                <a:gridCol w="1524000"/>
                <a:gridCol w="1524000"/>
                <a:gridCol w="1524000"/>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ACTUAL</a:t>
                      </a:r>
                      <a:br>
                        <a:rPr kumimoji="0" lang="en-US" sz="2400" b="0" i="0" u="none" strike="noStrike" cap="none" normalizeH="0" baseline="0" smtClean="0">
                          <a:ln>
                            <a:noFill/>
                          </a:ln>
                          <a:solidFill>
                            <a:schemeClr val="tx1"/>
                          </a:solidFill>
                          <a:effectLst/>
                          <a:latin typeface="Arial" pitchFamily="34" charset="0"/>
                        </a:rPr>
                      </a:br>
                      <a:r>
                        <a:rPr kumimoji="0" lang="en-US" sz="24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3611" name="Text Box 27"/>
          <p:cNvSpPr txBox="1">
            <a:spLocks noChangeArrowheads="1"/>
          </p:cNvSpPr>
          <p:nvPr/>
        </p:nvSpPr>
        <p:spPr bwMode="auto">
          <a:xfrm>
            <a:off x="6629400" y="4292600"/>
            <a:ext cx="22098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 TP (true positive)</a:t>
            </a:r>
          </a:p>
          <a:p>
            <a:pPr>
              <a:spcBef>
                <a:spcPct val="50000"/>
              </a:spcBef>
            </a:pPr>
            <a:r>
              <a:rPr lang="en-US"/>
              <a:t>b: FN (false negative)</a:t>
            </a:r>
          </a:p>
          <a:p>
            <a:pPr>
              <a:spcBef>
                <a:spcPct val="50000"/>
              </a:spcBef>
            </a:pPr>
            <a:r>
              <a:rPr lang="en-US"/>
              <a:t>c: FP (false positive)</a:t>
            </a:r>
          </a:p>
          <a:p>
            <a:pPr>
              <a:spcBef>
                <a:spcPct val="50000"/>
              </a:spcBef>
            </a:pPr>
            <a:r>
              <a:rPr lang="en-US"/>
              <a:t>d: TN (true negative)</a:t>
            </a:r>
          </a:p>
        </p:txBody>
      </p:sp>
    </p:spTree>
    <p:extLst>
      <p:ext uri="{BB962C8B-B14F-4D97-AF65-F5344CB8AC3E}">
        <p14:creationId xmlns:p14="http://schemas.microsoft.com/office/powerpoint/2010/main" val="97666714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normAutofit fontScale="90000"/>
          </a:bodyPr>
          <a:lstStyle/>
          <a:p>
            <a:r>
              <a:rPr lang="en-US"/>
              <a:t>Metrics for Performance Evaluation…</a:t>
            </a:r>
          </a:p>
        </p:txBody>
      </p:sp>
      <p:sp>
        <p:nvSpPr>
          <p:cNvPr id="964611" name="Rectangle 3"/>
          <p:cNvSpPr>
            <a:spLocks noGrp="1" noChangeArrowheads="1"/>
          </p:cNvSpPr>
          <p:nvPr>
            <p:ph type="body" idx="1"/>
          </p:nvPr>
        </p:nvSpPr>
        <p:spPr/>
        <p:txBody>
          <a:bodyPr/>
          <a:lstStyle/>
          <a:p>
            <a:endParaRPr lang="en-US"/>
          </a:p>
          <a:p>
            <a:endParaRPr lang="en-US"/>
          </a:p>
          <a:p>
            <a:endParaRPr lang="en-US"/>
          </a:p>
          <a:p>
            <a:endParaRPr lang="en-US"/>
          </a:p>
          <a:p>
            <a:endParaRPr lang="en-US"/>
          </a:p>
          <a:p>
            <a:endParaRPr lang="en-US"/>
          </a:p>
          <a:p>
            <a:r>
              <a:rPr lang="en-US"/>
              <a:t>Most widely-used metric:</a:t>
            </a:r>
          </a:p>
          <a:p>
            <a:endParaRPr lang="en-US"/>
          </a:p>
        </p:txBody>
      </p:sp>
      <p:graphicFrame>
        <p:nvGraphicFramePr>
          <p:cNvPr id="964612" name="Group 4"/>
          <p:cNvGraphicFramePr>
            <a:graphicFrameLocks noGrp="1"/>
          </p:cNvGraphicFramePr>
          <p:nvPr/>
        </p:nvGraphicFramePr>
        <p:xfrm>
          <a:off x="1524000" y="1219200"/>
          <a:ext cx="6096000" cy="2821940"/>
        </p:xfrm>
        <a:graphic>
          <a:graphicData uri="http://schemas.openxmlformats.org/drawingml/2006/table">
            <a:tbl>
              <a:tblPr/>
              <a:tblGrid>
                <a:gridCol w="1524000"/>
                <a:gridCol w="1524000"/>
                <a:gridCol w="1524000"/>
                <a:gridCol w="1524000"/>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ACTUAL</a:t>
                      </a:r>
                      <a:br>
                        <a:rPr kumimoji="0" lang="en-US" sz="2400" b="0" i="0" u="none" strike="noStrike" cap="none" normalizeH="0" baseline="0" smtClean="0">
                          <a:ln>
                            <a:noFill/>
                          </a:ln>
                          <a:solidFill>
                            <a:schemeClr val="tx1"/>
                          </a:solidFill>
                          <a:effectLst/>
                          <a:latin typeface="Arial" pitchFamily="34" charset="0"/>
                        </a:rPr>
                      </a:br>
                      <a:r>
                        <a:rPr kumimoji="0" lang="en-US" sz="24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a</a:t>
                      </a:r>
                      <a:br>
                        <a:rPr kumimoji="0" lang="en-US" sz="2000" b="0" i="0" u="none" strike="noStrike" cap="none" normalizeH="0" baseline="0" smtClean="0">
                          <a:ln>
                            <a:noFill/>
                          </a:ln>
                          <a:solidFill>
                            <a:schemeClr val="tx1"/>
                          </a:solidFill>
                          <a:effectLst/>
                          <a:latin typeface="Arial" pitchFamily="34" charset="0"/>
                        </a:rPr>
                      </a:br>
                      <a:r>
                        <a:rPr kumimoji="0" lang="en-US" sz="2000" b="0" i="0" u="none" strike="noStrike" cap="none" normalizeH="0" baseline="0" smtClean="0">
                          <a:ln>
                            <a:noFill/>
                          </a:ln>
                          <a:solidFill>
                            <a:srgbClr val="FF0000"/>
                          </a:solidFill>
                          <a:effectLst/>
                          <a:latin typeface="Arial" pitchFamily="34"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b</a:t>
                      </a:r>
                      <a:br>
                        <a:rPr kumimoji="0" lang="en-US" sz="2000" b="0" i="0" u="none" strike="noStrike" cap="none" normalizeH="0" baseline="0" smtClean="0">
                          <a:ln>
                            <a:noFill/>
                          </a:ln>
                          <a:solidFill>
                            <a:schemeClr val="tx1"/>
                          </a:solidFill>
                          <a:effectLst/>
                          <a:latin typeface="Arial" pitchFamily="34" charset="0"/>
                        </a:rPr>
                      </a:br>
                      <a:r>
                        <a:rPr kumimoji="0" lang="en-US" sz="2000" b="0" i="0" u="none" strike="noStrike" cap="none" normalizeH="0" baseline="0" smtClean="0">
                          <a:ln>
                            <a:noFill/>
                          </a:ln>
                          <a:solidFill>
                            <a:srgbClr val="FF0000"/>
                          </a:solidFill>
                          <a:effectLst/>
                          <a:latin typeface="Arial" pitchFamily="34"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a:t>
                      </a:r>
                      <a:br>
                        <a:rPr kumimoji="0" lang="en-US" sz="2000" b="0" i="0" u="none" strike="noStrike" cap="none" normalizeH="0" baseline="0" smtClean="0">
                          <a:ln>
                            <a:noFill/>
                          </a:ln>
                          <a:solidFill>
                            <a:schemeClr val="tx1"/>
                          </a:solidFill>
                          <a:effectLst/>
                          <a:latin typeface="Arial" pitchFamily="34" charset="0"/>
                        </a:rPr>
                      </a:br>
                      <a:r>
                        <a:rPr kumimoji="0" lang="en-US" sz="2000" b="0" i="0" u="none" strike="noStrike" cap="none" normalizeH="0" baseline="0" smtClean="0">
                          <a:ln>
                            <a:noFill/>
                          </a:ln>
                          <a:solidFill>
                            <a:srgbClr val="FF0000"/>
                          </a:solidFill>
                          <a:effectLst/>
                          <a:latin typeface="Arial" pitchFamily="34"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d</a:t>
                      </a:r>
                      <a:br>
                        <a:rPr kumimoji="0" lang="en-US" sz="2000" b="0" i="0" u="none" strike="noStrike" cap="none" normalizeH="0" baseline="0" smtClean="0">
                          <a:ln>
                            <a:noFill/>
                          </a:ln>
                          <a:solidFill>
                            <a:schemeClr val="tx1"/>
                          </a:solidFill>
                          <a:effectLst/>
                          <a:latin typeface="Arial" pitchFamily="34" charset="0"/>
                        </a:rPr>
                      </a:br>
                      <a:r>
                        <a:rPr kumimoji="0" lang="en-US" sz="2000" b="0" i="0" u="none" strike="noStrike" cap="none" normalizeH="0" baseline="0" smtClean="0">
                          <a:ln>
                            <a:noFill/>
                          </a:ln>
                          <a:solidFill>
                            <a:srgbClr val="FF0000"/>
                          </a:solidFill>
                          <a:effectLst/>
                          <a:latin typeface="Arial" pitchFamily="34"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4635" name="Object 27"/>
          <p:cNvGraphicFramePr>
            <a:graphicFrameLocks noChangeAspect="1"/>
          </p:cNvGraphicFramePr>
          <p:nvPr/>
        </p:nvGraphicFramePr>
        <p:xfrm>
          <a:off x="609600" y="5105400"/>
          <a:ext cx="7583488" cy="969963"/>
        </p:xfrm>
        <a:graphic>
          <a:graphicData uri="http://schemas.openxmlformats.org/presentationml/2006/ole">
            <mc:AlternateContent xmlns:mc="http://schemas.openxmlformats.org/markup-compatibility/2006">
              <mc:Choice xmlns:v="urn:schemas-microsoft-com:vml" Requires="v">
                <p:oleObj spid="_x0000_s62487" name="Equation" r:id="rId3" imgW="5663880" imgH="723600" progId="Equation.3">
                  <p:embed/>
                </p:oleObj>
              </mc:Choice>
              <mc:Fallback>
                <p:oleObj name="Equation" r:id="rId3" imgW="5663880" imgH="723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05400"/>
                        <a:ext cx="75834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4514904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r>
              <a:rPr lang="en-US"/>
              <a:t>Limitation of Accuracy</a:t>
            </a:r>
          </a:p>
        </p:txBody>
      </p:sp>
      <p:sp>
        <p:nvSpPr>
          <p:cNvPr id="965635" name="Rectangle 3"/>
          <p:cNvSpPr>
            <a:spLocks noGrp="1" noChangeArrowheads="1"/>
          </p:cNvSpPr>
          <p:nvPr>
            <p:ph type="body" idx="1"/>
          </p:nvPr>
        </p:nvSpPr>
        <p:spPr/>
        <p:txBody>
          <a:bodyPr/>
          <a:lstStyle/>
          <a:p>
            <a:r>
              <a:rPr lang="en-US"/>
              <a:t>Consider a 2-class problem</a:t>
            </a:r>
          </a:p>
          <a:p>
            <a:pPr lvl="1"/>
            <a:r>
              <a:rPr lang="en-US"/>
              <a:t>Number of Class 0 examples = 9990</a:t>
            </a:r>
          </a:p>
          <a:p>
            <a:pPr lvl="1"/>
            <a:r>
              <a:rPr lang="en-US"/>
              <a:t>Number of Class 1 examples = 10</a:t>
            </a:r>
          </a:p>
          <a:p>
            <a:pPr lvl="1"/>
            <a:endParaRPr lang="en-US"/>
          </a:p>
          <a:p>
            <a:r>
              <a:rPr lang="en-US"/>
              <a:t>If model predicts everything to be class 0, accuracy is 9990/10000 = 99.9 %</a:t>
            </a:r>
          </a:p>
          <a:p>
            <a:pPr lvl="1"/>
            <a:r>
              <a:rPr lang="en-US"/>
              <a:t>Accuracy is misleading because model does not detect any class 1 example</a:t>
            </a:r>
          </a:p>
          <a:p>
            <a:endParaRPr lang="en-US"/>
          </a:p>
          <a:p>
            <a:endParaRPr lang="en-US"/>
          </a:p>
        </p:txBody>
      </p:sp>
    </p:spTree>
    <p:extLst>
      <p:ext uri="{BB962C8B-B14F-4D97-AF65-F5344CB8AC3E}">
        <p14:creationId xmlns:p14="http://schemas.microsoft.com/office/powerpoint/2010/main" val="9419668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r>
              <a:rPr lang="en-US"/>
              <a:t>Cost Matrix</a:t>
            </a:r>
          </a:p>
        </p:txBody>
      </p:sp>
      <p:graphicFrame>
        <p:nvGraphicFramePr>
          <p:cNvPr id="966659" name="Group 3"/>
          <p:cNvGraphicFramePr>
            <a:graphicFrameLocks noGrp="1"/>
          </p:cNvGraphicFramePr>
          <p:nvPr/>
        </p:nvGraphicFramePr>
        <p:xfrm>
          <a:off x="1447800" y="1625600"/>
          <a:ext cx="6096000" cy="2794000"/>
        </p:xfrm>
        <a:graphic>
          <a:graphicData uri="http://schemas.openxmlformats.org/drawingml/2006/table">
            <a:tbl>
              <a:tblPr/>
              <a:tblGrid>
                <a:gridCol w="1524000"/>
                <a:gridCol w="1524000"/>
                <a:gridCol w="1524000"/>
                <a:gridCol w="1524000"/>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ACTUAL</a:t>
                      </a:r>
                      <a:br>
                        <a:rPr kumimoji="0" lang="en-US" sz="2400" b="0" i="0" u="none" strike="noStrike" cap="none" normalizeH="0" baseline="0" smtClean="0">
                          <a:ln>
                            <a:noFill/>
                          </a:ln>
                          <a:solidFill>
                            <a:schemeClr val="tx1"/>
                          </a:solidFill>
                          <a:effectLst/>
                          <a:latin typeface="Arial" pitchFamily="34" charset="0"/>
                        </a:rPr>
                      </a:br>
                      <a:r>
                        <a:rPr kumimoji="0" lang="en-US" sz="24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673100">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C(Yes|Yes)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C(No|Yes)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C(Yes|No)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C(No|No)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6682" name="Rectangle 26"/>
          <p:cNvSpPr>
            <a:spLocks noChangeArrowheads="1"/>
          </p:cNvSpPr>
          <p:nvPr/>
        </p:nvSpPr>
        <p:spPr bwMode="auto">
          <a:xfrm>
            <a:off x="685800" y="510540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92100" indent="-292100">
              <a:spcBef>
                <a:spcPct val="50000"/>
              </a:spcBef>
            </a:pPr>
            <a:r>
              <a:rPr lang="en-US" sz="2400" b="0"/>
              <a:t>C(i|j): Cost of misclassifying class j example as class i</a:t>
            </a:r>
          </a:p>
        </p:txBody>
      </p:sp>
    </p:spTree>
    <p:extLst>
      <p:ext uri="{BB962C8B-B14F-4D97-AF65-F5344CB8AC3E}">
        <p14:creationId xmlns:p14="http://schemas.microsoft.com/office/powerpoint/2010/main" val="254153957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r>
              <a:rPr lang="en-US"/>
              <a:t>Computing Cost of Classification</a:t>
            </a:r>
          </a:p>
        </p:txBody>
      </p:sp>
      <p:graphicFrame>
        <p:nvGraphicFramePr>
          <p:cNvPr id="967683" name="Group 1027"/>
          <p:cNvGraphicFramePr>
            <a:graphicFrameLocks noGrp="1"/>
          </p:cNvGraphicFramePr>
          <p:nvPr/>
        </p:nvGraphicFramePr>
        <p:xfrm>
          <a:off x="2895600" y="1143000"/>
          <a:ext cx="3581400" cy="1831023"/>
        </p:xfrm>
        <a:graphic>
          <a:graphicData uri="http://schemas.openxmlformats.org/drawingml/2006/table">
            <a:tbl>
              <a:tblPr/>
              <a:tblGrid>
                <a:gridCol w="1143000"/>
                <a:gridCol w="838200"/>
                <a:gridCol w="762000"/>
                <a:gridCol w="838200"/>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rgbClr val="FF0000"/>
                          </a:solidFill>
                          <a:effectLst/>
                          <a:latin typeface="Arial" pitchFamily="34" charset="0"/>
                        </a:rPr>
                        <a:t>Cost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
                      </a:r>
                      <a:br>
                        <a:rPr kumimoji="0" lang="en-US" sz="20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81000">
                <a:tc vMerge="1">
                  <a:txBody>
                    <a:bodyPr/>
                    <a:lstStyle/>
                    <a:p>
                      <a:endParaRPr lang="it-IT"/>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vMerge="1">
                  <a:txBody>
                    <a:bodyPr/>
                    <a:lstStyle/>
                    <a:p>
                      <a:endParaRPr lang="it-IT"/>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7706" name="Group 1050"/>
          <p:cNvGraphicFramePr>
            <a:graphicFrameLocks noGrp="1"/>
          </p:cNvGraphicFramePr>
          <p:nvPr/>
        </p:nvGraphicFramePr>
        <p:xfrm>
          <a:off x="685800" y="3276600"/>
          <a:ext cx="3581400" cy="1831023"/>
        </p:xfrm>
        <a:graphic>
          <a:graphicData uri="http://schemas.openxmlformats.org/drawingml/2006/table">
            <a:tbl>
              <a:tblPr/>
              <a:tblGrid>
                <a:gridCol w="1143000"/>
                <a:gridCol w="838200"/>
                <a:gridCol w="762000"/>
                <a:gridCol w="838200"/>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rgbClr val="FF0000"/>
                          </a:solidFill>
                          <a:effectLst/>
                          <a:latin typeface="Arial" pitchFamily="34" charset="0"/>
                        </a:rPr>
                        <a:t>Model M</a:t>
                      </a:r>
                      <a:r>
                        <a:rPr kumimoji="0" lang="en-US" sz="1800" b="0" i="0" u="none" strike="noStrike" cap="none" normalizeH="0" baseline="-25000" smtClean="0">
                          <a:ln>
                            <a:noFill/>
                          </a:ln>
                          <a:solidFill>
                            <a:srgbClr val="FF0000"/>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
                      </a:r>
                      <a:br>
                        <a:rPr kumimoji="0" lang="en-US" sz="20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81000">
                <a:tc vMerge="1">
                  <a:txBody>
                    <a:bodyPr/>
                    <a:lstStyle/>
                    <a:p>
                      <a:endParaRPr lang="it-IT"/>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vMerge="1">
                  <a:txBody>
                    <a:bodyPr/>
                    <a:lstStyle/>
                    <a:p>
                      <a:endParaRPr lang="it-IT"/>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7729" name="Group 1073"/>
          <p:cNvGraphicFramePr>
            <a:graphicFrameLocks noGrp="1"/>
          </p:cNvGraphicFramePr>
          <p:nvPr/>
        </p:nvGraphicFramePr>
        <p:xfrm>
          <a:off x="4953000" y="3276600"/>
          <a:ext cx="3581400" cy="1831023"/>
        </p:xfrm>
        <a:graphic>
          <a:graphicData uri="http://schemas.openxmlformats.org/drawingml/2006/table">
            <a:tbl>
              <a:tblPr/>
              <a:tblGrid>
                <a:gridCol w="1143000"/>
                <a:gridCol w="838200"/>
                <a:gridCol w="762000"/>
                <a:gridCol w="838200"/>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rgbClr val="FF0000"/>
                          </a:solidFill>
                          <a:effectLst/>
                          <a:latin typeface="Arial" pitchFamily="34" charset="0"/>
                        </a:rPr>
                        <a:t>Model M</a:t>
                      </a:r>
                      <a:r>
                        <a:rPr kumimoji="0" lang="en-US" sz="1800" b="0" i="0" u="none" strike="noStrike" cap="none" normalizeH="0" baseline="-25000" smtClean="0">
                          <a:ln>
                            <a:noFill/>
                          </a:ln>
                          <a:solidFill>
                            <a:srgbClr val="FF0000"/>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
                      </a:r>
                      <a:br>
                        <a:rPr kumimoji="0" lang="en-US" sz="20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81000">
                <a:tc vMerge="1">
                  <a:txBody>
                    <a:bodyPr/>
                    <a:lstStyle/>
                    <a:p>
                      <a:endParaRPr lang="it-IT"/>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vMerge="1">
                  <a:txBody>
                    <a:bodyPr/>
                    <a:lstStyle/>
                    <a:p>
                      <a:endParaRPr lang="it-IT"/>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7752" name="Rectangle 1096"/>
          <p:cNvSpPr>
            <a:spLocks noChangeArrowheads="1"/>
          </p:cNvSpPr>
          <p:nvPr/>
        </p:nvSpPr>
        <p:spPr bwMode="auto">
          <a:xfrm>
            <a:off x="762000" y="5334000"/>
            <a:ext cx="304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None/>
            </a:pPr>
            <a:r>
              <a:rPr lang="en-US" sz="2400" b="0"/>
              <a:t>Accuracy = 80%</a:t>
            </a:r>
          </a:p>
          <a:p>
            <a:pPr marL="292100" indent="-292100">
              <a:spcBef>
                <a:spcPct val="10000"/>
              </a:spcBef>
              <a:spcAft>
                <a:spcPts val="400"/>
              </a:spcAft>
              <a:buClr>
                <a:srgbClr val="0C7B9C"/>
              </a:buClr>
              <a:buSzPct val="75000"/>
              <a:buFont typeface="Monotype Sorts" pitchFamily="2" charset="2"/>
              <a:buNone/>
            </a:pPr>
            <a:r>
              <a:rPr lang="en-US" sz="2400" b="0"/>
              <a:t>Cost = 3910</a:t>
            </a:r>
          </a:p>
        </p:txBody>
      </p:sp>
      <p:sp>
        <p:nvSpPr>
          <p:cNvPr id="967753" name="Rectangle 1097"/>
          <p:cNvSpPr>
            <a:spLocks noChangeArrowheads="1"/>
          </p:cNvSpPr>
          <p:nvPr/>
        </p:nvSpPr>
        <p:spPr bwMode="auto">
          <a:xfrm>
            <a:off x="5181600" y="5334000"/>
            <a:ext cx="304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None/>
            </a:pPr>
            <a:r>
              <a:rPr lang="en-US" sz="2400" b="0"/>
              <a:t>Accuracy = 90%</a:t>
            </a:r>
          </a:p>
          <a:p>
            <a:pPr marL="292100" indent="-292100">
              <a:spcBef>
                <a:spcPct val="10000"/>
              </a:spcBef>
              <a:spcAft>
                <a:spcPts val="400"/>
              </a:spcAft>
              <a:buClr>
                <a:srgbClr val="0C7B9C"/>
              </a:buClr>
              <a:buSzPct val="75000"/>
              <a:buFont typeface="Monotype Sorts" pitchFamily="2" charset="2"/>
              <a:buNone/>
            </a:pPr>
            <a:r>
              <a:rPr lang="en-US" sz="2400" b="0"/>
              <a:t>Cost = 4255</a:t>
            </a:r>
          </a:p>
        </p:txBody>
      </p:sp>
    </p:spTree>
    <p:extLst>
      <p:ext uri="{BB962C8B-B14F-4D97-AF65-F5344CB8AC3E}">
        <p14:creationId xmlns:p14="http://schemas.microsoft.com/office/powerpoint/2010/main" val="372079390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p:txBody>
          <a:bodyPr>
            <a:normAutofit fontScale="90000"/>
          </a:bodyPr>
          <a:lstStyle/>
          <a:p>
            <a:r>
              <a:rPr lang="en-US"/>
              <a:t>Cost vs Accuracy</a:t>
            </a:r>
          </a:p>
        </p:txBody>
      </p:sp>
      <p:graphicFrame>
        <p:nvGraphicFramePr>
          <p:cNvPr id="968707" name="Group 3"/>
          <p:cNvGraphicFramePr>
            <a:graphicFrameLocks noGrp="1"/>
          </p:cNvGraphicFramePr>
          <p:nvPr>
            <p:ph idx="1"/>
          </p:nvPr>
        </p:nvGraphicFramePr>
        <p:xfrm>
          <a:off x="411163" y="1143000"/>
          <a:ext cx="4389437" cy="2243138"/>
        </p:xfrm>
        <a:graphic>
          <a:graphicData uri="http://schemas.openxmlformats.org/drawingml/2006/table">
            <a:tbl>
              <a:tblPr/>
              <a:tblGrid>
                <a:gridCol w="1096962"/>
                <a:gridCol w="1098550"/>
                <a:gridCol w="1096963"/>
                <a:gridCol w="1096962"/>
              </a:tblGrid>
              <a:tr h="45085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rgbClr val="FF0000"/>
                          </a:solidFill>
                          <a:effectLst/>
                          <a:latin typeface="Arial" pitchFamily="34"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r>
              <a:tr h="56515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68730" name="Group 26"/>
          <p:cNvGraphicFramePr>
            <a:graphicFrameLocks noGrp="1"/>
          </p:cNvGraphicFramePr>
          <p:nvPr/>
        </p:nvGraphicFramePr>
        <p:xfrm>
          <a:off x="381000" y="3886200"/>
          <a:ext cx="4389438" cy="2243138"/>
        </p:xfrm>
        <a:graphic>
          <a:graphicData uri="http://schemas.openxmlformats.org/drawingml/2006/table">
            <a:tbl>
              <a:tblPr/>
              <a:tblGrid>
                <a:gridCol w="1096963"/>
                <a:gridCol w="1098550"/>
                <a:gridCol w="1096962"/>
                <a:gridCol w="1096963"/>
              </a:tblGrid>
              <a:tr h="45085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rgbClr val="FF0000"/>
                          </a:solidFill>
                          <a:effectLst/>
                          <a:latin typeface="Arial" pitchFamily="34"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r>
              <a:tr h="56515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ACTUAL</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it-IT"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smtClean="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vMerge="1">
                  <a:txBody>
                    <a:bodyPr/>
                    <a:lstStyle/>
                    <a:p>
                      <a:endParaRPr lang="it-IT"/>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smtClean="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68753" name="Group 49"/>
          <p:cNvGrpSpPr>
            <a:grpSpLocks/>
          </p:cNvGrpSpPr>
          <p:nvPr/>
        </p:nvGrpSpPr>
        <p:grpSpPr bwMode="auto">
          <a:xfrm>
            <a:off x="5105400" y="1143000"/>
            <a:ext cx="3733800" cy="4964113"/>
            <a:chOff x="3216" y="720"/>
            <a:chExt cx="2352" cy="3127"/>
          </a:xfrm>
        </p:grpSpPr>
        <p:sp>
          <p:nvSpPr>
            <p:cNvPr id="968754" name="Text Box 50"/>
            <p:cNvSpPr txBox="1">
              <a:spLocks noChangeArrowheads="1"/>
            </p:cNvSpPr>
            <p:nvPr/>
          </p:nvSpPr>
          <p:spPr bwMode="auto">
            <a:xfrm>
              <a:off x="3264" y="1536"/>
              <a:ext cx="2256" cy="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t>N = a + b + c + d</a:t>
              </a:r>
            </a:p>
            <a:p>
              <a:pPr>
                <a:spcBef>
                  <a:spcPct val="50000"/>
                </a:spcBef>
              </a:pPr>
              <a:endParaRPr lang="en-US" sz="1800" b="0"/>
            </a:p>
            <a:p>
              <a:pPr>
                <a:spcBef>
                  <a:spcPct val="50000"/>
                </a:spcBef>
              </a:pPr>
              <a:r>
                <a:rPr lang="en-US" sz="1800" b="0"/>
                <a:t>Accuracy = (a + d)/N</a:t>
              </a:r>
            </a:p>
            <a:p>
              <a:pPr>
                <a:spcBef>
                  <a:spcPct val="50000"/>
                </a:spcBef>
              </a:pPr>
              <a:endParaRPr lang="en-US" sz="1800" b="0"/>
            </a:p>
            <a:p>
              <a:pPr>
                <a:spcBef>
                  <a:spcPct val="50000"/>
                </a:spcBef>
              </a:pPr>
              <a:r>
                <a:rPr lang="en-US" sz="1800" b="0"/>
                <a:t>Cost = p (a + d) + q (b + c)</a:t>
              </a:r>
            </a:p>
            <a:p>
              <a:pPr>
                <a:spcBef>
                  <a:spcPct val="50000"/>
                </a:spcBef>
              </a:pPr>
              <a:r>
                <a:rPr lang="en-US" sz="1800" b="0"/>
                <a:t>        = p (a + d) + q (N – a – d)</a:t>
              </a:r>
            </a:p>
            <a:p>
              <a:pPr>
                <a:spcBef>
                  <a:spcPct val="50000"/>
                </a:spcBef>
              </a:pPr>
              <a:r>
                <a:rPr lang="en-US" sz="1800" b="0"/>
                <a:t>        = q N – (q – p)(a + d)</a:t>
              </a:r>
            </a:p>
            <a:p>
              <a:pPr>
                <a:spcBef>
                  <a:spcPct val="50000"/>
                </a:spcBef>
              </a:pPr>
              <a:r>
                <a:rPr lang="en-US" sz="1800" b="0"/>
                <a:t>        = N [q – (q-p) </a:t>
              </a:r>
              <a:r>
                <a:rPr lang="en-US" sz="1800" b="0">
                  <a:sym typeface="Symbol" pitchFamily="18" charset="2"/>
                </a:rPr>
                <a:t> </a:t>
              </a:r>
              <a:r>
                <a:rPr lang="en-US" sz="1800" b="0"/>
                <a:t>Accuracy] </a:t>
              </a:r>
            </a:p>
            <a:p>
              <a:pPr>
                <a:spcBef>
                  <a:spcPct val="50000"/>
                </a:spcBef>
              </a:pPr>
              <a:endParaRPr lang="en-US" sz="1800" b="0"/>
            </a:p>
          </p:txBody>
        </p:sp>
        <p:sp>
          <p:nvSpPr>
            <p:cNvPr id="968755" name="Rectangle 51"/>
            <p:cNvSpPr>
              <a:spLocks noChangeArrowheads="1"/>
            </p:cNvSpPr>
            <p:nvPr/>
          </p:nvSpPr>
          <p:spPr bwMode="auto">
            <a:xfrm>
              <a:off x="3216" y="720"/>
              <a:ext cx="235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0"/>
                <a:t>Accuracy is proportional to cost if</a:t>
              </a:r>
              <a:br>
                <a:rPr lang="en-US" sz="1800" b="0"/>
              </a:br>
              <a:r>
                <a:rPr lang="en-US" sz="1800" b="0"/>
                <a:t>1. C(Yes|No)=C(No|Yes) = q </a:t>
              </a:r>
              <a:br>
                <a:rPr lang="en-US" sz="1800" b="0"/>
              </a:br>
              <a:r>
                <a:rPr lang="en-US" sz="1800" b="0"/>
                <a:t>2. C(Yes|Yes)=C(No|No) = p</a:t>
              </a:r>
            </a:p>
          </p:txBody>
        </p:sp>
      </p:grpSp>
    </p:spTree>
    <p:extLst>
      <p:ext uri="{BB962C8B-B14F-4D97-AF65-F5344CB8AC3E}">
        <p14:creationId xmlns:p14="http://schemas.microsoft.com/office/powerpoint/2010/main" val="2648810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68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p:txBody>
          <a:bodyPr/>
          <a:lstStyle/>
          <a:p>
            <a:r>
              <a:rPr lang="en-US"/>
              <a:t>Cost-Sensitive Measures</a:t>
            </a:r>
          </a:p>
        </p:txBody>
      </p:sp>
      <p:graphicFrame>
        <p:nvGraphicFramePr>
          <p:cNvPr id="969731" name="Object 3"/>
          <p:cNvGraphicFramePr>
            <a:graphicFrameLocks noChangeAspect="1"/>
          </p:cNvGraphicFramePr>
          <p:nvPr/>
        </p:nvGraphicFramePr>
        <p:xfrm>
          <a:off x="2133600" y="990600"/>
          <a:ext cx="4800600" cy="2716213"/>
        </p:xfrm>
        <a:graphic>
          <a:graphicData uri="http://schemas.openxmlformats.org/presentationml/2006/ole">
            <mc:AlternateContent xmlns:mc="http://schemas.openxmlformats.org/markup-compatibility/2006">
              <mc:Choice xmlns:v="urn:schemas-microsoft-com:vml" Requires="v">
                <p:oleObj spid="_x0000_s63532" name="Equation" r:id="rId3" imgW="4241520" imgH="2400120" progId="Equation.3">
                  <p:embed/>
                </p:oleObj>
              </mc:Choice>
              <mc:Fallback>
                <p:oleObj name="Equation" r:id="rId3" imgW="4241520" imgH="240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990600"/>
                        <a:ext cx="4800600" cy="271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9732" name="Rectangle 4"/>
          <p:cNvSpPr>
            <a:spLocks noChangeArrowheads="1"/>
          </p:cNvSpPr>
          <p:nvPr/>
        </p:nvSpPr>
        <p:spPr bwMode="auto">
          <a:xfrm>
            <a:off x="152400" y="3962400"/>
            <a:ext cx="8839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b="0"/>
              <a:t>Precision is biased towards C(Yes|Yes) &amp; C(Yes|No)</a:t>
            </a:r>
          </a:p>
          <a:p>
            <a:pPr marL="292100" indent="-292100">
              <a:spcBef>
                <a:spcPct val="10000"/>
              </a:spcBef>
              <a:spcAft>
                <a:spcPts val="400"/>
              </a:spcAft>
              <a:buClr>
                <a:srgbClr val="0C7B9C"/>
              </a:buClr>
              <a:buSzPct val="75000"/>
              <a:buFont typeface="Monotype Sorts" pitchFamily="2" charset="2"/>
              <a:buChar char="l"/>
            </a:pPr>
            <a:r>
              <a:rPr lang="en-US" sz="2400" b="0"/>
              <a:t>Recall is biased towards C(Yes|Yes) &amp; C(No|Yes)</a:t>
            </a:r>
          </a:p>
          <a:p>
            <a:pPr marL="292100" indent="-292100">
              <a:spcBef>
                <a:spcPct val="10000"/>
              </a:spcBef>
              <a:spcAft>
                <a:spcPts val="400"/>
              </a:spcAft>
              <a:buClr>
                <a:srgbClr val="0C7B9C"/>
              </a:buClr>
              <a:buSzPct val="75000"/>
              <a:buFont typeface="Monotype Sorts" pitchFamily="2" charset="2"/>
              <a:buChar char="l"/>
            </a:pPr>
            <a:r>
              <a:rPr lang="en-US" sz="2400" b="0"/>
              <a:t>F-measure is biased towards all except C(No|No)</a:t>
            </a:r>
          </a:p>
        </p:txBody>
      </p:sp>
      <p:graphicFrame>
        <p:nvGraphicFramePr>
          <p:cNvPr id="969733" name="Object 5"/>
          <p:cNvGraphicFramePr>
            <a:graphicFrameLocks noChangeAspect="1"/>
          </p:cNvGraphicFramePr>
          <p:nvPr/>
        </p:nvGraphicFramePr>
        <p:xfrm>
          <a:off x="1371600" y="5410200"/>
          <a:ext cx="6019800" cy="914400"/>
        </p:xfrm>
        <a:graphic>
          <a:graphicData uri="http://schemas.openxmlformats.org/presentationml/2006/ole">
            <mc:AlternateContent xmlns:mc="http://schemas.openxmlformats.org/markup-compatibility/2006">
              <mc:Choice xmlns:v="urn:schemas-microsoft-com:vml" Requires="v">
                <p:oleObj spid="_x0000_s63533" name="Equation" r:id="rId5" imgW="5270400" imgH="799920" progId="Equation.3">
                  <p:embed/>
                </p:oleObj>
              </mc:Choice>
              <mc:Fallback>
                <p:oleObj name="Equation" r:id="rId5" imgW="5270400" imgH="7999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5410200"/>
                        <a:ext cx="6019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802206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ChangeArrowheads="1"/>
          </p:cNvSpPr>
          <p:nvPr>
            <p:ph type="title"/>
          </p:nvPr>
        </p:nvSpPr>
        <p:spPr/>
        <p:txBody>
          <a:bodyPr/>
          <a:lstStyle/>
          <a:p>
            <a:r>
              <a:rPr lang="en-US"/>
              <a:t>Model Evaluation</a:t>
            </a:r>
          </a:p>
        </p:txBody>
      </p:sp>
      <p:sp>
        <p:nvSpPr>
          <p:cNvPr id="970755" name="Rectangle 3"/>
          <p:cNvSpPr>
            <a:spLocks noGrp="1" noChangeArrowheads="1"/>
          </p:cNvSpPr>
          <p:nvPr>
            <p:ph type="body" idx="1"/>
          </p:nvPr>
        </p:nvSpPr>
        <p:spPr/>
        <p:txBody>
          <a:bodyPr>
            <a:normAutofit lnSpcReduction="10000"/>
          </a:bodyPr>
          <a:lstStyle/>
          <a:p>
            <a:r>
              <a:rPr lang="en-US"/>
              <a:t>Metrics for Performance Evaluation</a:t>
            </a:r>
          </a:p>
          <a:p>
            <a:pPr lvl="1"/>
            <a:r>
              <a:rPr lang="en-US"/>
              <a:t>How to evaluate the performance of a model?</a:t>
            </a:r>
          </a:p>
          <a:p>
            <a:pPr lvl="1">
              <a:buFont typeface="Arial" pitchFamily="34" charset="0"/>
              <a:buNone/>
            </a:pPr>
            <a:endParaRPr lang="en-US"/>
          </a:p>
          <a:p>
            <a:r>
              <a:rPr lang="en-US">
                <a:solidFill>
                  <a:srgbClr val="FF0000"/>
                </a:solidFill>
              </a:rPr>
              <a:t>Methods for Performance Evaluation</a:t>
            </a:r>
          </a:p>
          <a:p>
            <a:pPr lvl="1"/>
            <a:r>
              <a:rPr lang="en-US"/>
              <a:t>How to obtain reliable estimates?</a:t>
            </a:r>
          </a:p>
          <a:p>
            <a:pPr lvl="1"/>
            <a:endParaRPr lang="en-US"/>
          </a:p>
          <a:p>
            <a:r>
              <a:rPr lang="en-US"/>
              <a:t>Methods for Model Comparison</a:t>
            </a:r>
          </a:p>
          <a:p>
            <a:pPr lvl="1"/>
            <a:r>
              <a:rPr lang="en-US"/>
              <a:t>How to compare the relative performance among competing models?</a:t>
            </a:r>
          </a:p>
          <a:p>
            <a:pPr lvl="1"/>
            <a:endParaRPr lang="en-US"/>
          </a:p>
        </p:txBody>
      </p:sp>
    </p:spTree>
    <p:extLst>
      <p:ext uri="{BB962C8B-B14F-4D97-AF65-F5344CB8AC3E}">
        <p14:creationId xmlns:p14="http://schemas.microsoft.com/office/powerpoint/2010/main" val="312587361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p:txBody>
          <a:bodyPr>
            <a:normAutofit fontScale="90000"/>
          </a:bodyPr>
          <a:lstStyle/>
          <a:p>
            <a:r>
              <a:rPr lang="en-US"/>
              <a:t>Methods for Performance Evaluation</a:t>
            </a:r>
          </a:p>
        </p:txBody>
      </p:sp>
      <p:sp>
        <p:nvSpPr>
          <p:cNvPr id="971779" name="Rectangle 3"/>
          <p:cNvSpPr>
            <a:spLocks noGrp="1" noChangeArrowheads="1"/>
          </p:cNvSpPr>
          <p:nvPr>
            <p:ph type="body" idx="1"/>
          </p:nvPr>
        </p:nvSpPr>
        <p:spPr/>
        <p:txBody>
          <a:bodyPr/>
          <a:lstStyle/>
          <a:p>
            <a:r>
              <a:rPr lang="en-US"/>
              <a:t>How to obtain a reliable estimate of performance?</a:t>
            </a:r>
          </a:p>
          <a:p>
            <a:endParaRPr lang="en-US"/>
          </a:p>
          <a:p>
            <a:r>
              <a:rPr lang="en-US"/>
              <a:t>Performance of a model may depend on other factors besides the learning algorithm:</a:t>
            </a:r>
          </a:p>
          <a:p>
            <a:pPr lvl="1"/>
            <a:r>
              <a:rPr lang="en-US"/>
              <a:t>Class distribution</a:t>
            </a:r>
          </a:p>
          <a:p>
            <a:pPr lvl="1"/>
            <a:r>
              <a:rPr lang="en-US"/>
              <a:t>Cost of misclassification</a:t>
            </a:r>
          </a:p>
          <a:p>
            <a:pPr lvl="1"/>
            <a:r>
              <a:rPr lang="en-US"/>
              <a:t>Size of training and test sets</a:t>
            </a:r>
          </a:p>
          <a:p>
            <a:endParaRPr lang="en-US"/>
          </a:p>
          <a:p>
            <a:endParaRPr lang="en-US"/>
          </a:p>
        </p:txBody>
      </p:sp>
    </p:spTree>
    <p:extLst>
      <p:ext uri="{BB962C8B-B14F-4D97-AF65-F5344CB8AC3E}">
        <p14:creationId xmlns:p14="http://schemas.microsoft.com/office/powerpoint/2010/main" val="126433424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p:txBody>
          <a:bodyPr/>
          <a:lstStyle/>
          <a:p>
            <a:r>
              <a:rPr lang="en-US"/>
              <a:t>Learning Curve</a:t>
            </a:r>
          </a:p>
        </p:txBody>
      </p:sp>
      <p:grpSp>
        <p:nvGrpSpPr>
          <p:cNvPr id="972803" name="Group 3"/>
          <p:cNvGrpSpPr>
            <a:grpSpLocks/>
          </p:cNvGrpSpPr>
          <p:nvPr/>
        </p:nvGrpSpPr>
        <p:grpSpPr bwMode="auto">
          <a:xfrm>
            <a:off x="76200" y="1219200"/>
            <a:ext cx="5715000" cy="4857750"/>
            <a:chOff x="48" y="768"/>
            <a:chExt cx="3600" cy="3060"/>
          </a:xfrm>
        </p:grpSpPr>
        <p:pic>
          <p:nvPicPr>
            <p:cNvPr id="972804" name="Picture 4"/>
            <p:cNvPicPr>
              <a:picLocks noChangeAspect="1" noChangeArrowheads="1"/>
            </p:cNvPicPr>
            <p:nvPr/>
          </p:nvPicPr>
          <p:blipFill>
            <a:blip r:embed="rId2">
              <a:extLst>
                <a:ext uri="{28A0092B-C50C-407E-A947-70E740481C1C}">
                  <a14:useLocalDpi xmlns:a14="http://schemas.microsoft.com/office/drawing/2010/main" val="0"/>
                </a:ext>
              </a:extLst>
            </a:blip>
            <a:srcRect l="5882" r="5882"/>
            <a:stretch>
              <a:fillRect/>
            </a:stretch>
          </p:blipFill>
          <p:spPr bwMode="auto">
            <a:xfrm>
              <a:off x="48" y="768"/>
              <a:ext cx="3600" cy="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05" name="Line 5"/>
            <p:cNvSpPr>
              <a:spLocks noChangeShapeType="1"/>
            </p:cNvSpPr>
            <p:nvPr/>
          </p:nvSpPr>
          <p:spPr bwMode="auto">
            <a:xfrm>
              <a:off x="336" y="1214"/>
              <a:ext cx="3168"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972806" name="Rectangle 6"/>
          <p:cNvSpPr>
            <a:spLocks noChangeArrowheads="1"/>
          </p:cNvSpPr>
          <p:nvPr/>
        </p:nvSpPr>
        <p:spPr bwMode="auto">
          <a:xfrm>
            <a:off x="5638800" y="1143000"/>
            <a:ext cx="3352800"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292100" indent="-292100">
              <a:spcBef>
                <a:spcPct val="10000"/>
              </a:spcBef>
              <a:spcAft>
                <a:spcPts val="400"/>
              </a:spcAft>
              <a:buClr>
                <a:srgbClr val="0C7B9C"/>
              </a:buClr>
              <a:buSzPct val="75000"/>
              <a:buFont typeface="Monotype Sorts" pitchFamily="2" charset="2"/>
              <a:buChar char="l"/>
            </a:pPr>
            <a:r>
              <a:rPr lang="en-US" sz="2000" b="0"/>
              <a:t>Learning curve shows how accuracy changes with varying sample size</a:t>
            </a:r>
          </a:p>
          <a:p>
            <a:pPr marL="292100" indent="-292100">
              <a:spcBef>
                <a:spcPct val="10000"/>
              </a:spcBef>
              <a:spcAft>
                <a:spcPts val="400"/>
              </a:spcAft>
              <a:buClr>
                <a:srgbClr val="0C7B9C"/>
              </a:buClr>
              <a:buSzPct val="75000"/>
              <a:buFont typeface="Monotype Sorts" pitchFamily="2" charset="2"/>
              <a:buChar char="l"/>
            </a:pPr>
            <a:r>
              <a:rPr lang="en-US" sz="2000" b="0"/>
              <a:t>Requires a sampling schedule for creating learning curve:</a:t>
            </a:r>
          </a:p>
          <a:p>
            <a:pPr marL="800100" lvl="1" indent="-342900">
              <a:spcBef>
                <a:spcPct val="10000"/>
              </a:spcBef>
              <a:spcAft>
                <a:spcPts val="400"/>
              </a:spcAft>
              <a:buClr>
                <a:srgbClr val="0C7B9C"/>
              </a:buClr>
              <a:buSzPct val="75000"/>
              <a:buFont typeface="Monotype Sorts" pitchFamily="2" charset="2"/>
              <a:buChar char="l"/>
            </a:pPr>
            <a:r>
              <a:rPr lang="en-US" sz="2000" b="0"/>
              <a:t>Arithmetic sampling</a:t>
            </a:r>
            <a:br>
              <a:rPr lang="en-US" sz="2000" b="0"/>
            </a:br>
            <a:r>
              <a:rPr lang="en-US" sz="2000" b="0"/>
              <a:t>(Langley, et al)</a:t>
            </a:r>
          </a:p>
          <a:p>
            <a:pPr marL="800100" lvl="1" indent="-342900">
              <a:spcBef>
                <a:spcPct val="10000"/>
              </a:spcBef>
              <a:spcAft>
                <a:spcPts val="400"/>
              </a:spcAft>
              <a:buClr>
                <a:srgbClr val="0C7B9C"/>
              </a:buClr>
              <a:buSzPct val="75000"/>
              <a:buFont typeface="Monotype Sorts" pitchFamily="2" charset="2"/>
              <a:buChar char="l"/>
            </a:pPr>
            <a:r>
              <a:rPr lang="en-US" sz="2000" b="0"/>
              <a:t>Geometric sampling</a:t>
            </a:r>
            <a:br>
              <a:rPr lang="en-US" sz="2000" b="0"/>
            </a:br>
            <a:r>
              <a:rPr lang="en-US" sz="2000" b="0"/>
              <a:t>(Provost et al)</a:t>
            </a:r>
          </a:p>
          <a:p>
            <a:pPr marL="292100" indent="-292100">
              <a:spcBef>
                <a:spcPct val="10000"/>
              </a:spcBef>
              <a:spcAft>
                <a:spcPts val="400"/>
              </a:spcAft>
              <a:buClr>
                <a:srgbClr val="0C7B9C"/>
              </a:buClr>
              <a:buSzPct val="75000"/>
              <a:buFont typeface="Monotype Sorts" pitchFamily="2" charset="2"/>
              <a:buNone/>
            </a:pPr>
            <a:endParaRPr lang="en-US" sz="2000" b="0"/>
          </a:p>
          <a:p>
            <a:pPr marL="292100" indent="-292100">
              <a:spcBef>
                <a:spcPct val="10000"/>
              </a:spcBef>
              <a:spcAft>
                <a:spcPts val="400"/>
              </a:spcAft>
              <a:buClr>
                <a:srgbClr val="0C7B9C"/>
              </a:buClr>
              <a:buSzPct val="75000"/>
              <a:buFont typeface="Monotype Sorts" pitchFamily="2" charset="2"/>
              <a:buNone/>
            </a:pPr>
            <a:r>
              <a:rPr lang="en-US" sz="2000" b="0"/>
              <a:t>Effect of small sample size:</a:t>
            </a:r>
          </a:p>
          <a:p>
            <a:pPr marL="800100" lvl="1" indent="-342900">
              <a:spcBef>
                <a:spcPct val="10000"/>
              </a:spcBef>
              <a:spcAft>
                <a:spcPts val="400"/>
              </a:spcAft>
              <a:buClr>
                <a:srgbClr val="0C7B9C"/>
              </a:buClr>
              <a:buSzPct val="75000"/>
              <a:buFontTx/>
              <a:buChar char="-"/>
            </a:pPr>
            <a:r>
              <a:rPr lang="en-US" sz="2000" b="0"/>
              <a:t>Bias in the estimate</a:t>
            </a:r>
          </a:p>
          <a:p>
            <a:pPr marL="800100" lvl="1" indent="-342900">
              <a:spcBef>
                <a:spcPct val="10000"/>
              </a:spcBef>
              <a:spcAft>
                <a:spcPts val="400"/>
              </a:spcAft>
              <a:buClr>
                <a:srgbClr val="0C7B9C"/>
              </a:buClr>
              <a:buSzPct val="75000"/>
              <a:buFontTx/>
              <a:buChar char="-"/>
            </a:pPr>
            <a:r>
              <a:rPr lang="en-US" sz="2000" b="0"/>
              <a:t>Variance of estimate</a:t>
            </a:r>
          </a:p>
        </p:txBody>
      </p:sp>
    </p:spTree>
    <p:extLst>
      <p:ext uri="{BB962C8B-B14F-4D97-AF65-F5344CB8AC3E}">
        <p14:creationId xmlns:p14="http://schemas.microsoft.com/office/powerpoint/2010/main" val="393694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44624"/>
            <a:ext cx="8316416" cy="584775"/>
          </a:xfrm>
          <a:prstGeom prst="rect">
            <a:avLst/>
          </a:prstGeom>
          <a:noFill/>
        </p:spPr>
        <p:txBody>
          <a:bodyPr wrap="square" rtlCol="0">
            <a:spAutoFit/>
          </a:bodyPr>
          <a:lstStyle/>
          <a:p>
            <a:r>
              <a:rPr lang="it-IT" sz="3200" b="1" dirty="0" smtClean="0">
                <a:solidFill>
                  <a:srgbClr val="FF0000"/>
                </a:solidFill>
              </a:rPr>
              <a:t>Some </a:t>
            </a:r>
            <a:r>
              <a:rPr lang="it-IT" sz="3200" b="1" dirty="0" err="1" smtClean="0">
                <a:solidFill>
                  <a:srgbClr val="FF0000"/>
                </a:solidFill>
              </a:rPr>
              <a:t>considerations</a:t>
            </a:r>
            <a:r>
              <a:rPr lang="it-IT" sz="3200" b="1" dirty="0" smtClean="0">
                <a:solidFill>
                  <a:srgbClr val="FF0000"/>
                </a:solidFill>
              </a:rPr>
              <a:t> on the Data</a:t>
            </a:r>
            <a:endParaRPr lang="it-IT" sz="3200" b="1" dirty="0">
              <a:solidFill>
                <a:srgbClr val="FF0000"/>
              </a:solidFill>
            </a:endParaRPr>
          </a:p>
        </p:txBody>
      </p:sp>
      <p:sp>
        <p:nvSpPr>
          <p:cNvPr id="4" name="CasellaDiTesto 3"/>
          <p:cNvSpPr txBox="1"/>
          <p:nvPr/>
        </p:nvSpPr>
        <p:spPr>
          <a:xfrm>
            <a:off x="179512" y="764704"/>
            <a:ext cx="8424936" cy="5410712"/>
          </a:xfrm>
          <a:prstGeom prst="rect">
            <a:avLst/>
          </a:prstGeom>
          <a:noFill/>
        </p:spPr>
        <p:txBody>
          <a:bodyPr wrap="square" rtlCol="0">
            <a:spAutoFit/>
          </a:bodyPr>
          <a:lstStyle/>
          <a:p>
            <a:r>
              <a:rPr lang="it-IT" sz="2400" b="1" dirty="0" smtClean="0"/>
              <a:t>Data set: </a:t>
            </a:r>
            <a:r>
              <a:rPr lang="it-IT" sz="2400" dirty="0" err="1" smtClean="0"/>
              <a:t>collection</a:t>
            </a:r>
            <a:r>
              <a:rPr lang="it-IT" sz="2400" dirty="0" smtClean="0"/>
              <a:t> of data </a:t>
            </a:r>
            <a:r>
              <a:rPr lang="it-IT" sz="2400" dirty="0" err="1" smtClean="0"/>
              <a:t>objects</a:t>
            </a:r>
            <a:r>
              <a:rPr lang="it-IT" sz="2400" dirty="0" smtClean="0"/>
              <a:t> and </a:t>
            </a:r>
            <a:r>
              <a:rPr lang="it-IT" sz="2400" dirty="0" err="1" smtClean="0"/>
              <a:t>their</a:t>
            </a:r>
            <a:r>
              <a:rPr lang="it-IT" sz="2400" dirty="0" smtClean="0"/>
              <a:t> </a:t>
            </a:r>
            <a:r>
              <a:rPr lang="it-IT" sz="2400" dirty="0" err="1" smtClean="0"/>
              <a:t>attributes</a:t>
            </a:r>
            <a:endParaRPr lang="it-IT" sz="2400" dirty="0" smtClean="0"/>
          </a:p>
          <a:p>
            <a:endParaRPr lang="it-IT" sz="2400" dirty="0" smtClean="0"/>
          </a:p>
          <a:p>
            <a:pPr marL="0" lvl="1"/>
            <a:r>
              <a:rPr lang="it-IT" sz="2400" b="1" dirty="0" smtClean="0"/>
              <a:t>Data Object: </a:t>
            </a:r>
            <a:r>
              <a:rPr lang="it-IT" sz="2400" dirty="0" smtClean="0"/>
              <a:t>a </a:t>
            </a:r>
            <a:r>
              <a:rPr lang="it-IT" sz="2400" dirty="0" err="1" smtClean="0"/>
              <a:t>collection</a:t>
            </a:r>
            <a:r>
              <a:rPr lang="it-IT" sz="2400" dirty="0" smtClean="0"/>
              <a:t> of </a:t>
            </a:r>
            <a:r>
              <a:rPr lang="it-IT" sz="2400" dirty="0" err="1" smtClean="0"/>
              <a:t>objects</a:t>
            </a:r>
            <a:r>
              <a:rPr lang="it-IT" sz="2400" dirty="0" smtClean="0"/>
              <a:t>. </a:t>
            </a:r>
            <a:r>
              <a:rPr lang="en-US" sz="2400" dirty="0" smtClean="0"/>
              <a:t>Also </a:t>
            </a:r>
            <a:r>
              <a:rPr lang="en-US" sz="2400" dirty="0"/>
              <a:t>known as record, point, case, sample, entity, or instance</a:t>
            </a:r>
          </a:p>
          <a:p>
            <a:endParaRPr lang="it-IT" sz="2400" b="1" dirty="0" smtClean="0"/>
          </a:p>
          <a:p>
            <a:r>
              <a:rPr lang="it-IT" sz="2400" b="1" dirty="0" err="1" smtClean="0"/>
              <a:t>Attributes</a:t>
            </a:r>
            <a:r>
              <a:rPr lang="it-IT" sz="2400" b="1" dirty="0" smtClean="0"/>
              <a:t>: </a:t>
            </a:r>
            <a:r>
              <a:rPr lang="it-IT" sz="2400" dirty="0" smtClean="0"/>
              <a:t>a </a:t>
            </a:r>
            <a:r>
              <a:rPr lang="it-IT" sz="2400" dirty="0" err="1" smtClean="0"/>
              <a:t>property</a:t>
            </a:r>
            <a:r>
              <a:rPr lang="it-IT" sz="2400" dirty="0" smtClean="0"/>
              <a:t> or a </a:t>
            </a:r>
            <a:r>
              <a:rPr lang="it-IT" sz="2400" dirty="0" err="1" smtClean="0"/>
              <a:t>characteristic</a:t>
            </a:r>
            <a:r>
              <a:rPr lang="it-IT" sz="2400" dirty="0" smtClean="0"/>
              <a:t> of the </a:t>
            </a:r>
            <a:r>
              <a:rPr lang="it-IT" sz="2400" dirty="0" err="1" smtClean="0"/>
              <a:t>objects</a:t>
            </a:r>
            <a:r>
              <a:rPr lang="it-IT" sz="2400" dirty="0" smtClean="0"/>
              <a:t>. </a:t>
            </a:r>
            <a:r>
              <a:rPr lang="it-IT" sz="2400" dirty="0" err="1" smtClean="0"/>
              <a:t>Also</a:t>
            </a:r>
            <a:r>
              <a:rPr lang="it-IT" sz="2400" dirty="0" smtClean="0"/>
              <a:t> </a:t>
            </a:r>
            <a:r>
              <a:rPr lang="it-IT" sz="2400" dirty="0" err="1" smtClean="0"/>
              <a:t>called</a:t>
            </a:r>
            <a:r>
              <a:rPr lang="it-IT" sz="2400" dirty="0" smtClean="0"/>
              <a:t>: </a:t>
            </a:r>
            <a:r>
              <a:rPr lang="it-IT" sz="2400" dirty="0" err="1" smtClean="0"/>
              <a:t>variables</a:t>
            </a:r>
            <a:r>
              <a:rPr lang="it-IT" sz="2400" dirty="0" smtClean="0"/>
              <a:t>, </a:t>
            </a:r>
            <a:r>
              <a:rPr lang="it-IT" sz="2400" dirty="0" err="1" smtClean="0"/>
              <a:t>feature</a:t>
            </a:r>
            <a:r>
              <a:rPr lang="it-IT" sz="2400" dirty="0" smtClean="0"/>
              <a:t>, </a:t>
            </a:r>
            <a:r>
              <a:rPr lang="it-IT" sz="2400" dirty="0" err="1" smtClean="0"/>
              <a:t>field</a:t>
            </a:r>
            <a:r>
              <a:rPr lang="it-IT" sz="2400" dirty="0" smtClean="0"/>
              <a:t>, </a:t>
            </a:r>
            <a:r>
              <a:rPr lang="it-IT" sz="2400" dirty="0" err="1" smtClean="0"/>
              <a:t>characteristic</a:t>
            </a:r>
            <a:endParaRPr lang="it-IT" sz="2400" dirty="0" smtClean="0"/>
          </a:p>
          <a:p>
            <a:endParaRPr lang="it-IT" sz="2400" dirty="0"/>
          </a:p>
          <a:p>
            <a:pPr>
              <a:lnSpc>
                <a:spcPct val="90000"/>
              </a:lnSpc>
            </a:pPr>
            <a:r>
              <a:rPr lang="it-IT" sz="2400" b="1" dirty="0" err="1" smtClean="0"/>
              <a:t>Attribute</a:t>
            </a:r>
            <a:r>
              <a:rPr lang="it-IT" sz="2400" b="1" dirty="0" smtClean="0"/>
              <a:t> </a:t>
            </a:r>
            <a:r>
              <a:rPr lang="it-IT" sz="2400" b="1" dirty="0" err="1" smtClean="0"/>
              <a:t>values</a:t>
            </a:r>
            <a:r>
              <a:rPr lang="it-IT" sz="2400" b="1" dirty="0" smtClean="0"/>
              <a:t>:</a:t>
            </a:r>
            <a:r>
              <a:rPr lang="en-US" sz="2400" dirty="0"/>
              <a:t>are numbers or symbols assigned to an </a:t>
            </a:r>
            <a:r>
              <a:rPr lang="en-US" sz="2400" dirty="0" smtClean="0"/>
              <a:t>attribute</a:t>
            </a:r>
          </a:p>
          <a:p>
            <a:pPr>
              <a:lnSpc>
                <a:spcPct val="90000"/>
              </a:lnSpc>
            </a:pPr>
            <a:endParaRPr lang="en-US" sz="2400" dirty="0"/>
          </a:p>
          <a:p>
            <a:pPr>
              <a:lnSpc>
                <a:spcPct val="90000"/>
              </a:lnSpc>
            </a:pPr>
            <a:r>
              <a:rPr lang="en-US" sz="2400" dirty="0" smtClean="0"/>
              <a:t>The same </a:t>
            </a:r>
            <a:r>
              <a:rPr lang="en-US" sz="2400" dirty="0"/>
              <a:t>attribute can be mapped to different attribute </a:t>
            </a:r>
            <a:r>
              <a:rPr lang="en-US" sz="2400" dirty="0" smtClean="0"/>
              <a:t>values</a:t>
            </a:r>
          </a:p>
          <a:p>
            <a:pPr>
              <a:lnSpc>
                <a:spcPct val="90000"/>
              </a:lnSpc>
            </a:pPr>
            <a:r>
              <a:rPr lang="en-US" sz="2400" dirty="0" smtClean="0"/>
              <a:t>Magnitudes or fluxes</a:t>
            </a:r>
          </a:p>
          <a:p>
            <a:pPr>
              <a:lnSpc>
                <a:spcPct val="90000"/>
              </a:lnSpc>
            </a:pPr>
            <a:endParaRPr lang="en-US" sz="2400" dirty="0"/>
          </a:p>
          <a:p>
            <a:pPr>
              <a:lnSpc>
                <a:spcPct val="90000"/>
              </a:lnSpc>
            </a:pPr>
            <a:endParaRPr lang="en-US" sz="2400" dirty="0"/>
          </a:p>
          <a:p>
            <a:endParaRPr lang="it-IT" sz="2400" dirty="0"/>
          </a:p>
        </p:txBody>
      </p:sp>
    </p:spTree>
    <p:extLst>
      <p:ext uri="{BB962C8B-B14F-4D97-AF65-F5344CB8AC3E}">
        <p14:creationId xmlns:p14="http://schemas.microsoft.com/office/powerpoint/2010/main" val="219166838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p:txBody>
          <a:bodyPr/>
          <a:lstStyle/>
          <a:p>
            <a:r>
              <a:rPr lang="en-US"/>
              <a:t>Methods of Estimation</a:t>
            </a:r>
          </a:p>
        </p:txBody>
      </p:sp>
      <p:sp>
        <p:nvSpPr>
          <p:cNvPr id="973827" name="Rectangle 3"/>
          <p:cNvSpPr>
            <a:spLocks noGrp="1" noChangeArrowheads="1"/>
          </p:cNvSpPr>
          <p:nvPr>
            <p:ph type="body" idx="1"/>
          </p:nvPr>
        </p:nvSpPr>
        <p:spPr>
          <a:xfrm>
            <a:off x="304800" y="990600"/>
            <a:ext cx="8580438" cy="5181600"/>
          </a:xfrm>
        </p:spPr>
        <p:txBody>
          <a:bodyPr/>
          <a:lstStyle/>
          <a:p>
            <a:pPr>
              <a:lnSpc>
                <a:spcPct val="90000"/>
              </a:lnSpc>
            </a:pPr>
            <a:r>
              <a:rPr lang="en-US" sz="2400"/>
              <a:t>Holdout</a:t>
            </a:r>
          </a:p>
          <a:p>
            <a:pPr lvl="1">
              <a:lnSpc>
                <a:spcPct val="90000"/>
              </a:lnSpc>
            </a:pPr>
            <a:r>
              <a:rPr lang="en-US" sz="2400"/>
              <a:t>Reserve 2/3 for training and 1/3 for testing </a:t>
            </a:r>
          </a:p>
          <a:p>
            <a:pPr>
              <a:lnSpc>
                <a:spcPct val="90000"/>
              </a:lnSpc>
            </a:pPr>
            <a:r>
              <a:rPr lang="en-US" sz="2400"/>
              <a:t>Random subsampling</a:t>
            </a:r>
          </a:p>
          <a:p>
            <a:pPr lvl="1">
              <a:lnSpc>
                <a:spcPct val="90000"/>
              </a:lnSpc>
            </a:pPr>
            <a:r>
              <a:rPr lang="en-US" sz="2400"/>
              <a:t>Repeated holdout</a:t>
            </a:r>
          </a:p>
          <a:p>
            <a:pPr>
              <a:lnSpc>
                <a:spcPct val="90000"/>
              </a:lnSpc>
            </a:pPr>
            <a:r>
              <a:rPr lang="en-US" sz="2400"/>
              <a:t>Cross validation</a:t>
            </a:r>
          </a:p>
          <a:p>
            <a:pPr lvl="1">
              <a:lnSpc>
                <a:spcPct val="90000"/>
              </a:lnSpc>
            </a:pPr>
            <a:r>
              <a:rPr lang="en-US" sz="2400"/>
              <a:t>Partition data into k disjoint subsets</a:t>
            </a:r>
          </a:p>
          <a:p>
            <a:pPr lvl="1">
              <a:lnSpc>
                <a:spcPct val="90000"/>
              </a:lnSpc>
            </a:pPr>
            <a:r>
              <a:rPr lang="en-US" sz="2400"/>
              <a:t>k-fold: train on k-1 partitions, test on the remaining one</a:t>
            </a:r>
          </a:p>
          <a:p>
            <a:pPr lvl="1">
              <a:lnSpc>
                <a:spcPct val="90000"/>
              </a:lnSpc>
            </a:pPr>
            <a:r>
              <a:rPr lang="en-US" sz="2400"/>
              <a:t>Leave-one-out:   k=n</a:t>
            </a:r>
          </a:p>
          <a:p>
            <a:pPr>
              <a:lnSpc>
                <a:spcPct val="90000"/>
              </a:lnSpc>
            </a:pPr>
            <a:r>
              <a:rPr lang="en-US" sz="2400"/>
              <a:t>Stratified sampling </a:t>
            </a:r>
          </a:p>
          <a:p>
            <a:pPr lvl="1">
              <a:lnSpc>
                <a:spcPct val="90000"/>
              </a:lnSpc>
            </a:pPr>
            <a:r>
              <a:rPr lang="en-US" sz="2400"/>
              <a:t>oversampling vs undersampling</a:t>
            </a:r>
          </a:p>
          <a:p>
            <a:pPr>
              <a:lnSpc>
                <a:spcPct val="90000"/>
              </a:lnSpc>
            </a:pPr>
            <a:r>
              <a:rPr lang="en-US" sz="2400"/>
              <a:t>Bootstrap</a:t>
            </a:r>
          </a:p>
          <a:p>
            <a:pPr lvl="1">
              <a:lnSpc>
                <a:spcPct val="90000"/>
              </a:lnSpc>
            </a:pPr>
            <a:r>
              <a:rPr lang="en-US" sz="2400"/>
              <a:t>Sampling with replacement</a:t>
            </a:r>
          </a:p>
        </p:txBody>
      </p:sp>
    </p:spTree>
    <p:extLst>
      <p:ext uri="{BB962C8B-B14F-4D97-AF65-F5344CB8AC3E}">
        <p14:creationId xmlns:p14="http://schemas.microsoft.com/office/powerpoint/2010/main" val="427499344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p:txBody>
          <a:bodyPr/>
          <a:lstStyle/>
          <a:p>
            <a:r>
              <a:rPr lang="en-US"/>
              <a:t>Model Evaluation</a:t>
            </a:r>
          </a:p>
        </p:txBody>
      </p:sp>
      <p:sp>
        <p:nvSpPr>
          <p:cNvPr id="974851" name="Rectangle 3"/>
          <p:cNvSpPr>
            <a:spLocks noGrp="1" noChangeArrowheads="1"/>
          </p:cNvSpPr>
          <p:nvPr>
            <p:ph type="body" idx="1"/>
          </p:nvPr>
        </p:nvSpPr>
        <p:spPr/>
        <p:txBody>
          <a:bodyPr>
            <a:normAutofit lnSpcReduction="10000"/>
          </a:bodyPr>
          <a:lstStyle/>
          <a:p>
            <a:r>
              <a:rPr lang="en-US"/>
              <a:t>Metrics for Performance Evaluation</a:t>
            </a:r>
          </a:p>
          <a:p>
            <a:pPr lvl="1"/>
            <a:r>
              <a:rPr lang="en-US"/>
              <a:t>How to evaluate the performance of a model?</a:t>
            </a:r>
          </a:p>
          <a:p>
            <a:pPr lvl="1">
              <a:buFont typeface="Arial" pitchFamily="34" charset="0"/>
              <a:buNone/>
            </a:pPr>
            <a:endParaRPr lang="en-US"/>
          </a:p>
          <a:p>
            <a:r>
              <a:rPr lang="en-US"/>
              <a:t>Methods for Performance Evaluation</a:t>
            </a:r>
          </a:p>
          <a:p>
            <a:pPr lvl="1"/>
            <a:r>
              <a:rPr lang="en-US"/>
              <a:t>How to obtain reliable estimates?</a:t>
            </a:r>
          </a:p>
          <a:p>
            <a:pPr lvl="1"/>
            <a:endParaRPr lang="en-US"/>
          </a:p>
          <a:p>
            <a:r>
              <a:rPr lang="en-US">
                <a:solidFill>
                  <a:srgbClr val="FF0000"/>
                </a:solidFill>
              </a:rPr>
              <a:t>Methods for Model Comparison</a:t>
            </a:r>
          </a:p>
          <a:p>
            <a:pPr lvl="1"/>
            <a:r>
              <a:rPr lang="en-US"/>
              <a:t>How to compare the relative performance among competing models?</a:t>
            </a:r>
          </a:p>
          <a:p>
            <a:pPr lvl="1"/>
            <a:endParaRPr lang="en-US"/>
          </a:p>
        </p:txBody>
      </p:sp>
    </p:spTree>
    <p:extLst>
      <p:ext uri="{BB962C8B-B14F-4D97-AF65-F5344CB8AC3E}">
        <p14:creationId xmlns:p14="http://schemas.microsoft.com/office/powerpoint/2010/main" val="182060760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381000" y="152400"/>
            <a:ext cx="8534400" cy="533400"/>
          </a:xfrm>
        </p:spPr>
        <p:txBody>
          <a:bodyPr>
            <a:normAutofit fontScale="90000"/>
          </a:bodyPr>
          <a:lstStyle/>
          <a:p>
            <a:r>
              <a:rPr lang="en-US"/>
              <a:t>ROC (Receiver Operating Characteristic)</a:t>
            </a:r>
          </a:p>
        </p:txBody>
      </p:sp>
      <p:sp>
        <p:nvSpPr>
          <p:cNvPr id="975875" name="Rectangle 3"/>
          <p:cNvSpPr>
            <a:spLocks noGrp="1" noChangeArrowheads="1"/>
          </p:cNvSpPr>
          <p:nvPr>
            <p:ph type="body" idx="1"/>
          </p:nvPr>
        </p:nvSpPr>
        <p:spPr/>
        <p:txBody>
          <a:bodyPr>
            <a:normAutofit lnSpcReduction="10000"/>
          </a:bodyPr>
          <a:lstStyle/>
          <a:p>
            <a:pPr>
              <a:lnSpc>
                <a:spcPct val="90000"/>
              </a:lnSpc>
            </a:pPr>
            <a:r>
              <a:rPr lang="en-US"/>
              <a:t>Developed in 1950s for signal detection theory to analyze noisy signals </a:t>
            </a:r>
          </a:p>
          <a:p>
            <a:pPr lvl="1">
              <a:lnSpc>
                <a:spcPct val="90000"/>
              </a:lnSpc>
            </a:pPr>
            <a:r>
              <a:rPr lang="en-US"/>
              <a:t>Characterize the trade-off between positive hits and false alarms</a:t>
            </a:r>
          </a:p>
          <a:p>
            <a:pPr>
              <a:lnSpc>
                <a:spcPct val="90000"/>
              </a:lnSpc>
            </a:pPr>
            <a:r>
              <a:rPr lang="en-US"/>
              <a:t>ROC curve plots TP (on the y-axis) against FP (on the x-axis)</a:t>
            </a:r>
          </a:p>
          <a:p>
            <a:pPr>
              <a:lnSpc>
                <a:spcPct val="90000"/>
              </a:lnSpc>
            </a:pPr>
            <a:r>
              <a:rPr lang="en-US"/>
              <a:t>Performance of each classifier represented as a point on the ROC curve</a:t>
            </a:r>
          </a:p>
          <a:p>
            <a:pPr lvl="1">
              <a:lnSpc>
                <a:spcPct val="90000"/>
              </a:lnSpc>
            </a:pPr>
            <a:r>
              <a:rPr lang="en-US"/>
              <a:t>changing the threshold of algorithm, sample distribution or cost matrix changes the location of the point</a:t>
            </a:r>
          </a:p>
          <a:p>
            <a:pPr>
              <a:lnSpc>
                <a:spcPct val="90000"/>
              </a:lnSpc>
            </a:pPr>
            <a:endParaRPr lang="en-US"/>
          </a:p>
        </p:txBody>
      </p:sp>
    </p:spTree>
    <p:extLst>
      <p:ext uri="{BB962C8B-B14F-4D97-AF65-F5344CB8AC3E}">
        <p14:creationId xmlns:p14="http://schemas.microsoft.com/office/powerpoint/2010/main" val="382372851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a:t>ROC Curve</a:t>
            </a:r>
          </a:p>
        </p:txBody>
      </p:sp>
      <p:pic>
        <p:nvPicPr>
          <p:cNvPr id="976899" name="Picture 3"/>
          <p:cNvPicPr>
            <a:picLocks noChangeAspect="1" noChangeArrowheads="1"/>
          </p:cNvPicPr>
          <p:nvPr/>
        </p:nvPicPr>
        <p:blipFill>
          <a:blip r:embed="rId2">
            <a:extLst>
              <a:ext uri="{28A0092B-C50C-407E-A947-70E740481C1C}">
                <a14:useLocalDpi xmlns:a14="http://schemas.microsoft.com/office/drawing/2010/main" val="0"/>
              </a:ext>
            </a:extLst>
          </a:blip>
          <a:srcRect l="4286" r="5714"/>
          <a:stretch>
            <a:fillRect/>
          </a:stretch>
        </p:blipFill>
        <p:spPr bwMode="auto">
          <a:xfrm>
            <a:off x="0" y="1828800"/>
            <a:ext cx="43434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6900" name="Oval 4"/>
          <p:cNvSpPr>
            <a:spLocks noChangeArrowheads="1"/>
          </p:cNvSpPr>
          <p:nvPr/>
        </p:nvSpPr>
        <p:spPr bwMode="auto">
          <a:xfrm>
            <a:off x="5273675" y="3886200"/>
            <a:ext cx="76200" cy="762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976901" name="Group 5"/>
          <p:cNvGrpSpPr>
            <a:grpSpLocks/>
          </p:cNvGrpSpPr>
          <p:nvPr/>
        </p:nvGrpSpPr>
        <p:grpSpPr bwMode="auto">
          <a:xfrm>
            <a:off x="457200" y="1676400"/>
            <a:ext cx="8534400" cy="4648200"/>
            <a:chOff x="288" y="1056"/>
            <a:chExt cx="5376" cy="2928"/>
          </a:xfrm>
        </p:grpSpPr>
        <p:pic>
          <p:nvPicPr>
            <p:cNvPr id="976902" name="Picture 6"/>
            <p:cNvPicPr>
              <a:picLocks noChangeAspect="1" noChangeArrowheads="1"/>
            </p:cNvPicPr>
            <p:nvPr/>
          </p:nvPicPr>
          <p:blipFill>
            <a:blip r:embed="rId3">
              <a:extLst>
                <a:ext uri="{28A0092B-C50C-407E-A947-70E740481C1C}">
                  <a14:useLocalDpi xmlns:a14="http://schemas.microsoft.com/office/drawing/2010/main" val="0"/>
                </a:ext>
              </a:extLst>
            </a:blip>
            <a:srcRect l="3069" r="6557"/>
            <a:stretch>
              <a:fillRect/>
            </a:stretch>
          </p:blipFill>
          <p:spPr bwMode="auto">
            <a:xfrm>
              <a:off x="2736" y="1056"/>
              <a:ext cx="2928" cy="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6903" name="Text Box 7"/>
            <p:cNvSpPr txBox="1">
              <a:spLocks noChangeArrowheads="1"/>
            </p:cNvSpPr>
            <p:nvPr/>
          </p:nvSpPr>
          <p:spPr bwMode="auto">
            <a:xfrm>
              <a:off x="288" y="3408"/>
              <a:ext cx="336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At threshold t:</a:t>
              </a:r>
            </a:p>
            <a:p>
              <a:pPr>
                <a:spcBef>
                  <a:spcPct val="50000"/>
                </a:spcBef>
              </a:pPr>
              <a:r>
                <a:rPr lang="en-US" sz="2000"/>
                <a:t>TP=0.5, FN=0.5, FP=0.12, FN=0.88</a:t>
              </a:r>
            </a:p>
          </p:txBody>
        </p:sp>
        <p:sp>
          <p:nvSpPr>
            <p:cNvPr id="976904" name="Line 8"/>
            <p:cNvSpPr>
              <a:spLocks noChangeShapeType="1"/>
            </p:cNvSpPr>
            <p:nvPr/>
          </p:nvSpPr>
          <p:spPr bwMode="auto">
            <a:xfrm flipV="1">
              <a:off x="2160" y="2544"/>
              <a:ext cx="1104" cy="1104"/>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976905" name="Text Box 9"/>
          <p:cNvSpPr txBox="1">
            <a:spLocks noChangeArrowheads="1"/>
          </p:cNvSpPr>
          <p:nvPr/>
        </p:nvSpPr>
        <p:spPr bwMode="auto">
          <a:xfrm>
            <a:off x="228600" y="1066800"/>
            <a:ext cx="8229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- 1-dimensional data set containing 2 classes (positive and negative)</a:t>
            </a:r>
          </a:p>
          <a:p>
            <a:pPr>
              <a:spcBef>
                <a:spcPct val="50000"/>
              </a:spcBef>
            </a:pPr>
            <a:r>
              <a:rPr lang="en-US" sz="1800"/>
              <a:t>- any points located at x &gt; t is classified as positive</a:t>
            </a:r>
          </a:p>
        </p:txBody>
      </p:sp>
    </p:spTree>
    <p:extLst>
      <p:ext uri="{BB962C8B-B14F-4D97-AF65-F5344CB8AC3E}">
        <p14:creationId xmlns:p14="http://schemas.microsoft.com/office/powerpoint/2010/main" val="992718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76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a:t>ROC Curve</a:t>
            </a:r>
          </a:p>
        </p:txBody>
      </p:sp>
      <p:sp>
        <p:nvSpPr>
          <p:cNvPr id="977923" name="Rectangle 3"/>
          <p:cNvSpPr>
            <a:spLocks noGrp="1" noChangeArrowheads="1"/>
          </p:cNvSpPr>
          <p:nvPr>
            <p:ph type="body" idx="1"/>
          </p:nvPr>
        </p:nvSpPr>
        <p:spPr>
          <a:xfrm>
            <a:off x="304800" y="1143000"/>
            <a:ext cx="4343400" cy="5181600"/>
          </a:xfrm>
        </p:spPr>
        <p:txBody>
          <a:bodyPr/>
          <a:lstStyle/>
          <a:p>
            <a:pPr>
              <a:buFont typeface="Monotype Sorts" pitchFamily="2" charset="2"/>
              <a:buNone/>
            </a:pPr>
            <a:r>
              <a:rPr lang="en-US" sz="2400"/>
              <a:t>(TP,FP):</a:t>
            </a:r>
          </a:p>
          <a:p>
            <a:r>
              <a:rPr lang="en-US" sz="2400"/>
              <a:t>(0,0): declare everything</a:t>
            </a:r>
            <a:br>
              <a:rPr lang="en-US" sz="2400"/>
            </a:br>
            <a:r>
              <a:rPr lang="en-US" sz="2400"/>
              <a:t>          to be negative class</a:t>
            </a:r>
          </a:p>
          <a:p>
            <a:r>
              <a:rPr lang="en-US" sz="2400"/>
              <a:t>(1,1): declare everything</a:t>
            </a:r>
            <a:br>
              <a:rPr lang="en-US" sz="2400"/>
            </a:br>
            <a:r>
              <a:rPr lang="en-US" sz="2400"/>
              <a:t>         to be positive class</a:t>
            </a:r>
          </a:p>
          <a:p>
            <a:r>
              <a:rPr lang="en-US" sz="2400"/>
              <a:t>(1,0): ideal</a:t>
            </a:r>
          </a:p>
          <a:p>
            <a:pPr>
              <a:buFont typeface="Monotype Sorts" pitchFamily="2" charset="2"/>
              <a:buNone/>
            </a:pPr>
            <a:endParaRPr lang="en-US" sz="2400"/>
          </a:p>
          <a:p>
            <a:r>
              <a:rPr lang="en-US" sz="2400"/>
              <a:t>Diagonal line:</a:t>
            </a:r>
          </a:p>
          <a:p>
            <a:pPr lvl="1"/>
            <a:r>
              <a:rPr lang="en-US" sz="2400"/>
              <a:t>Random guessing</a:t>
            </a:r>
          </a:p>
          <a:p>
            <a:pPr lvl="1"/>
            <a:r>
              <a:rPr lang="en-US" sz="2400"/>
              <a:t>Below diagonal line:</a:t>
            </a:r>
          </a:p>
          <a:p>
            <a:pPr lvl="2"/>
            <a:r>
              <a:rPr lang="en-US" sz="2000"/>
              <a:t> prediction is opposite of the true class</a:t>
            </a:r>
          </a:p>
        </p:txBody>
      </p:sp>
      <p:pic>
        <p:nvPicPr>
          <p:cNvPr id="977924" name="Picture 4"/>
          <p:cNvPicPr>
            <a:picLocks noChangeAspect="1" noChangeArrowheads="1"/>
          </p:cNvPicPr>
          <p:nvPr/>
        </p:nvPicPr>
        <p:blipFill>
          <a:blip r:embed="rId2">
            <a:extLst>
              <a:ext uri="{28A0092B-C50C-407E-A947-70E740481C1C}">
                <a14:useLocalDpi xmlns:a14="http://schemas.microsoft.com/office/drawing/2010/main" val="0"/>
              </a:ext>
            </a:extLst>
          </a:blip>
          <a:srcRect l="3069" r="6557"/>
          <a:stretch>
            <a:fillRect/>
          </a:stretch>
        </p:blipFill>
        <p:spPr bwMode="auto">
          <a:xfrm>
            <a:off x="4267200" y="11430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56552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a:t>Using ROC for Model Comparison</a:t>
            </a:r>
          </a:p>
        </p:txBody>
      </p:sp>
      <p:pic>
        <p:nvPicPr>
          <p:cNvPr id="978947" name="Picture 3"/>
          <p:cNvPicPr>
            <a:picLocks noChangeAspect="1" noChangeArrowheads="1"/>
          </p:cNvPicPr>
          <p:nvPr/>
        </p:nvPicPr>
        <p:blipFill>
          <a:blip r:embed="rId2">
            <a:extLst>
              <a:ext uri="{28A0092B-C50C-407E-A947-70E740481C1C}">
                <a14:useLocalDpi xmlns:a14="http://schemas.microsoft.com/office/drawing/2010/main" val="0"/>
              </a:ext>
            </a:extLst>
          </a:blip>
          <a:srcRect l="5362" r="8220"/>
          <a:stretch>
            <a:fillRect/>
          </a:stretch>
        </p:blipFill>
        <p:spPr bwMode="auto">
          <a:xfrm>
            <a:off x="76200" y="1219200"/>
            <a:ext cx="52578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8948" name="Rectangle 4"/>
          <p:cNvSpPr>
            <a:spLocks noChangeArrowheads="1"/>
          </p:cNvSpPr>
          <p:nvPr/>
        </p:nvSpPr>
        <p:spPr bwMode="auto">
          <a:xfrm>
            <a:off x="5410200" y="1143000"/>
            <a:ext cx="3581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b="0"/>
              <a:t>No model consistently outperform the other</a:t>
            </a:r>
          </a:p>
          <a:p>
            <a:pPr marL="800100" lvl="1" indent="-342900">
              <a:spcBef>
                <a:spcPct val="10000"/>
              </a:spcBef>
              <a:spcAft>
                <a:spcPts val="400"/>
              </a:spcAft>
              <a:buClr>
                <a:srgbClr val="0C7B9C"/>
              </a:buClr>
              <a:buSzPct val="75000"/>
              <a:buFont typeface="Monotype Sorts" pitchFamily="2" charset="2"/>
              <a:buChar char="l"/>
            </a:pPr>
            <a:r>
              <a:rPr lang="en-US" sz="2400" b="0"/>
              <a:t>M</a:t>
            </a:r>
            <a:r>
              <a:rPr lang="en-US" sz="2400" b="0" baseline="-25000"/>
              <a:t>1</a:t>
            </a:r>
            <a:r>
              <a:rPr lang="en-US" sz="2400" b="0"/>
              <a:t> is better for small FPR</a:t>
            </a:r>
          </a:p>
          <a:p>
            <a:pPr marL="800100" lvl="1" indent="-342900">
              <a:spcBef>
                <a:spcPct val="10000"/>
              </a:spcBef>
              <a:spcAft>
                <a:spcPts val="400"/>
              </a:spcAft>
              <a:buClr>
                <a:srgbClr val="0C7B9C"/>
              </a:buClr>
              <a:buSzPct val="75000"/>
              <a:buFont typeface="Monotype Sorts" pitchFamily="2" charset="2"/>
              <a:buChar char="l"/>
            </a:pPr>
            <a:r>
              <a:rPr lang="en-US" sz="2400" b="0"/>
              <a:t>M</a:t>
            </a:r>
            <a:r>
              <a:rPr lang="en-US" sz="2400" b="0" baseline="-25000"/>
              <a:t>2</a:t>
            </a:r>
            <a:r>
              <a:rPr lang="en-US" sz="2400" b="0"/>
              <a:t> is better for large FPR</a:t>
            </a:r>
          </a:p>
          <a:p>
            <a:pPr marL="800100" lvl="1" indent="-342900">
              <a:spcBef>
                <a:spcPct val="10000"/>
              </a:spcBef>
              <a:spcAft>
                <a:spcPts val="400"/>
              </a:spcAft>
              <a:buClr>
                <a:srgbClr val="0C7B9C"/>
              </a:buClr>
              <a:buSzPct val="75000"/>
              <a:buFont typeface="Monotype Sorts" pitchFamily="2" charset="2"/>
              <a:buNone/>
            </a:pPr>
            <a:endParaRPr lang="en-US" sz="1000" b="0"/>
          </a:p>
          <a:p>
            <a:pPr marL="292100" indent="-292100">
              <a:spcBef>
                <a:spcPct val="10000"/>
              </a:spcBef>
              <a:spcAft>
                <a:spcPts val="400"/>
              </a:spcAft>
              <a:buClr>
                <a:srgbClr val="0C7B9C"/>
              </a:buClr>
              <a:buSzPct val="75000"/>
              <a:buFont typeface="Monotype Sorts" pitchFamily="2" charset="2"/>
              <a:buChar char="l"/>
            </a:pPr>
            <a:r>
              <a:rPr lang="en-US" sz="2400" b="0"/>
              <a:t>Area Under the ROC curve</a:t>
            </a:r>
          </a:p>
          <a:p>
            <a:pPr marL="800100" lvl="1" indent="-342900">
              <a:spcBef>
                <a:spcPct val="10000"/>
              </a:spcBef>
              <a:spcAft>
                <a:spcPts val="400"/>
              </a:spcAft>
              <a:buClr>
                <a:srgbClr val="0C7B9C"/>
              </a:buClr>
              <a:buSzPct val="75000"/>
              <a:buFont typeface="Monotype Sorts" pitchFamily="2" charset="2"/>
              <a:buChar char="l"/>
            </a:pPr>
            <a:r>
              <a:rPr lang="en-US" sz="1800" b="0"/>
              <a:t>Ideal: </a:t>
            </a:r>
          </a:p>
          <a:p>
            <a:pPr lvl="2">
              <a:spcBef>
                <a:spcPct val="10000"/>
              </a:spcBef>
              <a:spcAft>
                <a:spcPts val="400"/>
              </a:spcAft>
              <a:buClr>
                <a:schemeClr val="tx1"/>
              </a:buClr>
              <a:buSzPct val="75000"/>
              <a:buFont typeface="Wingdings" pitchFamily="2" charset="2"/>
              <a:buChar char="§"/>
            </a:pPr>
            <a:r>
              <a:rPr lang="en-US" sz="1800" b="0"/>
              <a:t> Area = 1</a:t>
            </a:r>
          </a:p>
          <a:p>
            <a:pPr marL="800100" lvl="1" indent="-342900">
              <a:spcBef>
                <a:spcPct val="10000"/>
              </a:spcBef>
              <a:spcAft>
                <a:spcPts val="400"/>
              </a:spcAft>
              <a:buClr>
                <a:srgbClr val="0C7B9C"/>
              </a:buClr>
              <a:buSzPct val="75000"/>
              <a:buFont typeface="Monotype Sorts" pitchFamily="2" charset="2"/>
              <a:buChar char="l"/>
            </a:pPr>
            <a:r>
              <a:rPr lang="en-US" sz="1800" b="0"/>
              <a:t>Random guess:</a:t>
            </a:r>
          </a:p>
          <a:p>
            <a:pPr lvl="2">
              <a:spcBef>
                <a:spcPct val="10000"/>
              </a:spcBef>
              <a:spcAft>
                <a:spcPts val="400"/>
              </a:spcAft>
              <a:buClr>
                <a:schemeClr val="tx1"/>
              </a:buClr>
              <a:buSzPct val="75000"/>
              <a:buFont typeface="Wingdings" pitchFamily="2" charset="2"/>
              <a:buChar char="§"/>
            </a:pPr>
            <a:r>
              <a:rPr lang="en-US" sz="1800" b="0"/>
              <a:t> Area = 0.5</a:t>
            </a:r>
          </a:p>
        </p:txBody>
      </p:sp>
    </p:spTree>
    <p:extLst>
      <p:ext uri="{BB962C8B-B14F-4D97-AF65-F5344CB8AC3E}">
        <p14:creationId xmlns:p14="http://schemas.microsoft.com/office/powerpoint/2010/main" val="6833440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p:txBody>
          <a:bodyPr/>
          <a:lstStyle/>
          <a:p>
            <a:r>
              <a:rPr lang="en-US"/>
              <a:t>How to Construct an ROC curve</a:t>
            </a:r>
          </a:p>
        </p:txBody>
      </p:sp>
      <p:graphicFrame>
        <p:nvGraphicFramePr>
          <p:cNvPr id="979971" name="Group 3"/>
          <p:cNvGraphicFramePr>
            <a:graphicFrameLocks noGrp="1"/>
          </p:cNvGraphicFramePr>
          <p:nvPr/>
        </p:nvGraphicFramePr>
        <p:xfrm>
          <a:off x="381000" y="1371600"/>
          <a:ext cx="3886200" cy="4064004"/>
        </p:xfrm>
        <a:graphic>
          <a:graphicData uri="http://schemas.openxmlformats.org/drawingml/2006/table">
            <a:tbl>
              <a:tblPr/>
              <a:tblGrid>
                <a:gridCol w="1295400"/>
                <a:gridCol w="1295400"/>
                <a:gridCol w="1295400"/>
              </a:tblGrid>
              <a:tr h="3698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Instance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True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0021" name="Text Box 53"/>
          <p:cNvSpPr txBox="1">
            <a:spLocks noChangeArrowheads="1"/>
          </p:cNvSpPr>
          <p:nvPr/>
        </p:nvSpPr>
        <p:spPr bwMode="auto">
          <a:xfrm>
            <a:off x="4572000" y="1066800"/>
            <a:ext cx="43434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b="0"/>
              <a:t> Use classifier that produces posterior probability for each test instance P(+|A)</a:t>
            </a:r>
          </a:p>
          <a:p>
            <a:pPr>
              <a:spcBef>
                <a:spcPct val="50000"/>
              </a:spcBef>
              <a:buFontTx/>
              <a:buChar char="•"/>
            </a:pPr>
            <a:r>
              <a:rPr lang="en-US" sz="2400" b="0"/>
              <a:t> Sort the instances according to P(+|A) in decreasing order</a:t>
            </a:r>
          </a:p>
          <a:p>
            <a:pPr>
              <a:spcBef>
                <a:spcPct val="50000"/>
              </a:spcBef>
              <a:buFontTx/>
              <a:buChar char="•"/>
            </a:pPr>
            <a:r>
              <a:rPr lang="en-US" sz="2400" b="0"/>
              <a:t> Apply threshold at each unique value of P(+|A)</a:t>
            </a:r>
          </a:p>
          <a:p>
            <a:pPr>
              <a:spcBef>
                <a:spcPct val="50000"/>
              </a:spcBef>
              <a:buFontTx/>
              <a:buChar char="•"/>
            </a:pPr>
            <a:r>
              <a:rPr lang="en-US" sz="2400" b="0"/>
              <a:t> Count the number of TP, FP, </a:t>
            </a:r>
            <a:br>
              <a:rPr lang="en-US" sz="2400" b="0"/>
            </a:br>
            <a:r>
              <a:rPr lang="en-US" sz="2400" b="0"/>
              <a:t>  TN, FN at each threshold</a:t>
            </a:r>
          </a:p>
          <a:p>
            <a:pPr>
              <a:spcBef>
                <a:spcPct val="50000"/>
              </a:spcBef>
              <a:buFontTx/>
              <a:buChar char="•"/>
            </a:pPr>
            <a:r>
              <a:rPr lang="en-US" sz="2400" b="0"/>
              <a:t> TP rate, TPR = TP/(TP+FN)</a:t>
            </a:r>
          </a:p>
          <a:p>
            <a:pPr>
              <a:spcBef>
                <a:spcPct val="50000"/>
              </a:spcBef>
              <a:buFontTx/>
              <a:buChar char="•"/>
            </a:pPr>
            <a:r>
              <a:rPr lang="en-US" sz="2400" b="0"/>
              <a:t> FP rate, FPR = FP/(FP + TN)</a:t>
            </a:r>
          </a:p>
        </p:txBody>
      </p:sp>
    </p:spTree>
    <p:extLst>
      <p:ext uri="{BB962C8B-B14F-4D97-AF65-F5344CB8AC3E}">
        <p14:creationId xmlns:p14="http://schemas.microsoft.com/office/powerpoint/2010/main" val="44093524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lstStyle/>
          <a:p>
            <a:r>
              <a:rPr lang="en-US"/>
              <a:t>How to construct an ROC curve</a:t>
            </a:r>
          </a:p>
        </p:txBody>
      </p:sp>
      <p:graphicFrame>
        <p:nvGraphicFramePr>
          <p:cNvPr id="980995" name="Object 3"/>
          <p:cNvGraphicFramePr>
            <a:graphicFrameLocks noChangeAspect="1"/>
          </p:cNvGraphicFramePr>
          <p:nvPr/>
        </p:nvGraphicFramePr>
        <p:xfrm>
          <a:off x="1447800" y="1066800"/>
          <a:ext cx="6457950" cy="2381250"/>
        </p:xfrm>
        <a:graphic>
          <a:graphicData uri="http://schemas.openxmlformats.org/presentationml/2006/ole">
            <mc:AlternateContent xmlns:mc="http://schemas.openxmlformats.org/markup-compatibility/2006">
              <mc:Choice xmlns:v="urn:schemas-microsoft-com:vml" Requires="v">
                <p:oleObj spid="_x0000_s64535" name="Document" r:id="rId3" imgW="10594440" imgH="3913200" progId="Word.Document.8">
                  <p:embed/>
                </p:oleObj>
              </mc:Choice>
              <mc:Fallback>
                <p:oleObj name="Document" r:id="rId3" imgW="10594440" imgH="39132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66800"/>
                        <a:ext cx="6457950" cy="238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80996" name="Picture 4"/>
          <p:cNvPicPr>
            <a:picLocks noChangeAspect="1" noChangeArrowheads="1"/>
          </p:cNvPicPr>
          <p:nvPr/>
        </p:nvPicPr>
        <p:blipFill>
          <a:blip r:embed="rId5">
            <a:extLst>
              <a:ext uri="{28A0092B-C50C-407E-A947-70E740481C1C}">
                <a14:useLocalDpi xmlns:a14="http://schemas.microsoft.com/office/drawing/2010/main" val="0"/>
              </a:ext>
            </a:extLst>
          </a:blip>
          <a:srcRect l="5769" t="5128" r="3847" b="5128"/>
          <a:stretch>
            <a:fillRect/>
          </a:stretch>
        </p:blipFill>
        <p:spPr bwMode="auto">
          <a:xfrm>
            <a:off x="2819400" y="3449638"/>
            <a:ext cx="3962400"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0997" name="Text Box 5"/>
          <p:cNvSpPr txBox="1">
            <a:spLocks noChangeArrowheads="1"/>
          </p:cNvSpPr>
          <p:nvPr/>
        </p:nvSpPr>
        <p:spPr bwMode="auto">
          <a:xfrm>
            <a:off x="762000" y="13716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Threshold &gt;= </a:t>
            </a:r>
          </a:p>
        </p:txBody>
      </p:sp>
      <p:sp>
        <p:nvSpPr>
          <p:cNvPr id="980998" name="Text Box 6"/>
          <p:cNvSpPr txBox="1">
            <a:spLocks noChangeArrowheads="1"/>
          </p:cNvSpPr>
          <p:nvPr/>
        </p:nvSpPr>
        <p:spPr bwMode="auto">
          <a:xfrm>
            <a:off x="990600" y="45720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ROC Curve:</a:t>
            </a:r>
          </a:p>
        </p:txBody>
      </p:sp>
      <p:sp>
        <p:nvSpPr>
          <p:cNvPr id="980999" name="Line 7"/>
          <p:cNvSpPr>
            <a:spLocks noChangeShapeType="1"/>
          </p:cNvSpPr>
          <p:nvPr/>
        </p:nvSpPr>
        <p:spPr bwMode="auto">
          <a:xfrm>
            <a:off x="1219200" y="2895600"/>
            <a:ext cx="304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81000" name="Line 8"/>
          <p:cNvSpPr>
            <a:spLocks noChangeShapeType="1"/>
          </p:cNvSpPr>
          <p:nvPr/>
        </p:nvSpPr>
        <p:spPr bwMode="auto">
          <a:xfrm>
            <a:off x="1219200" y="3200400"/>
            <a:ext cx="304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118381418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r>
              <a:rPr lang="en-US"/>
              <a:t>Test of Significance</a:t>
            </a:r>
          </a:p>
        </p:txBody>
      </p:sp>
      <p:sp>
        <p:nvSpPr>
          <p:cNvPr id="982019" name="Rectangle 3"/>
          <p:cNvSpPr>
            <a:spLocks noGrp="1" noChangeArrowheads="1"/>
          </p:cNvSpPr>
          <p:nvPr>
            <p:ph type="body" idx="1"/>
          </p:nvPr>
        </p:nvSpPr>
        <p:spPr>
          <a:xfrm>
            <a:off x="381000" y="1143000"/>
            <a:ext cx="8382000" cy="5181600"/>
          </a:xfrm>
        </p:spPr>
        <p:txBody>
          <a:bodyPr/>
          <a:lstStyle/>
          <a:p>
            <a:r>
              <a:rPr lang="en-US"/>
              <a:t>Given two models:</a:t>
            </a:r>
          </a:p>
          <a:p>
            <a:pPr lvl="1"/>
            <a:r>
              <a:rPr lang="en-US" sz="2400"/>
              <a:t>Model M1: accuracy = 85%, tested on 30 instances</a:t>
            </a:r>
          </a:p>
          <a:p>
            <a:pPr lvl="1"/>
            <a:r>
              <a:rPr lang="en-US" sz="2400"/>
              <a:t>Model M2: accuracy = 75%, tested on 5000 instances</a:t>
            </a:r>
          </a:p>
          <a:p>
            <a:pPr lvl="4"/>
            <a:endParaRPr lang="en-US" sz="2400"/>
          </a:p>
          <a:p>
            <a:r>
              <a:rPr lang="en-US"/>
              <a:t>Can we say M1 is better than M2?</a:t>
            </a:r>
          </a:p>
          <a:p>
            <a:pPr lvl="1"/>
            <a:r>
              <a:rPr lang="en-US" sz="2400"/>
              <a:t>How much confidence can we place on accuracy of M1 and M2?</a:t>
            </a:r>
          </a:p>
          <a:p>
            <a:pPr lvl="1"/>
            <a:r>
              <a:rPr lang="en-US" sz="2400"/>
              <a:t>Can the difference in performance measure be explained as a result of random fluctuations in the test set?</a:t>
            </a:r>
          </a:p>
        </p:txBody>
      </p:sp>
    </p:spTree>
    <p:extLst>
      <p:ext uri="{BB962C8B-B14F-4D97-AF65-F5344CB8AC3E}">
        <p14:creationId xmlns:p14="http://schemas.microsoft.com/office/powerpoint/2010/main" val="240949881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US"/>
              <a:t>Confidence Interval for Accuracy</a:t>
            </a:r>
          </a:p>
        </p:txBody>
      </p:sp>
      <p:sp>
        <p:nvSpPr>
          <p:cNvPr id="983043" name="Rectangle 3"/>
          <p:cNvSpPr>
            <a:spLocks noGrp="1" noChangeArrowheads="1"/>
          </p:cNvSpPr>
          <p:nvPr>
            <p:ph type="body" idx="1"/>
          </p:nvPr>
        </p:nvSpPr>
        <p:spPr>
          <a:xfrm>
            <a:off x="304800" y="1066800"/>
            <a:ext cx="8686800" cy="5181600"/>
          </a:xfrm>
        </p:spPr>
        <p:txBody>
          <a:bodyPr/>
          <a:lstStyle/>
          <a:p>
            <a:r>
              <a:rPr lang="en-US"/>
              <a:t>Prediction can be regarded as a Bernoulli trial</a:t>
            </a:r>
          </a:p>
          <a:p>
            <a:pPr lvl="1"/>
            <a:r>
              <a:rPr lang="en-US" sz="2000"/>
              <a:t>A Bernoulli trial has 2 possible outcomes</a:t>
            </a:r>
          </a:p>
          <a:p>
            <a:pPr lvl="1"/>
            <a:r>
              <a:rPr lang="en-US" sz="2000"/>
              <a:t>Possible outcomes for prediction: correct or wrong</a:t>
            </a:r>
          </a:p>
          <a:p>
            <a:pPr lvl="1"/>
            <a:r>
              <a:rPr lang="en-US" sz="2000"/>
              <a:t>Collection of Bernoulli trials has a Binomial distribution:</a:t>
            </a:r>
          </a:p>
          <a:p>
            <a:pPr lvl="2"/>
            <a:r>
              <a:rPr lang="en-US" sz="2000"/>
              <a:t> x </a:t>
            </a:r>
            <a:r>
              <a:rPr lang="en-US" sz="2000">
                <a:sym typeface="Symbol" pitchFamily="18" charset="2"/>
              </a:rPr>
              <a:t> Bin(N, p)      x: number of correct predictions</a:t>
            </a:r>
          </a:p>
          <a:p>
            <a:pPr lvl="2"/>
            <a:r>
              <a:rPr lang="en-US" sz="2000">
                <a:sym typeface="Symbol" pitchFamily="18" charset="2"/>
              </a:rPr>
              <a:t> e.g:   Toss a fair coin 50 times, how many heads would turn up?</a:t>
            </a:r>
            <a:br>
              <a:rPr lang="en-US" sz="2000">
                <a:sym typeface="Symbol" pitchFamily="18" charset="2"/>
              </a:rPr>
            </a:br>
            <a:r>
              <a:rPr lang="en-US" sz="2000">
                <a:sym typeface="Symbol" pitchFamily="18" charset="2"/>
              </a:rPr>
              <a:t>  	   </a:t>
            </a:r>
            <a:r>
              <a:rPr lang="en-US" sz="2000"/>
              <a:t>Expected number of heads = N</a:t>
            </a:r>
            <a:r>
              <a:rPr lang="en-US" sz="2000">
                <a:sym typeface="Symbol" pitchFamily="18" charset="2"/>
              </a:rPr>
              <a:t></a:t>
            </a:r>
            <a:r>
              <a:rPr lang="en-US" sz="2000"/>
              <a:t>p = 50 </a:t>
            </a:r>
            <a:r>
              <a:rPr lang="en-US" sz="2000">
                <a:sym typeface="Symbol" pitchFamily="18" charset="2"/>
              </a:rPr>
              <a:t> 0.5 = 25</a:t>
            </a:r>
            <a:endParaRPr lang="en-US" sz="2000"/>
          </a:p>
          <a:p>
            <a:pPr lvl="3">
              <a:buFontTx/>
              <a:buNone/>
            </a:pPr>
            <a:endParaRPr lang="en-US"/>
          </a:p>
          <a:p>
            <a:r>
              <a:rPr lang="en-US"/>
              <a:t>Given x (# of correct predictions) or equivalently, acc=x/N, and N (# of test instances),</a:t>
            </a:r>
            <a:br>
              <a:rPr lang="en-US"/>
            </a:br>
            <a:r>
              <a:rPr lang="en-US"/>
              <a:t/>
            </a:r>
            <a:br>
              <a:rPr lang="en-US"/>
            </a:br>
            <a:r>
              <a:rPr lang="en-US"/>
              <a:t>	Can we predict p (true accuracy of model)?</a:t>
            </a:r>
          </a:p>
        </p:txBody>
      </p:sp>
    </p:spTree>
    <p:extLst>
      <p:ext uri="{BB962C8B-B14F-4D97-AF65-F5344CB8AC3E}">
        <p14:creationId xmlns:p14="http://schemas.microsoft.com/office/powerpoint/2010/main" val="74910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096" y="20349"/>
            <a:ext cx="4844289" cy="584775"/>
          </a:xfrm>
          <a:prstGeom prst="rect">
            <a:avLst/>
          </a:prstGeom>
          <a:noFill/>
        </p:spPr>
        <p:txBody>
          <a:bodyPr wrap="square" rtlCol="0">
            <a:spAutoFit/>
          </a:bodyPr>
          <a:lstStyle/>
          <a:p>
            <a:r>
              <a:rPr lang="it-IT" sz="3200" b="1" dirty="0" smtClean="0">
                <a:solidFill>
                  <a:srgbClr val="FF0000"/>
                </a:solidFill>
              </a:rPr>
              <a:t>DATA SET: HCG90</a:t>
            </a:r>
            <a:endParaRPr lang="it-IT" sz="3200" b="1" dirty="0">
              <a:solidFill>
                <a:srgbClr val="FF0000"/>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val="2096693659"/>
              </p:ext>
            </p:extLst>
          </p:nvPr>
        </p:nvGraphicFramePr>
        <p:xfrm>
          <a:off x="636730" y="1124744"/>
          <a:ext cx="8399766" cy="2842388"/>
        </p:xfrm>
        <a:graphic>
          <a:graphicData uri="http://schemas.openxmlformats.org/drawingml/2006/table">
            <a:tbl>
              <a:tblPr firstRow="1" bandRow="1">
                <a:tableStyleId>{5C22544A-7EE6-4342-B048-85BDC9FD1C3A}</a:tableStyleId>
              </a:tblPr>
              <a:tblGrid>
                <a:gridCol w="1775028"/>
                <a:gridCol w="1656184"/>
                <a:gridCol w="1512168"/>
                <a:gridCol w="1440160"/>
                <a:gridCol w="1080120"/>
                <a:gridCol w="936106"/>
              </a:tblGrid>
              <a:tr h="358718">
                <a:tc>
                  <a:txBody>
                    <a:bodyPr/>
                    <a:lstStyle/>
                    <a:p>
                      <a:r>
                        <a:rPr lang="it-IT" dirty="0" smtClean="0"/>
                        <a:t>ID</a:t>
                      </a:r>
                      <a:endParaRPr lang="it-IT" dirty="0"/>
                    </a:p>
                  </a:txBody>
                  <a:tcPr/>
                </a:tc>
                <a:tc>
                  <a:txBody>
                    <a:bodyPr/>
                    <a:lstStyle/>
                    <a:p>
                      <a:r>
                        <a:rPr lang="it-IT" dirty="0" smtClean="0"/>
                        <a:t>RA</a:t>
                      </a:r>
                      <a:endParaRPr lang="it-IT" dirty="0"/>
                    </a:p>
                  </a:txBody>
                  <a:tcPr/>
                </a:tc>
                <a:tc>
                  <a:txBody>
                    <a:bodyPr/>
                    <a:lstStyle/>
                    <a:p>
                      <a:r>
                        <a:rPr lang="it-IT" dirty="0" smtClean="0"/>
                        <a:t>DEC</a:t>
                      </a:r>
                      <a:endParaRPr lang="it-IT" dirty="0"/>
                    </a:p>
                  </a:txBody>
                  <a:tcPr/>
                </a:tc>
                <a:tc>
                  <a:txBody>
                    <a:bodyPr/>
                    <a:lstStyle/>
                    <a:p>
                      <a:r>
                        <a:rPr lang="it-IT" dirty="0" smtClean="0"/>
                        <a:t>z</a:t>
                      </a:r>
                      <a:endParaRPr lang="it-IT" dirty="0"/>
                    </a:p>
                  </a:txBody>
                  <a:tcPr/>
                </a:tc>
                <a:tc>
                  <a:txBody>
                    <a:bodyPr/>
                    <a:lstStyle/>
                    <a:p>
                      <a:r>
                        <a:rPr lang="it-IT" dirty="0" smtClean="0"/>
                        <a:t>B</a:t>
                      </a:r>
                      <a:endParaRPr lang="it-IT" dirty="0"/>
                    </a:p>
                  </a:txBody>
                  <a:tcPr/>
                </a:tc>
                <a:tc>
                  <a:txBody>
                    <a:bodyPr/>
                    <a:lstStyle/>
                    <a:p>
                      <a:r>
                        <a:rPr lang="it-IT" dirty="0" smtClean="0"/>
                        <a:t>Etc.</a:t>
                      </a:r>
                      <a:endParaRPr lang="it-IT" dirty="0"/>
                    </a:p>
                  </a:txBody>
                  <a:tcPr/>
                </a:tc>
              </a:tr>
              <a:tr h="619157">
                <a:tc>
                  <a:txBody>
                    <a:bodyPr/>
                    <a:lstStyle/>
                    <a:p>
                      <a:r>
                        <a:rPr lang="it-IT" dirty="0" smtClean="0"/>
                        <a:t>NGC7172</a:t>
                      </a:r>
                      <a:endParaRPr lang="it-IT" dirty="0"/>
                    </a:p>
                  </a:txBody>
                  <a:tcPr/>
                </a:tc>
                <a:tc>
                  <a:txBody>
                    <a:bodyPr/>
                    <a:lstStyle/>
                    <a:p>
                      <a:r>
                        <a:rPr lang="pt-BR" dirty="0" smtClean="0"/>
                        <a:t>22h02m01.9s </a:t>
                      </a:r>
                      <a:endParaRPr lang="it-IT" dirty="0"/>
                    </a:p>
                  </a:txBody>
                  <a:tcPr/>
                </a:tc>
                <a:tc>
                  <a:txBody>
                    <a:bodyPr/>
                    <a:lstStyle/>
                    <a:p>
                      <a:r>
                        <a:rPr lang="pt-BR" dirty="0" smtClean="0"/>
                        <a:t>-31d52m11s </a:t>
                      </a:r>
                      <a:endParaRPr lang="it-IT" dirty="0"/>
                    </a:p>
                  </a:txBody>
                  <a:tcPr/>
                </a:tc>
                <a:tc>
                  <a:txBody>
                    <a:bodyPr/>
                    <a:lstStyle/>
                    <a:p>
                      <a:r>
                        <a:rPr lang="pt-BR" dirty="0" smtClean="0"/>
                        <a:t>0.008683 </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12.85</a:t>
                      </a:r>
                      <a:endParaRPr lang="it-IT" dirty="0" smtClean="0"/>
                    </a:p>
                  </a:txBody>
                  <a:tcPr/>
                </a:tc>
                <a:tc>
                  <a:txBody>
                    <a:bodyPr/>
                    <a:lstStyle/>
                    <a:p>
                      <a:r>
                        <a:rPr lang="it-IT" dirty="0" smtClean="0"/>
                        <a:t>…</a:t>
                      </a:r>
                      <a:endParaRPr lang="it-IT" dirty="0"/>
                    </a:p>
                  </a:txBody>
                  <a:tcPr/>
                </a:tc>
              </a:tr>
              <a:tr h="619157">
                <a:tc>
                  <a:txBody>
                    <a:bodyPr/>
                    <a:lstStyle/>
                    <a:p>
                      <a:r>
                        <a:rPr lang="it-IT" dirty="0" smtClean="0"/>
                        <a:t>NGC7173</a:t>
                      </a:r>
                      <a:endParaRPr lang="it-IT" dirty="0"/>
                    </a:p>
                  </a:txBody>
                  <a:tcPr/>
                </a:tc>
                <a:tc>
                  <a:txBody>
                    <a:bodyPr/>
                    <a:lstStyle/>
                    <a:p>
                      <a:r>
                        <a:rPr lang="pt-BR" dirty="0" smtClean="0"/>
                        <a:t>22h02m03.2s </a:t>
                      </a:r>
                      <a:endParaRPr lang="it-IT" dirty="0"/>
                    </a:p>
                  </a:txBody>
                  <a:tcPr/>
                </a:tc>
                <a:tc>
                  <a:txBody>
                    <a:bodyPr/>
                    <a:lstStyle/>
                    <a:p>
                      <a:r>
                        <a:rPr lang="pt-BR" dirty="0" smtClean="0"/>
                        <a:t>-31d58m25s </a:t>
                      </a:r>
                      <a:endParaRPr lang="it-IT" dirty="0"/>
                    </a:p>
                  </a:txBody>
                  <a:tcPr/>
                </a:tc>
                <a:tc>
                  <a:txBody>
                    <a:bodyPr/>
                    <a:lstStyle/>
                    <a:p>
                      <a:r>
                        <a:rPr lang="pt-BR" dirty="0" smtClean="0"/>
                        <a:t>0.008329</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13.08</a:t>
                      </a:r>
                      <a:endParaRPr lang="it-IT" dirty="0" smtClean="0"/>
                    </a:p>
                  </a:txBody>
                  <a:tcPr/>
                </a:tc>
                <a:tc>
                  <a:txBody>
                    <a:bodyPr/>
                    <a:lstStyle/>
                    <a:p>
                      <a:r>
                        <a:rPr lang="it-IT" dirty="0" smtClean="0"/>
                        <a:t>…</a:t>
                      </a:r>
                      <a:endParaRPr lang="it-IT" dirty="0"/>
                    </a:p>
                  </a:txBody>
                  <a:tcPr/>
                </a:tc>
              </a:tr>
              <a:tr h="619157">
                <a:tc>
                  <a:txBody>
                    <a:bodyPr/>
                    <a:lstStyle/>
                    <a:p>
                      <a:r>
                        <a:rPr lang="it-IT" dirty="0" smtClean="0"/>
                        <a:t>NGC7174</a:t>
                      </a:r>
                      <a:endParaRPr lang="it-IT" dirty="0"/>
                    </a:p>
                  </a:txBody>
                  <a:tcPr/>
                </a:tc>
                <a:tc>
                  <a:txBody>
                    <a:bodyPr/>
                    <a:lstStyle/>
                    <a:p>
                      <a:r>
                        <a:rPr lang="pt-BR" dirty="0" smtClean="0"/>
                        <a:t>22h02m06.4s </a:t>
                      </a:r>
                      <a:endParaRPr lang="it-IT" dirty="0"/>
                    </a:p>
                  </a:txBody>
                  <a:tcPr/>
                </a:tc>
                <a:tc>
                  <a:txBody>
                    <a:bodyPr/>
                    <a:lstStyle/>
                    <a:p>
                      <a:r>
                        <a:rPr lang="pt-BR" dirty="0" smtClean="0"/>
                        <a:t>-31d59m35s </a:t>
                      </a:r>
                      <a:endParaRPr lang="it-IT" dirty="0"/>
                    </a:p>
                  </a:txBody>
                  <a:tcPr/>
                </a:tc>
                <a:tc>
                  <a:txBody>
                    <a:bodyPr/>
                    <a:lstStyle/>
                    <a:p>
                      <a:r>
                        <a:rPr lang="pt-BR" dirty="0" smtClean="0"/>
                        <a:t>0.008869 </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14.23</a:t>
                      </a:r>
                      <a:endParaRPr lang="it-IT" dirty="0" smtClean="0"/>
                    </a:p>
                  </a:txBody>
                  <a:tcPr/>
                </a:tc>
                <a:tc>
                  <a:txBody>
                    <a:bodyPr/>
                    <a:lstStyle/>
                    <a:p>
                      <a:r>
                        <a:rPr lang="it-IT" dirty="0" smtClean="0"/>
                        <a:t>…</a:t>
                      </a:r>
                      <a:endParaRPr lang="it-IT" dirty="0"/>
                    </a:p>
                  </a:txBody>
                  <a:tcPr/>
                </a:tc>
              </a:tr>
              <a:tr h="619157">
                <a:tc>
                  <a:txBody>
                    <a:bodyPr/>
                    <a:lstStyle/>
                    <a:p>
                      <a:r>
                        <a:rPr lang="it-IT" dirty="0" smtClean="0"/>
                        <a:t>NGC7176</a:t>
                      </a:r>
                      <a:endParaRPr lang="it-IT" dirty="0"/>
                    </a:p>
                  </a:txBody>
                  <a:tcPr/>
                </a:tc>
                <a:tc>
                  <a:txBody>
                    <a:bodyPr/>
                    <a:lstStyle/>
                    <a:p>
                      <a:r>
                        <a:rPr lang="pt-BR" dirty="0" smtClean="0"/>
                        <a:t>22h02m08.4s</a:t>
                      </a:r>
                      <a:endParaRPr lang="it-IT" dirty="0"/>
                    </a:p>
                  </a:txBody>
                  <a:tcPr/>
                </a:tc>
                <a:tc>
                  <a:txBody>
                    <a:bodyPr/>
                    <a:lstStyle/>
                    <a:p>
                      <a:r>
                        <a:rPr lang="pt-BR" dirty="0" smtClean="0"/>
                        <a:t>-31d59m23s </a:t>
                      </a:r>
                      <a:endParaRPr lang="it-IT" dirty="0"/>
                    </a:p>
                  </a:txBody>
                  <a:tcPr/>
                </a:tc>
                <a:tc>
                  <a:txBody>
                    <a:bodyPr/>
                    <a:lstStyle/>
                    <a:p>
                      <a:r>
                        <a:rPr lang="pt-BR" dirty="0" smtClean="0"/>
                        <a:t>0.008376</a:t>
                      </a:r>
                      <a:endParaRPr lang="it-IT" dirty="0"/>
                    </a:p>
                  </a:txBody>
                  <a:tcPr/>
                </a:tc>
                <a:tc>
                  <a:txBody>
                    <a:bodyPr/>
                    <a:lstStyle/>
                    <a:p>
                      <a:r>
                        <a:rPr lang="pt-BR" dirty="0" smtClean="0"/>
                        <a:t>12.34</a:t>
                      </a:r>
                      <a:endParaRPr lang="it-IT" dirty="0"/>
                    </a:p>
                  </a:txBody>
                  <a:tcPr/>
                </a:tc>
                <a:tc>
                  <a:txBody>
                    <a:bodyPr/>
                    <a:lstStyle/>
                    <a:p>
                      <a:endParaRPr lang="it-IT" dirty="0"/>
                    </a:p>
                  </a:txBody>
                  <a:tcPr/>
                </a:tc>
              </a:tr>
            </a:tbl>
          </a:graphicData>
        </a:graphic>
      </p:graphicFrame>
      <p:sp>
        <p:nvSpPr>
          <p:cNvPr id="6" name="Parentesi graffa chiusa 5"/>
          <p:cNvSpPr/>
          <p:nvPr/>
        </p:nvSpPr>
        <p:spPr>
          <a:xfrm rot="5400000">
            <a:off x="4597170" y="620688"/>
            <a:ext cx="432048" cy="7200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p:cNvSpPr txBox="1"/>
          <p:nvPr/>
        </p:nvSpPr>
        <p:spPr>
          <a:xfrm>
            <a:off x="3995936" y="4528324"/>
            <a:ext cx="1650708" cy="523220"/>
          </a:xfrm>
          <a:prstGeom prst="rect">
            <a:avLst/>
          </a:prstGeom>
          <a:noFill/>
        </p:spPr>
        <p:txBody>
          <a:bodyPr wrap="none" rtlCol="0">
            <a:spAutoFit/>
          </a:bodyPr>
          <a:lstStyle/>
          <a:p>
            <a:r>
              <a:rPr lang="it-IT" sz="2800" b="1" dirty="0" err="1" smtClean="0">
                <a:solidFill>
                  <a:srgbClr val="FF0000"/>
                </a:solidFill>
              </a:rPr>
              <a:t>attributes</a:t>
            </a:r>
            <a:endParaRPr lang="it-IT" sz="2800" b="1" dirty="0">
              <a:solidFill>
                <a:srgbClr val="FF0000"/>
              </a:solidFill>
            </a:endParaRPr>
          </a:p>
        </p:txBody>
      </p:sp>
      <p:sp>
        <p:nvSpPr>
          <p:cNvPr id="8" name="Parentesi graffa aperta 7"/>
          <p:cNvSpPr/>
          <p:nvPr/>
        </p:nvSpPr>
        <p:spPr>
          <a:xfrm>
            <a:off x="323528" y="1124744"/>
            <a:ext cx="313202" cy="265500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p:cNvSpPr txBox="1"/>
          <p:nvPr/>
        </p:nvSpPr>
        <p:spPr>
          <a:xfrm rot="16200000">
            <a:off x="-354260" y="2221413"/>
            <a:ext cx="1107996" cy="461665"/>
          </a:xfrm>
          <a:prstGeom prst="rect">
            <a:avLst/>
          </a:prstGeom>
          <a:noFill/>
        </p:spPr>
        <p:txBody>
          <a:bodyPr wrap="none" rtlCol="0">
            <a:spAutoFit/>
          </a:bodyPr>
          <a:lstStyle/>
          <a:p>
            <a:r>
              <a:rPr lang="it-IT" sz="2400" b="1" dirty="0" err="1" smtClean="0">
                <a:solidFill>
                  <a:srgbClr val="FF0000"/>
                </a:solidFill>
              </a:rPr>
              <a:t>objects</a:t>
            </a:r>
            <a:endParaRPr lang="it-IT" sz="2400" b="1" dirty="0">
              <a:solidFill>
                <a:srgbClr val="FF0000"/>
              </a:solidFill>
            </a:endParaRPr>
          </a:p>
        </p:txBody>
      </p:sp>
    </p:spTree>
    <p:extLst>
      <p:ext uri="{BB962C8B-B14F-4D97-AF65-F5344CB8AC3E}">
        <p14:creationId xmlns:p14="http://schemas.microsoft.com/office/powerpoint/2010/main" val="103854366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p:txBody>
          <a:bodyPr/>
          <a:lstStyle/>
          <a:p>
            <a:r>
              <a:rPr lang="en-US"/>
              <a:t>Confidence Interval for Accuracy</a:t>
            </a:r>
          </a:p>
        </p:txBody>
      </p:sp>
      <p:sp>
        <p:nvSpPr>
          <p:cNvPr id="984067" name="Rectangle 3"/>
          <p:cNvSpPr>
            <a:spLocks noGrp="1" noChangeArrowheads="1"/>
          </p:cNvSpPr>
          <p:nvPr>
            <p:ph type="body" idx="1"/>
          </p:nvPr>
        </p:nvSpPr>
        <p:spPr>
          <a:xfrm>
            <a:off x="215900" y="1143000"/>
            <a:ext cx="8318500" cy="5181600"/>
          </a:xfrm>
        </p:spPr>
        <p:txBody>
          <a:bodyPr/>
          <a:lstStyle/>
          <a:p>
            <a:r>
              <a:rPr lang="en-US"/>
              <a:t>For large test sets (N &gt; 30), </a:t>
            </a:r>
          </a:p>
          <a:p>
            <a:pPr lvl="1"/>
            <a:r>
              <a:rPr lang="en-US" sz="2400"/>
              <a:t>acc has a normal distribution </a:t>
            </a:r>
            <a:br>
              <a:rPr lang="en-US" sz="2400"/>
            </a:br>
            <a:r>
              <a:rPr lang="en-US" sz="2400"/>
              <a:t>with mean p and variance </a:t>
            </a:r>
            <a:br>
              <a:rPr lang="en-US" sz="2400"/>
            </a:br>
            <a:r>
              <a:rPr lang="en-US" sz="2400"/>
              <a:t>p(1-p)/N</a:t>
            </a:r>
            <a:endParaRPr lang="en-US" sz="2400">
              <a:sym typeface="Symbol" pitchFamily="18" charset="2"/>
            </a:endParaRPr>
          </a:p>
          <a:p>
            <a:pPr lvl="1">
              <a:buFont typeface="Arial" pitchFamily="34" charset="0"/>
              <a:buNone/>
            </a:pPr>
            <a:endParaRPr lang="en-US">
              <a:sym typeface="Symbol" pitchFamily="18" charset="2"/>
            </a:endParaRPr>
          </a:p>
          <a:p>
            <a:pPr lvl="1">
              <a:buFont typeface="Arial" pitchFamily="34" charset="0"/>
              <a:buNone/>
            </a:pPr>
            <a:endParaRPr lang="en-US">
              <a:sym typeface="Symbol" pitchFamily="18" charset="2"/>
            </a:endParaRPr>
          </a:p>
          <a:p>
            <a:pPr lvl="1">
              <a:buFont typeface="Arial" pitchFamily="34" charset="0"/>
              <a:buNone/>
            </a:pPr>
            <a:endParaRPr lang="en-US">
              <a:sym typeface="Symbol" pitchFamily="18" charset="2"/>
            </a:endParaRPr>
          </a:p>
          <a:p>
            <a:pPr lvl="3"/>
            <a:endParaRPr lang="en-US">
              <a:sym typeface="Symbol" pitchFamily="18" charset="2"/>
            </a:endParaRPr>
          </a:p>
          <a:p>
            <a:r>
              <a:rPr lang="en-US">
                <a:sym typeface="Symbol" pitchFamily="18" charset="2"/>
              </a:rPr>
              <a:t>Confidence Interval for p:</a:t>
            </a:r>
            <a:endParaRPr lang="en-US"/>
          </a:p>
          <a:p>
            <a:pPr lvl="1">
              <a:buFont typeface="Arial" pitchFamily="34" charset="0"/>
              <a:buNone/>
            </a:pPr>
            <a:endParaRPr lang="en-US">
              <a:sym typeface="Symbol" pitchFamily="18" charset="2"/>
            </a:endParaRPr>
          </a:p>
        </p:txBody>
      </p:sp>
      <p:graphicFrame>
        <p:nvGraphicFramePr>
          <p:cNvPr id="984068" name="Object 4"/>
          <p:cNvGraphicFramePr>
            <a:graphicFrameLocks noChangeAspect="1"/>
          </p:cNvGraphicFramePr>
          <p:nvPr/>
        </p:nvGraphicFramePr>
        <p:xfrm>
          <a:off x="609600" y="3048000"/>
          <a:ext cx="4110038" cy="1357313"/>
        </p:xfrm>
        <a:graphic>
          <a:graphicData uri="http://schemas.openxmlformats.org/presentationml/2006/ole">
            <mc:AlternateContent xmlns:mc="http://schemas.openxmlformats.org/markup-compatibility/2006">
              <mc:Choice xmlns:v="urn:schemas-microsoft-com:vml" Requires="v">
                <p:oleObj spid="_x0000_s65580" name="Equation" r:id="rId3" imgW="3619440" imgH="1193760" progId="Equation.3">
                  <p:embed/>
                </p:oleObj>
              </mc:Choice>
              <mc:Fallback>
                <p:oleObj name="Equation" r:id="rId3" imgW="3619440" imgH="1193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0"/>
                        <a:ext cx="4110038"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84069" name="Picture 5" descr="norm_conf"/>
          <p:cNvPicPr>
            <a:picLocks noChangeAspect="1" noChangeArrowheads="1"/>
          </p:cNvPicPr>
          <p:nvPr/>
        </p:nvPicPr>
        <p:blipFill>
          <a:blip r:embed="rId5">
            <a:extLst>
              <a:ext uri="{28A0092B-C50C-407E-A947-70E740481C1C}">
                <a14:useLocalDpi xmlns:a14="http://schemas.microsoft.com/office/drawing/2010/main" val="0"/>
              </a:ext>
            </a:extLst>
          </a:blip>
          <a:srcRect l="11978" t="6569" b="12234"/>
          <a:stretch>
            <a:fillRect/>
          </a:stretch>
        </p:blipFill>
        <p:spPr bwMode="auto">
          <a:xfrm>
            <a:off x="5105400" y="1600200"/>
            <a:ext cx="3886200" cy="2082800"/>
          </a:xfrm>
          <a:prstGeom prst="rect">
            <a:avLst/>
          </a:prstGeom>
          <a:noFill/>
          <a:extLst>
            <a:ext uri="{909E8E84-426E-40DD-AFC4-6F175D3DCCD1}">
              <a14:hiddenFill xmlns:a14="http://schemas.microsoft.com/office/drawing/2010/main">
                <a:solidFill>
                  <a:srgbClr val="FFFFFF"/>
                </a:solidFill>
              </a14:hiddenFill>
            </a:ext>
          </a:extLst>
        </p:spPr>
      </p:pic>
      <p:sp>
        <p:nvSpPr>
          <p:cNvPr id="984070" name="Line 6"/>
          <p:cNvSpPr>
            <a:spLocks noChangeShapeType="1"/>
          </p:cNvSpPr>
          <p:nvPr/>
        </p:nvSpPr>
        <p:spPr bwMode="auto">
          <a:xfrm flipH="1">
            <a:off x="7162800" y="1447800"/>
            <a:ext cx="762000" cy="1066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84071" name="Text Box 7"/>
          <p:cNvSpPr txBox="1">
            <a:spLocks noChangeArrowheads="1"/>
          </p:cNvSpPr>
          <p:nvPr/>
        </p:nvSpPr>
        <p:spPr bwMode="auto">
          <a:xfrm>
            <a:off x="6858000" y="10668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Area = 1 - </a:t>
            </a:r>
            <a:r>
              <a:rPr lang="en-US" sz="2000">
                <a:sym typeface="Symbol" pitchFamily="18" charset="2"/>
              </a:rPr>
              <a:t></a:t>
            </a:r>
            <a:endParaRPr lang="en-US" sz="2000"/>
          </a:p>
        </p:txBody>
      </p:sp>
      <p:sp>
        <p:nvSpPr>
          <p:cNvPr id="984072" name="Line 8"/>
          <p:cNvSpPr>
            <a:spLocks noChangeShapeType="1"/>
          </p:cNvSpPr>
          <p:nvPr/>
        </p:nvSpPr>
        <p:spPr bwMode="auto">
          <a:xfrm flipV="1">
            <a:off x="6172200" y="3505200"/>
            <a:ext cx="228600" cy="762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84073" name="Text Box 9"/>
          <p:cNvSpPr txBox="1">
            <a:spLocks noChangeArrowheads="1"/>
          </p:cNvSpPr>
          <p:nvPr/>
        </p:nvSpPr>
        <p:spPr bwMode="auto">
          <a:xfrm>
            <a:off x="5791200" y="3962400"/>
            <a:ext cx="762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spcBef>
                <a:spcPct val="50000"/>
              </a:spcBef>
              <a:spcAft>
                <a:spcPct val="50000"/>
              </a:spcAft>
            </a:pPr>
            <a:r>
              <a:rPr lang="en-US" sz="2400"/>
              <a:t>Z</a:t>
            </a:r>
            <a:r>
              <a:rPr lang="en-US" sz="2400" baseline="-25000">
                <a:sym typeface="Symbol" pitchFamily="18" charset="2"/>
              </a:rPr>
              <a:t>/2</a:t>
            </a:r>
            <a:endParaRPr lang="en-US" sz="2400"/>
          </a:p>
        </p:txBody>
      </p:sp>
      <p:sp>
        <p:nvSpPr>
          <p:cNvPr id="984074" name="Text Box 10"/>
          <p:cNvSpPr txBox="1">
            <a:spLocks noChangeArrowheads="1"/>
          </p:cNvSpPr>
          <p:nvPr/>
        </p:nvSpPr>
        <p:spPr bwMode="auto">
          <a:xfrm>
            <a:off x="7848600" y="3962400"/>
            <a:ext cx="10668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spcBef>
                <a:spcPct val="50000"/>
              </a:spcBef>
              <a:spcAft>
                <a:spcPct val="50000"/>
              </a:spcAft>
            </a:pPr>
            <a:r>
              <a:rPr lang="en-US" sz="2400"/>
              <a:t>Z</a:t>
            </a:r>
            <a:r>
              <a:rPr lang="en-US" sz="2400" baseline="-25000">
                <a:sym typeface="Symbol" pitchFamily="18" charset="2"/>
              </a:rPr>
              <a:t>1-  /2</a:t>
            </a:r>
          </a:p>
        </p:txBody>
      </p:sp>
      <p:sp>
        <p:nvSpPr>
          <p:cNvPr id="984075" name="Line 11"/>
          <p:cNvSpPr>
            <a:spLocks noChangeShapeType="1"/>
          </p:cNvSpPr>
          <p:nvPr/>
        </p:nvSpPr>
        <p:spPr bwMode="auto">
          <a:xfrm flipH="1" flipV="1">
            <a:off x="7772400" y="3505200"/>
            <a:ext cx="152400" cy="685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aphicFrame>
        <p:nvGraphicFramePr>
          <p:cNvPr id="984076" name="Object 12"/>
          <p:cNvGraphicFramePr>
            <a:graphicFrameLocks noChangeAspect="1"/>
          </p:cNvGraphicFramePr>
          <p:nvPr/>
        </p:nvGraphicFramePr>
        <p:xfrm>
          <a:off x="457200" y="5281613"/>
          <a:ext cx="8358188" cy="1042987"/>
        </p:xfrm>
        <a:graphic>
          <a:graphicData uri="http://schemas.openxmlformats.org/presentationml/2006/ole">
            <mc:AlternateContent xmlns:mc="http://schemas.openxmlformats.org/markup-compatibility/2006">
              <mc:Choice xmlns:v="urn:schemas-microsoft-com:vml" Requires="v">
                <p:oleObj spid="_x0000_s65581" name="Equation" r:id="rId6" imgW="6717960" imgH="838080" progId="Equation.3">
                  <p:embed/>
                </p:oleObj>
              </mc:Choice>
              <mc:Fallback>
                <p:oleObj name="Equation" r:id="rId6" imgW="6717960" imgH="838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281613"/>
                        <a:ext cx="8358188" cy="104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1657693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r>
              <a:rPr lang="en-US"/>
              <a:t>Confidence Interval for Accuracy</a:t>
            </a:r>
          </a:p>
        </p:txBody>
      </p:sp>
      <p:sp>
        <p:nvSpPr>
          <p:cNvPr id="985091" name="Rectangle 3"/>
          <p:cNvSpPr>
            <a:spLocks noGrp="1" noChangeArrowheads="1"/>
          </p:cNvSpPr>
          <p:nvPr>
            <p:ph type="body" idx="1"/>
          </p:nvPr>
        </p:nvSpPr>
        <p:spPr/>
        <p:txBody>
          <a:bodyPr/>
          <a:lstStyle/>
          <a:p>
            <a:r>
              <a:rPr lang="en-US"/>
              <a:t>Consider a model that produces an accuracy of 80% when evaluated on 100 test instances:</a:t>
            </a:r>
          </a:p>
          <a:p>
            <a:pPr lvl="1"/>
            <a:r>
              <a:rPr lang="en-US" sz="2400"/>
              <a:t>N=100, acc = 0.8</a:t>
            </a:r>
          </a:p>
          <a:p>
            <a:pPr lvl="1"/>
            <a:r>
              <a:rPr lang="en-US" sz="2400"/>
              <a:t>Let 1-</a:t>
            </a:r>
            <a:r>
              <a:rPr lang="en-US" sz="2400">
                <a:sym typeface="Symbol" pitchFamily="18" charset="2"/>
              </a:rPr>
              <a:t> = 0.95 (95% confidence)</a:t>
            </a:r>
          </a:p>
          <a:p>
            <a:pPr lvl="1"/>
            <a:r>
              <a:rPr lang="en-US" sz="2400">
                <a:sym typeface="Symbol" pitchFamily="18" charset="2"/>
              </a:rPr>
              <a:t>From probability table, Z</a:t>
            </a:r>
            <a:r>
              <a:rPr lang="en-US" sz="2400" baseline="-25000">
                <a:sym typeface="Symbol" pitchFamily="18" charset="2"/>
              </a:rPr>
              <a:t>/2</a:t>
            </a:r>
            <a:r>
              <a:rPr lang="en-US" sz="2400">
                <a:sym typeface="Symbol" pitchFamily="18" charset="2"/>
              </a:rPr>
              <a:t>=1.96</a:t>
            </a:r>
            <a:r>
              <a:rPr lang="en-US">
                <a:sym typeface="Symbol" pitchFamily="18" charset="2"/>
              </a:rPr>
              <a:t> </a:t>
            </a:r>
          </a:p>
          <a:p>
            <a:pPr lvl="1">
              <a:buFont typeface="Arial" pitchFamily="34" charset="0"/>
              <a:buNone/>
            </a:pPr>
            <a:endParaRPr lang="en-US"/>
          </a:p>
        </p:txBody>
      </p:sp>
      <p:graphicFrame>
        <p:nvGraphicFramePr>
          <p:cNvPr id="985092" name="Group 4"/>
          <p:cNvGraphicFramePr>
            <a:graphicFrameLocks noGrp="1"/>
          </p:cNvGraphicFramePr>
          <p:nvPr/>
        </p:nvGraphicFramePr>
        <p:xfrm>
          <a:off x="6934200" y="2209800"/>
          <a:ext cx="1600200" cy="2667000"/>
        </p:xfrm>
        <a:graphic>
          <a:graphicData uri="http://schemas.openxmlformats.org/drawingml/2006/table">
            <a:tbl>
              <a:tblPr/>
              <a:tblGrid>
                <a:gridCol w="800100"/>
                <a:gridCol w="800100"/>
              </a:tblGrid>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1-</a:t>
                      </a:r>
                      <a:r>
                        <a:rPr kumimoji="0" lang="en-US" sz="2400" b="0" i="0" u="none" strike="noStrike" cap="none" normalizeH="0" baseline="0" smtClean="0">
                          <a:ln>
                            <a:noFill/>
                          </a:ln>
                          <a:solidFill>
                            <a:schemeClr val="tx1"/>
                          </a:solidFill>
                          <a:effectLst/>
                          <a:latin typeface="Arial" pitchFamily="34" charset="0"/>
                          <a:sym typeface="Symbol" pitchFamily="18" charset="2"/>
                        </a:rPr>
                        <a:t></a:t>
                      </a: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0.98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2.33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rgbClr val="FF0000"/>
                          </a:solidFill>
                          <a:effectLst/>
                          <a:latin typeface="Arial" pitchFamily="34" charset="0"/>
                        </a:rPr>
                        <a:t>0.95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rgbClr val="FF0000"/>
                          </a:solidFill>
                          <a:effectLst/>
                          <a:latin typeface="Arial" pitchFamily="34" charset="0"/>
                        </a:rPr>
                        <a:t>1.96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0.90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1.65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5112" name="Line 24"/>
          <p:cNvSpPr>
            <a:spLocks noChangeShapeType="1"/>
          </p:cNvSpPr>
          <p:nvPr/>
        </p:nvSpPr>
        <p:spPr bwMode="auto">
          <a:xfrm>
            <a:off x="5791200" y="3276600"/>
            <a:ext cx="1066800" cy="762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aphicFrame>
        <p:nvGraphicFramePr>
          <p:cNvPr id="985113" name="Group 25"/>
          <p:cNvGraphicFramePr>
            <a:graphicFrameLocks noGrp="1"/>
          </p:cNvGraphicFramePr>
          <p:nvPr/>
        </p:nvGraphicFramePr>
        <p:xfrm>
          <a:off x="381000" y="3810000"/>
          <a:ext cx="5791200" cy="2019300"/>
        </p:xfrm>
        <a:graphic>
          <a:graphicData uri="http://schemas.openxmlformats.org/drawingml/2006/table">
            <a:tbl>
              <a:tblPr/>
              <a:tblGrid>
                <a:gridCol w="1219200"/>
                <a:gridCol w="914400"/>
                <a:gridCol w="914400"/>
                <a:gridCol w="914400"/>
                <a:gridCol w="914400"/>
                <a:gridCol w="914400"/>
              </a:tblGrid>
              <a:tr h="673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rgbClr val="FF0000"/>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p(lower)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0.670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rgbClr val="FF0000"/>
                          </a:solidFill>
                          <a:effectLst/>
                          <a:latin typeface="Arial" pitchFamily="34" charset="0"/>
                        </a:rPr>
                        <a:t>0.711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0.763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0.774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0.789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p(upper)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0.888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rgbClr val="FF0000"/>
                          </a:solidFill>
                          <a:effectLst/>
                          <a:latin typeface="Arial" pitchFamily="34" charset="0"/>
                        </a:rPr>
                        <a:t>0.866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0.833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0.824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smtClean="0">
                          <a:ln>
                            <a:noFill/>
                          </a:ln>
                          <a:solidFill>
                            <a:schemeClr val="tx1"/>
                          </a:solidFill>
                          <a:effectLst/>
                          <a:latin typeface="Arial" pitchFamily="34" charset="0"/>
                        </a:rPr>
                        <a:t>0.811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881362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p:txBody>
          <a:bodyPr>
            <a:normAutofit fontScale="90000"/>
          </a:bodyPr>
          <a:lstStyle/>
          <a:p>
            <a:r>
              <a:rPr lang="en-US"/>
              <a:t>Comparing Performance of 2 Models</a:t>
            </a:r>
          </a:p>
        </p:txBody>
      </p:sp>
      <p:sp>
        <p:nvSpPr>
          <p:cNvPr id="986115" name="Rectangle 3"/>
          <p:cNvSpPr>
            <a:spLocks noGrp="1" noChangeArrowheads="1"/>
          </p:cNvSpPr>
          <p:nvPr>
            <p:ph type="body" idx="1"/>
          </p:nvPr>
        </p:nvSpPr>
        <p:spPr/>
        <p:txBody>
          <a:bodyPr>
            <a:normAutofit lnSpcReduction="10000"/>
          </a:bodyPr>
          <a:lstStyle/>
          <a:p>
            <a:r>
              <a:rPr lang="en-US"/>
              <a:t>Given two models, say M1 and M2, which is better?</a:t>
            </a:r>
          </a:p>
          <a:p>
            <a:pPr lvl="1"/>
            <a:r>
              <a:rPr lang="en-US" sz="2400"/>
              <a:t>M1 is tested on D1 (size=n1), found error rate = e</a:t>
            </a:r>
            <a:r>
              <a:rPr lang="en-US" sz="2400" baseline="-25000"/>
              <a:t>1</a:t>
            </a:r>
          </a:p>
          <a:p>
            <a:pPr lvl="1"/>
            <a:r>
              <a:rPr lang="en-US" sz="2400"/>
              <a:t>M2 is tested on D2 (size=n2), found error rate = e</a:t>
            </a:r>
            <a:r>
              <a:rPr lang="en-US" sz="2400" baseline="-25000"/>
              <a:t>2</a:t>
            </a:r>
          </a:p>
          <a:p>
            <a:pPr lvl="1"/>
            <a:r>
              <a:rPr lang="en-US" sz="2400"/>
              <a:t>Assume D1 and D2 are independent</a:t>
            </a:r>
          </a:p>
          <a:p>
            <a:pPr lvl="1"/>
            <a:r>
              <a:rPr lang="en-US" sz="2400"/>
              <a:t>If n1 and n2 are sufficiently large, then</a:t>
            </a:r>
          </a:p>
          <a:p>
            <a:pPr lvl="1"/>
            <a:endParaRPr lang="en-US"/>
          </a:p>
          <a:p>
            <a:pPr lvl="1"/>
            <a:endParaRPr lang="en-US"/>
          </a:p>
          <a:p>
            <a:pPr lvl="1"/>
            <a:endParaRPr lang="en-US"/>
          </a:p>
          <a:p>
            <a:pPr lvl="1"/>
            <a:r>
              <a:rPr lang="en-US" sz="2400"/>
              <a:t>Approximate</a:t>
            </a:r>
            <a:r>
              <a:rPr lang="en-US"/>
              <a:t>:</a:t>
            </a:r>
          </a:p>
        </p:txBody>
      </p:sp>
      <p:graphicFrame>
        <p:nvGraphicFramePr>
          <p:cNvPr id="986116" name="Object 4"/>
          <p:cNvGraphicFramePr>
            <a:graphicFrameLocks noChangeAspect="1"/>
          </p:cNvGraphicFramePr>
          <p:nvPr/>
        </p:nvGraphicFramePr>
        <p:xfrm>
          <a:off x="3276600" y="4043363"/>
          <a:ext cx="2209800" cy="1106487"/>
        </p:xfrm>
        <a:graphic>
          <a:graphicData uri="http://schemas.openxmlformats.org/presentationml/2006/ole">
            <mc:AlternateContent xmlns:mc="http://schemas.openxmlformats.org/markup-compatibility/2006">
              <mc:Choice xmlns:v="urn:schemas-microsoft-com:vml" Requires="v">
                <p:oleObj spid="_x0000_s66604" name="Equation" r:id="rId3" imgW="914400" imgH="457200" progId="Equation.3">
                  <p:embed/>
                </p:oleObj>
              </mc:Choice>
              <mc:Fallback>
                <p:oleObj name="Equation" r:id="rId3" imgW="9144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43363"/>
                        <a:ext cx="2209800" cy="110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6117" name="Object 5"/>
          <p:cNvGraphicFramePr>
            <a:graphicFrameLocks noChangeAspect="1"/>
          </p:cNvGraphicFramePr>
          <p:nvPr/>
        </p:nvGraphicFramePr>
        <p:xfrm>
          <a:off x="3429000" y="5334000"/>
          <a:ext cx="1706563" cy="839788"/>
        </p:xfrm>
        <a:graphic>
          <a:graphicData uri="http://schemas.openxmlformats.org/presentationml/2006/ole">
            <mc:AlternateContent xmlns:mc="http://schemas.openxmlformats.org/markup-compatibility/2006">
              <mc:Choice xmlns:v="urn:schemas-microsoft-com:vml" Requires="v">
                <p:oleObj spid="_x0000_s66605" name="Equation" r:id="rId5" imgW="1612800" imgH="799920" progId="Equation.3">
                  <p:embed/>
                </p:oleObj>
              </mc:Choice>
              <mc:Fallback>
                <p:oleObj name="Equation" r:id="rId5" imgW="1612800" imgH="7999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334000"/>
                        <a:ext cx="1706563"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5029120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p:txBody>
          <a:bodyPr>
            <a:normAutofit fontScale="90000"/>
          </a:bodyPr>
          <a:lstStyle/>
          <a:p>
            <a:r>
              <a:rPr lang="en-US"/>
              <a:t>Comparing Performance of 2 Models</a:t>
            </a:r>
          </a:p>
        </p:txBody>
      </p:sp>
      <p:sp>
        <p:nvSpPr>
          <p:cNvPr id="987139" name="Rectangle 3"/>
          <p:cNvSpPr>
            <a:spLocks noGrp="1" noChangeArrowheads="1"/>
          </p:cNvSpPr>
          <p:nvPr>
            <p:ph type="body" idx="1"/>
          </p:nvPr>
        </p:nvSpPr>
        <p:spPr/>
        <p:txBody>
          <a:bodyPr>
            <a:normAutofit lnSpcReduction="10000"/>
          </a:bodyPr>
          <a:lstStyle/>
          <a:p>
            <a:r>
              <a:rPr lang="en-US"/>
              <a:t>To test if performance difference is statistically significant:  d = e1 – e2</a:t>
            </a:r>
          </a:p>
          <a:p>
            <a:pPr lvl="1"/>
            <a:r>
              <a:rPr lang="en-US" sz="2400"/>
              <a:t>d ~ </a:t>
            </a:r>
            <a:r>
              <a:rPr lang="en-US" sz="2400" i="1">
                <a:effectLst>
                  <a:outerShdw blurRad="38100" dist="38100" dir="2700000" algn="tl">
                    <a:srgbClr val="C0C0C0"/>
                  </a:outerShdw>
                </a:effectLst>
              </a:rPr>
              <a:t>N</a:t>
            </a:r>
            <a:r>
              <a:rPr lang="en-US" sz="2400"/>
              <a:t>(d</a:t>
            </a:r>
            <a:r>
              <a:rPr lang="en-US" sz="2400" baseline="-25000"/>
              <a:t>t</a:t>
            </a:r>
            <a:r>
              <a:rPr lang="en-US" sz="2400"/>
              <a:t>,</a:t>
            </a:r>
            <a:r>
              <a:rPr lang="en-US" sz="2400">
                <a:sym typeface="Symbol" pitchFamily="18" charset="2"/>
              </a:rPr>
              <a:t></a:t>
            </a:r>
            <a:r>
              <a:rPr lang="en-US" sz="2400" baseline="-25000"/>
              <a:t>t</a:t>
            </a:r>
            <a:r>
              <a:rPr lang="en-US" sz="2400"/>
              <a:t>)   where d</a:t>
            </a:r>
            <a:r>
              <a:rPr lang="en-US" sz="2400" baseline="-25000"/>
              <a:t>t</a:t>
            </a:r>
            <a:r>
              <a:rPr lang="en-US" sz="2400"/>
              <a:t> is the true difference</a:t>
            </a:r>
          </a:p>
          <a:p>
            <a:pPr lvl="1"/>
            <a:r>
              <a:rPr lang="en-US" sz="2400"/>
              <a:t>Since D1 and D2 are independent, their variance adds up:   </a:t>
            </a:r>
          </a:p>
          <a:p>
            <a:pPr lvl="1"/>
            <a:endParaRPr lang="en-US" sz="2400"/>
          </a:p>
          <a:p>
            <a:pPr lvl="1">
              <a:buFont typeface="Arial" pitchFamily="34" charset="0"/>
              <a:buNone/>
            </a:pPr>
            <a:endParaRPr lang="en-US" sz="2400"/>
          </a:p>
          <a:p>
            <a:pPr lvl="1">
              <a:buFont typeface="Arial" pitchFamily="34" charset="0"/>
              <a:buNone/>
            </a:pPr>
            <a:endParaRPr lang="en-US" sz="2400"/>
          </a:p>
          <a:p>
            <a:pPr lvl="1">
              <a:buFont typeface="Arial" pitchFamily="34" charset="0"/>
              <a:buNone/>
            </a:pPr>
            <a:endParaRPr lang="en-US" sz="2400"/>
          </a:p>
          <a:p>
            <a:pPr lvl="1"/>
            <a:endParaRPr lang="en-US" sz="2400"/>
          </a:p>
          <a:p>
            <a:pPr lvl="1"/>
            <a:r>
              <a:rPr lang="en-US" sz="2400"/>
              <a:t>At (1-</a:t>
            </a:r>
            <a:r>
              <a:rPr lang="en-US" sz="2400">
                <a:sym typeface="Symbol" pitchFamily="18" charset="2"/>
              </a:rPr>
              <a:t>) confidence level, </a:t>
            </a:r>
          </a:p>
        </p:txBody>
      </p:sp>
      <p:graphicFrame>
        <p:nvGraphicFramePr>
          <p:cNvPr id="987140" name="Object 4"/>
          <p:cNvGraphicFramePr>
            <a:graphicFrameLocks noChangeAspect="1"/>
          </p:cNvGraphicFramePr>
          <p:nvPr/>
        </p:nvGraphicFramePr>
        <p:xfrm>
          <a:off x="2362200" y="3581400"/>
          <a:ext cx="4184650" cy="1566863"/>
        </p:xfrm>
        <a:graphic>
          <a:graphicData uri="http://schemas.openxmlformats.org/presentationml/2006/ole">
            <mc:AlternateContent xmlns:mc="http://schemas.openxmlformats.org/markup-compatibility/2006">
              <mc:Choice xmlns:v="urn:schemas-microsoft-com:vml" Requires="v">
                <p:oleObj spid="_x0000_s67628" name="Equation" r:id="rId3" imgW="3187440" imgH="1193760" progId="Equation.3">
                  <p:embed/>
                </p:oleObj>
              </mc:Choice>
              <mc:Fallback>
                <p:oleObj name="Equation" r:id="rId3" imgW="3187440" imgH="1193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581400"/>
                        <a:ext cx="4184650" cy="156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7141" name="Object 5"/>
          <p:cNvGraphicFramePr>
            <a:graphicFrameLocks noChangeAspect="1"/>
          </p:cNvGraphicFramePr>
          <p:nvPr/>
        </p:nvGraphicFramePr>
        <p:xfrm>
          <a:off x="4908550" y="5545138"/>
          <a:ext cx="2755900" cy="627062"/>
        </p:xfrm>
        <a:graphic>
          <a:graphicData uri="http://schemas.openxmlformats.org/presentationml/2006/ole">
            <mc:AlternateContent xmlns:mc="http://schemas.openxmlformats.org/markup-compatibility/2006">
              <mc:Choice xmlns:v="urn:schemas-microsoft-com:vml" Requires="v">
                <p:oleObj spid="_x0000_s67629" name="Equation" r:id="rId5" imgW="1676160" imgH="380880" progId="Equation.3">
                  <p:embed/>
                </p:oleObj>
              </mc:Choice>
              <mc:Fallback>
                <p:oleObj name="Equation" r:id="rId5" imgW="1676160" imgH="38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8550" y="5545138"/>
                        <a:ext cx="2755900" cy="62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5707198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lstStyle/>
          <a:p>
            <a:r>
              <a:rPr lang="en-US"/>
              <a:t>An Illustrative Example</a:t>
            </a:r>
          </a:p>
        </p:txBody>
      </p:sp>
      <p:sp>
        <p:nvSpPr>
          <p:cNvPr id="988163" name="Rectangle 3"/>
          <p:cNvSpPr>
            <a:spLocks noGrp="1" noChangeArrowheads="1"/>
          </p:cNvSpPr>
          <p:nvPr>
            <p:ph type="body" idx="1"/>
          </p:nvPr>
        </p:nvSpPr>
        <p:spPr/>
        <p:txBody>
          <a:bodyPr>
            <a:normAutofit fontScale="92500" lnSpcReduction="20000"/>
          </a:bodyPr>
          <a:lstStyle/>
          <a:p>
            <a:pPr>
              <a:lnSpc>
                <a:spcPct val="90000"/>
              </a:lnSpc>
            </a:pPr>
            <a:r>
              <a:rPr lang="en-US"/>
              <a:t>Given: M1: n1 = 30, e1 = 0.15</a:t>
            </a:r>
            <a:br>
              <a:rPr lang="en-US"/>
            </a:br>
            <a:r>
              <a:rPr lang="en-US"/>
              <a:t>	     M2: n2 = 5000, e2 = 0.25</a:t>
            </a:r>
          </a:p>
          <a:p>
            <a:pPr>
              <a:lnSpc>
                <a:spcPct val="90000"/>
              </a:lnSpc>
            </a:pPr>
            <a:r>
              <a:rPr lang="en-US"/>
              <a:t>d = |e2 – e1| = 0.1   (2-sided test)</a:t>
            </a:r>
          </a:p>
          <a:p>
            <a:pPr>
              <a:lnSpc>
                <a:spcPct val="90000"/>
              </a:lnSpc>
            </a:pPr>
            <a:endParaRPr lang="en-US"/>
          </a:p>
          <a:p>
            <a:pPr>
              <a:lnSpc>
                <a:spcPct val="90000"/>
              </a:lnSpc>
              <a:buFont typeface="Monotype Sorts" pitchFamily="2" charset="2"/>
              <a:buNone/>
            </a:pPr>
            <a:endParaRPr lang="en-US"/>
          </a:p>
          <a:p>
            <a:pPr>
              <a:lnSpc>
                <a:spcPct val="90000"/>
              </a:lnSpc>
              <a:buFont typeface="Monotype Sorts" pitchFamily="2" charset="2"/>
              <a:buNone/>
            </a:pPr>
            <a:endParaRPr lang="en-US"/>
          </a:p>
          <a:p>
            <a:pPr>
              <a:lnSpc>
                <a:spcPct val="90000"/>
              </a:lnSpc>
            </a:pPr>
            <a:r>
              <a:rPr lang="en-US"/>
              <a:t>At 95% confidence level, </a:t>
            </a:r>
            <a:r>
              <a:rPr lang="en-US">
                <a:sym typeface="Symbol" pitchFamily="18" charset="2"/>
              </a:rPr>
              <a:t>Z</a:t>
            </a:r>
            <a:r>
              <a:rPr lang="en-US" baseline="-25000">
                <a:sym typeface="Symbol" pitchFamily="18" charset="2"/>
              </a:rPr>
              <a:t>/2</a:t>
            </a:r>
            <a:r>
              <a:rPr lang="en-US">
                <a:sym typeface="Symbol" pitchFamily="18" charset="2"/>
              </a:rPr>
              <a:t>=1.96</a:t>
            </a:r>
            <a:br>
              <a:rPr lang="en-US">
                <a:sym typeface="Symbol" pitchFamily="18" charset="2"/>
              </a:rPr>
            </a:br>
            <a:r>
              <a:rPr lang="en-US">
                <a:sym typeface="Symbol" pitchFamily="18" charset="2"/>
              </a:rPr>
              <a:t/>
            </a:r>
            <a:br>
              <a:rPr lang="en-US">
                <a:sym typeface="Symbol" pitchFamily="18" charset="2"/>
              </a:rPr>
            </a:br>
            <a:r>
              <a:rPr lang="en-US">
                <a:sym typeface="Symbol" pitchFamily="18" charset="2"/>
              </a:rPr>
              <a:t/>
            </a:r>
            <a:br>
              <a:rPr lang="en-US">
                <a:sym typeface="Symbol" pitchFamily="18" charset="2"/>
              </a:rPr>
            </a:br>
            <a:r>
              <a:rPr lang="en-US">
                <a:sym typeface="Symbol" pitchFamily="18" charset="2"/>
              </a:rPr>
              <a:t/>
            </a:r>
            <a:br>
              <a:rPr lang="en-US">
                <a:sym typeface="Symbol" pitchFamily="18" charset="2"/>
              </a:rPr>
            </a:br>
            <a:r>
              <a:rPr lang="en-US">
                <a:sym typeface="Symbol" pitchFamily="18" charset="2"/>
              </a:rPr>
              <a:t>=&gt; Interval contains 0 =&gt; difference may not be</a:t>
            </a:r>
            <a:br>
              <a:rPr lang="en-US">
                <a:sym typeface="Symbol" pitchFamily="18" charset="2"/>
              </a:rPr>
            </a:br>
            <a:r>
              <a:rPr lang="en-US">
                <a:sym typeface="Symbol" pitchFamily="18" charset="2"/>
              </a:rPr>
              <a:t>				       statistically significant</a:t>
            </a:r>
          </a:p>
        </p:txBody>
      </p:sp>
      <p:graphicFrame>
        <p:nvGraphicFramePr>
          <p:cNvPr id="988164" name="Object 4"/>
          <p:cNvGraphicFramePr>
            <a:graphicFrameLocks noChangeAspect="1"/>
          </p:cNvGraphicFramePr>
          <p:nvPr/>
        </p:nvGraphicFramePr>
        <p:xfrm>
          <a:off x="990600" y="2743200"/>
          <a:ext cx="6665913" cy="903288"/>
        </p:xfrm>
        <a:graphic>
          <a:graphicData uri="http://schemas.openxmlformats.org/presentationml/2006/ole">
            <mc:AlternateContent xmlns:mc="http://schemas.openxmlformats.org/markup-compatibility/2006">
              <mc:Choice xmlns:v="urn:schemas-microsoft-com:vml" Requires="v">
                <p:oleObj spid="_x0000_s68652" name="Equation" r:id="rId3" imgW="5346360" imgH="723600" progId="Equation.3">
                  <p:embed/>
                </p:oleObj>
              </mc:Choice>
              <mc:Fallback>
                <p:oleObj name="Equation" r:id="rId3" imgW="5346360" imgH="723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743200"/>
                        <a:ext cx="6665913"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8165" name="Object 5"/>
          <p:cNvGraphicFramePr>
            <a:graphicFrameLocks noChangeAspect="1"/>
          </p:cNvGraphicFramePr>
          <p:nvPr/>
        </p:nvGraphicFramePr>
        <p:xfrm>
          <a:off x="1066800" y="4724400"/>
          <a:ext cx="6538913" cy="506413"/>
        </p:xfrm>
        <a:graphic>
          <a:graphicData uri="http://schemas.openxmlformats.org/presentationml/2006/ole">
            <mc:AlternateContent xmlns:mc="http://schemas.openxmlformats.org/markup-compatibility/2006">
              <mc:Choice xmlns:v="urn:schemas-microsoft-com:vml" Requires="v">
                <p:oleObj spid="_x0000_s68653" name="Equation" r:id="rId5" imgW="5244840" imgH="406080" progId="Equation.3">
                  <p:embed/>
                </p:oleObj>
              </mc:Choice>
              <mc:Fallback>
                <p:oleObj name="Equation" r:id="rId5" imgW="524484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724400"/>
                        <a:ext cx="6538913"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9560903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a:xfrm>
            <a:off x="381000" y="152400"/>
            <a:ext cx="8534400" cy="533400"/>
          </a:xfrm>
        </p:spPr>
        <p:txBody>
          <a:bodyPr>
            <a:normAutofit fontScale="90000"/>
          </a:bodyPr>
          <a:lstStyle/>
          <a:p>
            <a:r>
              <a:rPr lang="en-US"/>
              <a:t>Comparing Performance of 2 Algorithms</a:t>
            </a:r>
          </a:p>
        </p:txBody>
      </p:sp>
      <p:sp>
        <p:nvSpPr>
          <p:cNvPr id="989187" name="Rectangle 3"/>
          <p:cNvSpPr>
            <a:spLocks noGrp="1" noChangeArrowheads="1"/>
          </p:cNvSpPr>
          <p:nvPr>
            <p:ph type="body" idx="1"/>
          </p:nvPr>
        </p:nvSpPr>
        <p:spPr/>
        <p:txBody>
          <a:bodyPr/>
          <a:lstStyle/>
          <a:p>
            <a:r>
              <a:rPr lang="en-US"/>
              <a:t>Each learning algorithm may produce k models:</a:t>
            </a:r>
          </a:p>
          <a:p>
            <a:pPr lvl="1"/>
            <a:r>
              <a:rPr lang="en-US" sz="2400"/>
              <a:t>L1 may produce M11 , M12, …, M1k</a:t>
            </a:r>
          </a:p>
          <a:p>
            <a:pPr lvl="1"/>
            <a:r>
              <a:rPr lang="en-US" sz="2400"/>
              <a:t>L2 may produce M21 , M22, …, M2k</a:t>
            </a:r>
          </a:p>
          <a:p>
            <a:r>
              <a:rPr lang="en-US"/>
              <a:t>If models are generated on the same test sets D1,D2, …, Dk (e.g., via cross-validation)</a:t>
            </a:r>
          </a:p>
          <a:p>
            <a:pPr lvl="1"/>
            <a:r>
              <a:rPr lang="en-US" sz="2400"/>
              <a:t>For each set: compute d</a:t>
            </a:r>
            <a:r>
              <a:rPr lang="en-US" sz="2400" baseline="-25000"/>
              <a:t>j</a:t>
            </a:r>
            <a:r>
              <a:rPr lang="en-US" sz="2400"/>
              <a:t> = e</a:t>
            </a:r>
            <a:r>
              <a:rPr lang="en-US" sz="2400" baseline="-25000"/>
              <a:t>1j</a:t>
            </a:r>
            <a:r>
              <a:rPr lang="en-US" sz="2400"/>
              <a:t> – e</a:t>
            </a:r>
            <a:r>
              <a:rPr lang="en-US" sz="2400" baseline="-25000"/>
              <a:t>2j</a:t>
            </a:r>
          </a:p>
          <a:p>
            <a:pPr lvl="1"/>
            <a:r>
              <a:rPr lang="en-US" sz="2400"/>
              <a:t>d</a:t>
            </a:r>
            <a:r>
              <a:rPr lang="en-US" sz="2400" baseline="-25000"/>
              <a:t>j</a:t>
            </a:r>
            <a:r>
              <a:rPr lang="en-US" sz="2400"/>
              <a:t> has mean d</a:t>
            </a:r>
            <a:r>
              <a:rPr lang="en-US" sz="2400" baseline="-25000"/>
              <a:t>t</a:t>
            </a:r>
            <a:r>
              <a:rPr lang="en-US" sz="2400"/>
              <a:t> and variance </a:t>
            </a:r>
            <a:r>
              <a:rPr lang="en-US" sz="2400">
                <a:sym typeface="Symbol" pitchFamily="18" charset="2"/>
              </a:rPr>
              <a:t></a:t>
            </a:r>
            <a:r>
              <a:rPr lang="en-US" sz="2400" baseline="-25000"/>
              <a:t>t</a:t>
            </a:r>
            <a:endParaRPr lang="en-US" sz="2400"/>
          </a:p>
          <a:p>
            <a:pPr lvl="1"/>
            <a:r>
              <a:rPr lang="en-US" sz="2400"/>
              <a:t>Estimate: </a:t>
            </a:r>
          </a:p>
        </p:txBody>
      </p:sp>
      <p:graphicFrame>
        <p:nvGraphicFramePr>
          <p:cNvPr id="989188" name="Object 4"/>
          <p:cNvGraphicFramePr>
            <a:graphicFrameLocks noChangeAspect="1"/>
          </p:cNvGraphicFramePr>
          <p:nvPr/>
        </p:nvGraphicFramePr>
        <p:xfrm>
          <a:off x="2743200" y="4495800"/>
          <a:ext cx="2517775" cy="1800225"/>
        </p:xfrm>
        <a:graphic>
          <a:graphicData uri="http://schemas.openxmlformats.org/presentationml/2006/ole">
            <mc:AlternateContent xmlns:mc="http://schemas.openxmlformats.org/markup-compatibility/2006">
              <mc:Choice xmlns:v="urn:schemas-microsoft-com:vml" Requires="v">
                <p:oleObj spid="_x0000_s69655" name="Equation" r:id="rId3" imgW="1917360" imgH="1371600" progId="Equation.3">
                  <p:embed/>
                </p:oleObj>
              </mc:Choice>
              <mc:Fallback>
                <p:oleObj name="Equation" r:id="rId3" imgW="1917360" imgH="1371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495800"/>
                        <a:ext cx="2517775"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732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0918a"/>
          <p:cNvPicPr>
            <a:picLocks noChangeAspect="1" noChangeArrowheads="1"/>
          </p:cNvPicPr>
          <p:nvPr/>
        </p:nvPicPr>
        <p:blipFill>
          <a:blip r:embed="rId3" cstate="print"/>
          <a:srcRect l="14555" t="8925" r="28140"/>
          <a:stretch>
            <a:fillRect/>
          </a:stretch>
        </p:blipFill>
        <p:spPr bwMode="auto">
          <a:xfrm>
            <a:off x="268288" y="857232"/>
            <a:ext cx="1071562" cy="1111250"/>
          </a:xfrm>
          <a:prstGeom prst="rect">
            <a:avLst/>
          </a:prstGeom>
          <a:noFill/>
          <a:ln w="9525">
            <a:solidFill>
              <a:schemeClr val="tx1"/>
            </a:solidFill>
            <a:miter lim="800000"/>
            <a:headEnd/>
            <a:tailEnd/>
          </a:ln>
        </p:spPr>
      </p:pic>
      <p:grpSp>
        <p:nvGrpSpPr>
          <p:cNvPr id="2" name="Gruppo 18"/>
          <p:cNvGrpSpPr>
            <a:grpSpLocks/>
          </p:cNvGrpSpPr>
          <p:nvPr/>
        </p:nvGrpSpPr>
        <p:grpSpPr bwMode="auto">
          <a:xfrm>
            <a:off x="2571750" y="1142982"/>
            <a:ext cx="1071563" cy="1096962"/>
            <a:chOff x="6781800" y="862013"/>
            <a:chExt cx="2155825" cy="2235200"/>
          </a:xfrm>
        </p:grpSpPr>
        <p:pic>
          <p:nvPicPr>
            <p:cNvPr id="3094" name="Picture 4" descr="0918a"/>
            <p:cNvPicPr>
              <a:picLocks noChangeAspect="1" noChangeArrowheads="1"/>
            </p:cNvPicPr>
            <p:nvPr/>
          </p:nvPicPr>
          <p:blipFill>
            <a:blip r:embed="rId4" cstate="print"/>
            <a:srcRect l="14555" t="8925" r="28140"/>
            <a:stretch>
              <a:fillRect/>
            </a:stretch>
          </p:blipFill>
          <p:spPr bwMode="auto">
            <a:xfrm>
              <a:off x="6781800" y="862013"/>
              <a:ext cx="2155825" cy="2235200"/>
            </a:xfrm>
            <a:prstGeom prst="rect">
              <a:avLst/>
            </a:prstGeom>
            <a:noFill/>
            <a:ln w="9525">
              <a:solidFill>
                <a:schemeClr val="tx1"/>
              </a:solidFill>
              <a:miter lim="800000"/>
              <a:headEnd/>
              <a:tailEnd/>
            </a:ln>
          </p:spPr>
        </p:pic>
        <p:sp>
          <p:nvSpPr>
            <p:cNvPr id="3095" name="Oval 5"/>
            <p:cNvSpPr>
              <a:spLocks noChangeArrowheads="1"/>
            </p:cNvSpPr>
            <p:nvPr/>
          </p:nvSpPr>
          <p:spPr bwMode="auto">
            <a:xfrm>
              <a:off x="6858000" y="862013"/>
              <a:ext cx="304800" cy="304800"/>
            </a:xfrm>
            <a:prstGeom prst="ellipse">
              <a:avLst/>
            </a:prstGeom>
            <a:noFill/>
            <a:ln w="28575">
              <a:solidFill>
                <a:srgbClr val="FF0C21"/>
              </a:solidFill>
              <a:round/>
              <a:headEnd/>
              <a:tailEnd/>
            </a:ln>
          </p:spPr>
          <p:txBody>
            <a:bodyPr wrap="none" anchor="ctr"/>
            <a:lstStyle/>
            <a:p>
              <a:endParaRPr lang="it-IT"/>
            </a:p>
          </p:txBody>
        </p:sp>
        <p:sp>
          <p:nvSpPr>
            <p:cNvPr id="3096" name="Oval 6"/>
            <p:cNvSpPr>
              <a:spLocks noChangeArrowheads="1"/>
            </p:cNvSpPr>
            <p:nvPr/>
          </p:nvSpPr>
          <p:spPr bwMode="auto">
            <a:xfrm>
              <a:off x="7086600" y="1319213"/>
              <a:ext cx="304800" cy="304800"/>
            </a:xfrm>
            <a:prstGeom prst="ellipse">
              <a:avLst/>
            </a:prstGeom>
            <a:noFill/>
            <a:ln w="28575">
              <a:solidFill>
                <a:srgbClr val="FF0C21"/>
              </a:solidFill>
              <a:round/>
              <a:headEnd/>
              <a:tailEnd/>
            </a:ln>
          </p:spPr>
          <p:txBody>
            <a:bodyPr wrap="none" anchor="ctr"/>
            <a:lstStyle/>
            <a:p>
              <a:endParaRPr lang="it-IT"/>
            </a:p>
          </p:txBody>
        </p:sp>
        <p:sp>
          <p:nvSpPr>
            <p:cNvPr id="3097" name="Oval 7"/>
            <p:cNvSpPr>
              <a:spLocks noChangeArrowheads="1"/>
            </p:cNvSpPr>
            <p:nvPr/>
          </p:nvSpPr>
          <p:spPr bwMode="auto">
            <a:xfrm>
              <a:off x="7239000" y="2462213"/>
              <a:ext cx="304800" cy="304800"/>
            </a:xfrm>
            <a:prstGeom prst="ellipse">
              <a:avLst/>
            </a:prstGeom>
            <a:noFill/>
            <a:ln w="28575">
              <a:solidFill>
                <a:srgbClr val="FF0C21"/>
              </a:solidFill>
              <a:round/>
              <a:headEnd/>
              <a:tailEnd/>
            </a:ln>
          </p:spPr>
          <p:txBody>
            <a:bodyPr wrap="none" anchor="ctr"/>
            <a:lstStyle/>
            <a:p>
              <a:endParaRPr lang="it-IT"/>
            </a:p>
          </p:txBody>
        </p:sp>
        <p:sp>
          <p:nvSpPr>
            <p:cNvPr id="3098" name="Oval 8"/>
            <p:cNvSpPr>
              <a:spLocks noChangeArrowheads="1"/>
            </p:cNvSpPr>
            <p:nvPr/>
          </p:nvSpPr>
          <p:spPr bwMode="auto">
            <a:xfrm>
              <a:off x="8382000" y="1166813"/>
              <a:ext cx="304800" cy="304800"/>
            </a:xfrm>
            <a:prstGeom prst="ellipse">
              <a:avLst/>
            </a:prstGeom>
            <a:noFill/>
            <a:ln w="28575">
              <a:solidFill>
                <a:srgbClr val="FF0C21"/>
              </a:solidFill>
              <a:round/>
              <a:headEnd/>
              <a:tailEnd/>
            </a:ln>
          </p:spPr>
          <p:txBody>
            <a:bodyPr wrap="none" anchor="ctr"/>
            <a:lstStyle/>
            <a:p>
              <a:endParaRPr lang="it-IT"/>
            </a:p>
          </p:txBody>
        </p:sp>
        <p:sp>
          <p:nvSpPr>
            <p:cNvPr id="3099" name="Oval 9"/>
            <p:cNvSpPr>
              <a:spLocks noChangeArrowheads="1"/>
            </p:cNvSpPr>
            <p:nvPr/>
          </p:nvSpPr>
          <p:spPr bwMode="auto">
            <a:xfrm>
              <a:off x="7543800" y="1547813"/>
              <a:ext cx="304800" cy="304800"/>
            </a:xfrm>
            <a:prstGeom prst="ellipse">
              <a:avLst/>
            </a:prstGeom>
            <a:noFill/>
            <a:ln w="28575">
              <a:solidFill>
                <a:srgbClr val="FF0C21"/>
              </a:solidFill>
              <a:round/>
              <a:headEnd/>
              <a:tailEnd/>
            </a:ln>
          </p:spPr>
          <p:txBody>
            <a:bodyPr wrap="none" anchor="ctr"/>
            <a:lstStyle/>
            <a:p>
              <a:endParaRPr lang="it-IT"/>
            </a:p>
          </p:txBody>
        </p:sp>
        <p:sp>
          <p:nvSpPr>
            <p:cNvPr id="3100" name="Oval 10"/>
            <p:cNvSpPr>
              <a:spLocks noChangeArrowheads="1"/>
            </p:cNvSpPr>
            <p:nvPr/>
          </p:nvSpPr>
          <p:spPr bwMode="auto">
            <a:xfrm>
              <a:off x="7696200" y="1090613"/>
              <a:ext cx="304800" cy="304800"/>
            </a:xfrm>
            <a:prstGeom prst="ellipse">
              <a:avLst/>
            </a:prstGeom>
            <a:noFill/>
            <a:ln w="28575">
              <a:solidFill>
                <a:srgbClr val="FF0C21"/>
              </a:solidFill>
              <a:round/>
              <a:headEnd/>
              <a:tailEnd/>
            </a:ln>
          </p:spPr>
          <p:txBody>
            <a:bodyPr wrap="none" anchor="ctr"/>
            <a:lstStyle/>
            <a:p>
              <a:endParaRPr lang="it-IT"/>
            </a:p>
          </p:txBody>
        </p:sp>
        <p:sp>
          <p:nvSpPr>
            <p:cNvPr id="3101" name="Oval 11"/>
            <p:cNvSpPr>
              <a:spLocks noChangeArrowheads="1"/>
            </p:cNvSpPr>
            <p:nvPr/>
          </p:nvSpPr>
          <p:spPr bwMode="auto">
            <a:xfrm>
              <a:off x="6858000" y="2081213"/>
              <a:ext cx="304800" cy="304800"/>
            </a:xfrm>
            <a:prstGeom prst="ellipse">
              <a:avLst/>
            </a:prstGeom>
            <a:noFill/>
            <a:ln w="28575">
              <a:solidFill>
                <a:srgbClr val="FF0C21"/>
              </a:solidFill>
              <a:round/>
              <a:headEnd/>
              <a:tailEnd/>
            </a:ln>
          </p:spPr>
          <p:txBody>
            <a:bodyPr wrap="none" anchor="ctr"/>
            <a:lstStyle/>
            <a:p>
              <a:endParaRPr lang="it-IT"/>
            </a:p>
          </p:txBody>
        </p:sp>
        <p:sp>
          <p:nvSpPr>
            <p:cNvPr id="3102" name="Oval 12"/>
            <p:cNvSpPr>
              <a:spLocks noChangeArrowheads="1"/>
            </p:cNvSpPr>
            <p:nvPr/>
          </p:nvSpPr>
          <p:spPr bwMode="auto">
            <a:xfrm>
              <a:off x="6934200" y="2386013"/>
              <a:ext cx="304800" cy="304800"/>
            </a:xfrm>
            <a:prstGeom prst="ellipse">
              <a:avLst/>
            </a:prstGeom>
            <a:noFill/>
            <a:ln w="28575">
              <a:solidFill>
                <a:srgbClr val="FF0C21"/>
              </a:solidFill>
              <a:round/>
              <a:headEnd/>
              <a:tailEnd/>
            </a:ln>
          </p:spPr>
          <p:txBody>
            <a:bodyPr wrap="none" anchor="ctr"/>
            <a:lstStyle/>
            <a:p>
              <a:endParaRPr lang="it-IT"/>
            </a:p>
          </p:txBody>
        </p:sp>
        <p:sp>
          <p:nvSpPr>
            <p:cNvPr id="3103" name="Oval 13"/>
            <p:cNvSpPr>
              <a:spLocks noChangeArrowheads="1"/>
            </p:cNvSpPr>
            <p:nvPr/>
          </p:nvSpPr>
          <p:spPr bwMode="auto">
            <a:xfrm>
              <a:off x="7696200" y="2614613"/>
              <a:ext cx="304800" cy="304800"/>
            </a:xfrm>
            <a:prstGeom prst="ellipse">
              <a:avLst/>
            </a:prstGeom>
            <a:noFill/>
            <a:ln w="28575">
              <a:solidFill>
                <a:srgbClr val="FF0C21"/>
              </a:solidFill>
              <a:round/>
              <a:headEnd/>
              <a:tailEnd/>
            </a:ln>
          </p:spPr>
          <p:txBody>
            <a:bodyPr wrap="none" anchor="ctr"/>
            <a:lstStyle/>
            <a:p>
              <a:endParaRPr lang="it-IT"/>
            </a:p>
          </p:txBody>
        </p:sp>
        <p:sp>
          <p:nvSpPr>
            <p:cNvPr id="3104" name="Oval 14"/>
            <p:cNvSpPr>
              <a:spLocks noChangeArrowheads="1"/>
            </p:cNvSpPr>
            <p:nvPr/>
          </p:nvSpPr>
          <p:spPr bwMode="auto">
            <a:xfrm>
              <a:off x="7086600" y="2767013"/>
              <a:ext cx="304800" cy="304800"/>
            </a:xfrm>
            <a:prstGeom prst="ellipse">
              <a:avLst/>
            </a:prstGeom>
            <a:noFill/>
            <a:ln w="28575">
              <a:solidFill>
                <a:srgbClr val="FF0C21"/>
              </a:solidFill>
              <a:round/>
              <a:headEnd/>
              <a:tailEnd/>
            </a:ln>
          </p:spPr>
          <p:txBody>
            <a:bodyPr wrap="none" anchor="ctr"/>
            <a:lstStyle/>
            <a:p>
              <a:endParaRPr lang="it-IT"/>
            </a:p>
          </p:txBody>
        </p:sp>
        <p:sp>
          <p:nvSpPr>
            <p:cNvPr id="3105" name="Oval 15"/>
            <p:cNvSpPr>
              <a:spLocks noChangeArrowheads="1"/>
            </p:cNvSpPr>
            <p:nvPr/>
          </p:nvSpPr>
          <p:spPr bwMode="auto">
            <a:xfrm>
              <a:off x="8610600" y="2538413"/>
              <a:ext cx="304800" cy="304800"/>
            </a:xfrm>
            <a:prstGeom prst="ellipse">
              <a:avLst/>
            </a:prstGeom>
            <a:noFill/>
            <a:ln w="28575">
              <a:solidFill>
                <a:srgbClr val="FF0C21"/>
              </a:solidFill>
              <a:round/>
              <a:headEnd/>
              <a:tailEnd/>
            </a:ln>
          </p:spPr>
          <p:txBody>
            <a:bodyPr wrap="none" anchor="ctr"/>
            <a:lstStyle/>
            <a:p>
              <a:endParaRPr lang="it-IT"/>
            </a:p>
          </p:txBody>
        </p:sp>
        <p:sp>
          <p:nvSpPr>
            <p:cNvPr id="3106" name="Oval 16"/>
            <p:cNvSpPr>
              <a:spLocks noChangeArrowheads="1"/>
            </p:cNvSpPr>
            <p:nvPr/>
          </p:nvSpPr>
          <p:spPr bwMode="auto">
            <a:xfrm>
              <a:off x="7162800" y="1395413"/>
              <a:ext cx="304800" cy="304800"/>
            </a:xfrm>
            <a:prstGeom prst="ellipse">
              <a:avLst/>
            </a:prstGeom>
            <a:noFill/>
            <a:ln w="28575">
              <a:solidFill>
                <a:srgbClr val="FF0C21"/>
              </a:solidFill>
              <a:round/>
              <a:headEnd/>
              <a:tailEnd/>
            </a:ln>
          </p:spPr>
          <p:txBody>
            <a:bodyPr wrap="none" anchor="ctr"/>
            <a:lstStyle/>
            <a:p>
              <a:endParaRPr lang="it-IT"/>
            </a:p>
          </p:txBody>
        </p:sp>
        <p:sp>
          <p:nvSpPr>
            <p:cNvPr id="3107" name="Oval 17"/>
            <p:cNvSpPr>
              <a:spLocks noChangeArrowheads="1"/>
            </p:cNvSpPr>
            <p:nvPr/>
          </p:nvSpPr>
          <p:spPr bwMode="auto">
            <a:xfrm>
              <a:off x="6781800" y="1700213"/>
              <a:ext cx="304800" cy="304800"/>
            </a:xfrm>
            <a:prstGeom prst="ellipse">
              <a:avLst/>
            </a:prstGeom>
            <a:noFill/>
            <a:ln w="28575">
              <a:solidFill>
                <a:srgbClr val="FF0C21"/>
              </a:solidFill>
              <a:round/>
              <a:headEnd/>
              <a:tailEnd/>
            </a:ln>
          </p:spPr>
          <p:txBody>
            <a:bodyPr wrap="none" anchor="ctr"/>
            <a:lstStyle/>
            <a:p>
              <a:endParaRPr lang="it-IT"/>
            </a:p>
          </p:txBody>
        </p:sp>
      </p:grpSp>
      <p:pic>
        <p:nvPicPr>
          <p:cNvPr id="3077" name="Picture 3" descr="0918a"/>
          <p:cNvPicPr>
            <a:picLocks noChangeAspect="1" noChangeArrowheads="1"/>
          </p:cNvPicPr>
          <p:nvPr/>
        </p:nvPicPr>
        <p:blipFill>
          <a:blip r:embed="rId5" cstate="print"/>
          <a:srcRect l="14555" t="8925" r="28140"/>
          <a:stretch>
            <a:fillRect/>
          </a:stretch>
        </p:blipFill>
        <p:spPr bwMode="auto">
          <a:xfrm>
            <a:off x="268288" y="2071669"/>
            <a:ext cx="1089025" cy="1128713"/>
          </a:xfrm>
          <a:prstGeom prst="rect">
            <a:avLst/>
          </a:prstGeom>
          <a:noFill/>
          <a:ln w="9525">
            <a:solidFill>
              <a:schemeClr val="tx1"/>
            </a:solidFill>
            <a:miter lim="800000"/>
            <a:headEnd/>
            <a:tailEnd/>
          </a:ln>
        </p:spPr>
      </p:pic>
      <p:pic>
        <p:nvPicPr>
          <p:cNvPr id="3078" name="Picture 3" descr="0918a"/>
          <p:cNvPicPr>
            <a:picLocks noChangeAspect="1" noChangeArrowheads="1"/>
          </p:cNvPicPr>
          <p:nvPr/>
        </p:nvPicPr>
        <p:blipFill>
          <a:blip r:embed="rId5" cstate="print"/>
          <a:srcRect l="14555" t="8925" r="28140"/>
          <a:stretch>
            <a:fillRect/>
          </a:stretch>
        </p:blipFill>
        <p:spPr bwMode="auto">
          <a:xfrm>
            <a:off x="250825" y="3300394"/>
            <a:ext cx="1089025" cy="1128713"/>
          </a:xfrm>
          <a:prstGeom prst="rect">
            <a:avLst/>
          </a:prstGeom>
          <a:noFill/>
          <a:ln w="9525">
            <a:solidFill>
              <a:schemeClr val="tx1"/>
            </a:solidFill>
            <a:miter lim="800000"/>
            <a:headEnd/>
            <a:tailEnd/>
          </a:ln>
        </p:spPr>
      </p:pic>
      <p:pic>
        <p:nvPicPr>
          <p:cNvPr id="3079" name="Picture 3" descr="0918a"/>
          <p:cNvPicPr>
            <a:picLocks noChangeAspect="1" noChangeArrowheads="1"/>
          </p:cNvPicPr>
          <p:nvPr/>
        </p:nvPicPr>
        <p:blipFill>
          <a:blip r:embed="rId5" cstate="print"/>
          <a:srcRect l="14555" t="8925" r="28140"/>
          <a:stretch>
            <a:fillRect/>
          </a:stretch>
        </p:blipFill>
        <p:spPr bwMode="auto">
          <a:xfrm>
            <a:off x="250825" y="5014894"/>
            <a:ext cx="1089025" cy="1128713"/>
          </a:xfrm>
          <a:prstGeom prst="rect">
            <a:avLst/>
          </a:prstGeom>
          <a:noFill/>
          <a:ln w="9525">
            <a:solidFill>
              <a:schemeClr val="tx1"/>
            </a:solidFill>
            <a:miter lim="800000"/>
            <a:headEnd/>
            <a:tailEnd/>
          </a:ln>
        </p:spPr>
      </p:pic>
      <p:sp>
        <p:nvSpPr>
          <p:cNvPr id="3080" name="CasellaDiTesto 22"/>
          <p:cNvSpPr txBox="1">
            <a:spLocks noChangeArrowheads="1"/>
          </p:cNvSpPr>
          <p:nvPr/>
        </p:nvSpPr>
        <p:spPr bwMode="auto">
          <a:xfrm>
            <a:off x="500063" y="4500544"/>
            <a:ext cx="542925" cy="369888"/>
          </a:xfrm>
          <a:prstGeom prst="rect">
            <a:avLst/>
          </a:prstGeom>
          <a:noFill/>
          <a:ln w="9525">
            <a:noFill/>
            <a:miter lim="800000"/>
            <a:headEnd/>
            <a:tailEnd/>
          </a:ln>
        </p:spPr>
        <p:txBody>
          <a:bodyPr wrap="none">
            <a:spAutoFit/>
          </a:bodyPr>
          <a:lstStyle/>
          <a:p>
            <a:r>
              <a:rPr lang="it-IT"/>
              <a:t>…..</a:t>
            </a:r>
          </a:p>
        </p:txBody>
      </p:sp>
      <p:sp>
        <p:nvSpPr>
          <p:cNvPr id="3081" name="CasellaDiTesto 23"/>
          <p:cNvSpPr txBox="1">
            <a:spLocks noChangeArrowheads="1"/>
          </p:cNvSpPr>
          <p:nvPr/>
        </p:nvSpPr>
        <p:spPr bwMode="auto">
          <a:xfrm rot="-5400000">
            <a:off x="-363538" y="1220769"/>
            <a:ext cx="954088" cy="369888"/>
          </a:xfrm>
          <a:prstGeom prst="rect">
            <a:avLst/>
          </a:prstGeom>
          <a:noFill/>
          <a:ln w="9525">
            <a:noFill/>
            <a:miter lim="800000"/>
            <a:headEnd/>
            <a:tailEnd/>
          </a:ln>
        </p:spPr>
        <p:txBody>
          <a:bodyPr wrap="none">
            <a:spAutoFit/>
          </a:bodyPr>
          <a:lstStyle/>
          <a:p>
            <a:r>
              <a:rPr lang="it-IT"/>
              <a:t>Band 1</a:t>
            </a:r>
          </a:p>
        </p:txBody>
      </p:sp>
      <p:sp>
        <p:nvSpPr>
          <p:cNvPr id="3082" name="CasellaDiTesto 24"/>
          <p:cNvSpPr txBox="1">
            <a:spLocks noChangeArrowheads="1"/>
          </p:cNvSpPr>
          <p:nvPr/>
        </p:nvSpPr>
        <p:spPr bwMode="auto">
          <a:xfrm rot="-5400000">
            <a:off x="-363538" y="2338369"/>
            <a:ext cx="954088" cy="369888"/>
          </a:xfrm>
          <a:prstGeom prst="rect">
            <a:avLst/>
          </a:prstGeom>
          <a:noFill/>
          <a:ln w="9525">
            <a:noFill/>
            <a:miter lim="800000"/>
            <a:headEnd/>
            <a:tailEnd/>
          </a:ln>
        </p:spPr>
        <p:txBody>
          <a:bodyPr wrap="none">
            <a:spAutoFit/>
          </a:bodyPr>
          <a:lstStyle/>
          <a:p>
            <a:r>
              <a:rPr lang="it-IT"/>
              <a:t>Band 2</a:t>
            </a:r>
          </a:p>
        </p:txBody>
      </p:sp>
      <p:sp>
        <p:nvSpPr>
          <p:cNvPr id="3083" name="CasellaDiTesto 25"/>
          <p:cNvSpPr txBox="1">
            <a:spLocks noChangeArrowheads="1"/>
          </p:cNvSpPr>
          <p:nvPr/>
        </p:nvSpPr>
        <p:spPr bwMode="auto">
          <a:xfrm rot="-5400000">
            <a:off x="-363538" y="3624244"/>
            <a:ext cx="954088" cy="369888"/>
          </a:xfrm>
          <a:prstGeom prst="rect">
            <a:avLst/>
          </a:prstGeom>
          <a:noFill/>
          <a:ln w="9525">
            <a:noFill/>
            <a:miter lim="800000"/>
            <a:headEnd/>
            <a:tailEnd/>
          </a:ln>
        </p:spPr>
        <p:txBody>
          <a:bodyPr wrap="none">
            <a:spAutoFit/>
          </a:bodyPr>
          <a:lstStyle/>
          <a:p>
            <a:r>
              <a:rPr lang="it-IT"/>
              <a:t>Band 3</a:t>
            </a:r>
          </a:p>
        </p:txBody>
      </p:sp>
      <p:sp>
        <p:nvSpPr>
          <p:cNvPr id="3084" name="CasellaDiTesto 26"/>
          <p:cNvSpPr txBox="1">
            <a:spLocks noChangeArrowheads="1"/>
          </p:cNvSpPr>
          <p:nvPr/>
        </p:nvSpPr>
        <p:spPr bwMode="auto">
          <a:xfrm rot="-5400000">
            <a:off x="-369888" y="5410182"/>
            <a:ext cx="966787" cy="369888"/>
          </a:xfrm>
          <a:prstGeom prst="rect">
            <a:avLst/>
          </a:prstGeom>
          <a:noFill/>
          <a:ln w="9525">
            <a:noFill/>
            <a:miter lim="800000"/>
            <a:headEnd/>
            <a:tailEnd/>
          </a:ln>
        </p:spPr>
        <p:txBody>
          <a:bodyPr wrap="none">
            <a:spAutoFit/>
          </a:bodyPr>
          <a:lstStyle/>
          <a:p>
            <a:r>
              <a:rPr lang="it-IT"/>
              <a:t>Band n</a:t>
            </a:r>
          </a:p>
        </p:txBody>
      </p:sp>
      <p:cxnSp>
        <p:nvCxnSpPr>
          <p:cNvPr id="3085" name="Forma 28"/>
          <p:cNvCxnSpPr>
            <a:cxnSpLocks noChangeShapeType="1"/>
          </p:cNvCxnSpPr>
          <p:nvPr/>
        </p:nvCxnSpPr>
        <p:spPr bwMode="auto">
          <a:xfrm>
            <a:off x="1339850" y="1412857"/>
            <a:ext cx="1231900" cy="215900"/>
          </a:xfrm>
          <a:prstGeom prst="curvedConnector3">
            <a:avLst>
              <a:gd name="adj1" fmla="val 50000"/>
            </a:avLst>
          </a:prstGeom>
          <a:noFill/>
          <a:ln w="9525" algn="ctr">
            <a:solidFill>
              <a:schemeClr val="tx1"/>
            </a:solidFill>
            <a:round/>
            <a:headEnd/>
            <a:tailEnd type="arrow" w="med" len="med"/>
          </a:ln>
        </p:spPr>
      </p:cxnSp>
      <p:cxnSp>
        <p:nvCxnSpPr>
          <p:cNvPr id="3086" name="Connettore 7 31"/>
          <p:cNvCxnSpPr>
            <a:cxnSpLocks noChangeShapeType="1"/>
          </p:cNvCxnSpPr>
          <p:nvPr/>
        </p:nvCxnSpPr>
        <p:spPr bwMode="auto">
          <a:xfrm flipV="1">
            <a:off x="1357313" y="1628757"/>
            <a:ext cx="1214437" cy="1008062"/>
          </a:xfrm>
          <a:prstGeom prst="curvedConnector3">
            <a:avLst>
              <a:gd name="adj1" fmla="val 50000"/>
            </a:avLst>
          </a:prstGeom>
          <a:noFill/>
          <a:ln w="9525" algn="ctr">
            <a:solidFill>
              <a:schemeClr val="tx1"/>
            </a:solidFill>
            <a:round/>
            <a:headEnd/>
            <a:tailEnd type="arrow" w="med" len="med"/>
          </a:ln>
        </p:spPr>
      </p:cxnSp>
      <p:cxnSp>
        <p:nvCxnSpPr>
          <p:cNvPr id="3087" name="Connettore 7 33"/>
          <p:cNvCxnSpPr>
            <a:cxnSpLocks noChangeShapeType="1"/>
          </p:cNvCxnSpPr>
          <p:nvPr/>
        </p:nvCxnSpPr>
        <p:spPr bwMode="auto">
          <a:xfrm flipV="1">
            <a:off x="1339850" y="1628757"/>
            <a:ext cx="1231900" cy="2235200"/>
          </a:xfrm>
          <a:prstGeom prst="curvedConnector3">
            <a:avLst>
              <a:gd name="adj1" fmla="val 50000"/>
            </a:avLst>
          </a:prstGeom>
          <a:noFill/>
          <a:ln w="9525" algn="ctr">
            <a:solidFill>
              <a:schemeClr val="tx1"/>
            </a:solidFill>
            <a:round/>
            <a:headEnd/>
            <a:tailEnd type="arrow" w="med" len="med"/>
          </a:ln>
        </p:spPr>
      </p:cxnSp>
      <p:cxnSp>
        <p:nvCxnSpPr>
          <p:cNvPr id="3088" name="Connettore 7 35"/>
          <p:cNvCxnSpPr>
            <a:cxnSpLocks noChangeShapeType="1"/>
          </p:cNvCxnSpPr>
          <p:nvPr/>
        </p:nvCxnSpPr>
        <p:spPr bwMode="auto">
          <a:xfrm flipV="1">
            <a:off x="1339850" y="1628757"/>
            <a:ext cx="1231900" cy="3949700"/>
          </a:xfrm>
          <a:prstGeom prst="curvedConnector3">
            <a:avLst>
              <a:gd name="adj1" fmla="val 50000"/>
            </a:avLst>
          </a:prstGeom>
          <a:noFill/>
          <a:ln w="9525" algn="ctr">
            <a:solidFill>
              <a:schemeClr val="tx1"/>
            </a:solidFill>
            <a:round/>
            <a:headEnd/>
            <a:tailEnd type="arrow" w="med" len="med"/>
          </a:ln>
        </p:spPr>
      </p:cxnSp>
      <p:sp>
        <p:nvSpPr>
          <p:cNvPr id="37" name="CasellaDiTesto 36"/>
          <p:cNvSpPr txBox="1"/>
          <p:nvPr/>
        </p:nvSpPr>
        <p:spPr>
          <a:xfrm>
            <a:off x="0" y="-24"/>
            <a:ext cx="9144000" cy="584775"/>
          </a:xfrm>
          <a:prstGeom prst="rect">
            <a:avLst/>
          </a:prstGeom>
          <a:solidFill>
            <a:srgbClr val="000099"/>
          </a:solidFill>
        </p:spPr>
        <p:txBody>
          <a:bodyPr wrap="square" rtlCol="0">
            <a:spAutoFit/>
          </a:bodyPr>
          <a:lstStyle/>
          <a:p>
            <a:r>
              <a:rPr lang="it-IT" sz="3200" b="1" dirty="0" smtClean="0">
                <a:solidFill>
                  <a:schemeClr val="bg1"/>
                </a:solidFill>
              </a:rPr>
              <a:t>The </a:t>
            </a:r>
            <a:r>
              <a:rPr lang="it-IT" sz="3200" b="1" dirty="0" err="1" smtClean="0">
                <a:solidFill>
                  <a:schemeClr val="bg1"/>
                </a:solidFill>
              </a:rPr>
              <a:t>universe</a:t>
            </a:r>
            <a:r>
              <a:rPr lang="it-IT" sz="3200" b="1" dirty="0" smtClean="0">
                <a:solidFill>
                  <a:schemeClr val="bg1"/>
                </a:solidFill>
              </a:rPr>
              <a:t> </a:t>
            </a:r>
            <a:r>
              <a:rPr lang="it-IT" sz="3200" b="1" dirty="0" err="1" smtClean="0">
                <a:solidFill>
                  <a:schemeClr val="bg1"/>
                </a:solidFill>
              </a:rPr>
              <a:t>is</a:t>
            </a:r>
            <a:r>
              <a:rPr lang="it-IT" sz="3200" b="1" dirty="0" smtClean="0">
                <a:solidFill>
                  <a:schemeClr val="bg1"/>
                </a:solidFill>
              </a:rPr>
              <a:t> </a:t>
            </a:r>
            <a:r>
              <a:rPr lang="it-IT" sz="3200" b="1" dirty="0" err="1" smtClean="0">
                <a:solidFill>
                  <a:schemeClr val="bg1"/>
                </a:solidFill>
              </a:rPr>
              <a:t>densely</a:t>
            </a:r>
            <a:r>
              <a:rPr lang="it-IT" sz="3200" b="1" dirty="0" smtClean="0">
                <a:solidFill>
                  <a:schemeClr val="bg1"/>
                </a:solidFill>
              </a:rPr>
              <a:t> </a:t>
            </a:r>
            <a:r>
              <a:rPr lang="it-IT" sz="3200" b="1" dirty="0" err="1" smtClean="0">
                <a:solidFill>
                  <a:schemeClr val="bg1"/>
                </a:solidFill>
              </a:rPr>
              <a:t>packed</a:t>
            </a:r>
            <a:endParaRPr lang="it-IT" sz="3200" b="1" dirty="0">
              <a:solidFill>
                <a:schemeClr val="bg1"/>
              </a:solidFill>
            </a:endParaRPr>
          </a:p>
        </p:txBody>
      </p:sp>
      <p:grpSp>
        <p:nvGrpSpPr>
          <p:cNvPr id="47" name="Gruppo 46"/>
          <p:cNvGrpSpPr/>
          <p:nvPr/>
        </p:nvGrpSpPr>
        <p:grpSpPr>
          <a:xfrm>
            <a:off x="2428860" y="2571744"/>
            <a:ext cx="6715140" cy="4286256"/>
            <a:chOff x="2428860" y="2571744"/>
            <a:chExt cx="6715140" cy="4286256"/>
          </a:xfrm>
        </p:grpSpPr>
        <p:pic>
          <p:nvPicPr>
            <p:cNvPr id="45" name="Picture 4" descr="C:\OACDF\flag.gif"/>
            <p:cNvPicPr>
              <a:picLocks noChangeAspect="1" noChangeArrowheads="1"/>
            </p:cNvPicPr>
            <p:nvPr/>
          </p:nvPicPr>
          <p:blipFill>
            <a:blip r:embed="rId6" cstate="print"/>
            <a:srcRect/>
            <a:stretch>
              <a:fillRect/>
            </a:stretch>
          </p:blipFill>
          <p:spPr bwMode="auto">
            <a:xfrm>
              <a:off x="5214942" y="3927090"/>
              <a:ext cx="3929058" cy="2930910"/>
            </a:xfrm>
            <a:prstGeom prst="rect">
              <a:avLst/>
            </a:prstGeom>
            <a:noFill/>
          </p:spPr>
        </p:pic>
        <p:grpSp>
          <p:nvGrpSpPr>
            <p:cNvPr id="39" name="Gruppo 38"/>
            <p:cNvGrpSpPr/>
            <p:nvPr/>
          </p:nvGrpSpPr>
          <p:grpSpPr>
            <a:xfrm>
              <a:off x="2428860" y="2571744"/>
              <a:ext cx="3214678" cy="2786082"/>
              <a:chOff x="0" y="0"/>
              <a:chExt cx="3929058" cy="3357562"/>
            </a:xfrm>
          </p:grpSpPr>
          <p:pic>
            <p:nvPicPr>
              <p:cNvPr id="40" name="Picture 4"/>
              <p:cNvPicPr>
                <a:picLocks noChangeAspect="1" noChangeArrowheads="1"/>
              </p:cNvPicPr>
              <p:nvPr/>
            </p:nvPicPr>
            <p:blipFill>
              <a:blip r:embed="rId7" cstate="print"/>
              <a:srcRect/>
              <a:stretch>
                <a:fillRect/>
              </a:stretch>
            </p:blipFill>
            <p:spPr bwMode="auto">
              <a:xfrm>
                <a:off x="0" y="0"/>
                <a:ext cx="3929058" cy="3357562"/>
              </a:xfrm>
              <a:prstGeom prst="rect">
                <a:avLst/>
              </a:prstGeom>
              <a:noFill/>
            </p:spPr>
          </p:pic>
          <p:cxnSp>
            <p:nvCxnSpPr>
              <p:cNvPr id="41" name="Connettore 2 40"/>
              <p:cNvCxnSpPr/>
              <p:nvPr/>
            </p:nvCxnSpPr>
            <p:spPr>
              <a:xfrm rot="5400000">
                <a:off x="-1250197" y="1678769"/>
                <a:ext cx="2928958"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rot="16200000">
                <a:off x="-87523" y="1016161"/>
                <a:ext cx="1115818" cy="369332"/>
              </a:xfrm>
              <a:prstGeom prst="rect">
                <a:avLst/>
              </a:prstGeom>
              <a:noFill/>
            </p:spPr>
            <p:txBody>
              <a:bodyPr wrap="none" rtlCol="0">
                <a:spAutoFit/>
              </a:bodyPr>
              <a:lstStyle/>
              <a:p>
                <a:r>
                  <a:rPr lang="it-IT" dirty="0" smtClean="0">
                    <a:solidFill>
                      <a:schemeClr val="bg1"/>
                    </a:solidFill>
                  </a:rPr>
                  <a:t>30 </a:t>
                </a:r>
                <a:r>
                  <a:rPr lang="it-IT" dirty="0" err="1" smtClean="0">
                    <a:solidFill>
                      <a:schemeClr val="bg1"/>
                    </a:solidFill>
                  </a:rPr>
                  <a:t>arcmin</a:t>
                </a:r>
                <a:endParaRPr lang="it-IT" dirty="0">
                  <a:solidFill>
                    <a:schemeClr val="bg1"/>
                  </a:solidFill>
                </a:endParaRPr>
              </a:p>
            </p:txBody>
          </p:sp>
          <p:sp>
            <p:nvSpPr>
              <p:cNvPr id="43" name="CasellaDiTesto 42"/>
              <p:cNvSpPr txBox="1"/>
              <p:nvPr/>
            </p:nvSpPr>
            <p:spPr>
              <a:xfrm>
                <a:off x="1746265" y="0"/>
                <a:ext cx="1693156" cy="369332"/>
              </a:xfrm>
              <a:prstGeom prst="rect">
                <a:avLst/>
              </a:prstGeom>
              <a:noFill/>
            </p:spPr>
            <p:txBody>
              <a:bodyPr wrap="none" rtlCol="0">
                <a:spAutoFit/>
              </a:bodyPr>
              <a:lstStyle/>
              <a:p>
                <a:r>
                  <a:rPr lang="it-IT" b="1" dirty="0" err="1" smtClean="0">
                    <a:solidFill>
                      <a:schemeClr val="bg1"/>
                    </a:solidFill>
                  </a:rPr>
                  <a:t>Calibrated</a:t>
                </a:r>
                <a:r>
                  <a:rPr lang="it-IT" b="1" dirty="0" smtClean="0">
                    <a:solidFill>
                      <a:schemeClr val="bg1"/>
                    </a:solidFill>
                  </a:rPr>
                  <a:t> data </a:t>
                </a:r>
                <a:endParaRPr lang="it-IT" b="1" dirty="0">
                  <a:solidFill>
                    <a:schemeClr val="bg1"/>
                  </a:solidFill>
                </a:endParaRPr>
              </a:p>
            </p:txBody>
          </p:sp>
        </p:grpSp>
        <p:sp>
          <p:nvSpPr>
            <p:cNvPr id="44" name="Freccia circolare a sinistra 43"/>
            <p:cNvSpPr/>
            <p:nvPr/>
          </p:nvSpPr>
          <p:spPr>
            <a:xfrm rot="16938964" flipH="1">
              <a:off x="3895780" y="4967694"/>
              <a:ext cx="1038545" cy="1952836"/>
            </a:xfrm>
            <a:prstGeom prst="curvedLeftArrow">
              <a:avLst>
                <a:gd name="adj1" fmla="val 25000"/>
                <a:gd name="adj2" fmla="val 5296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6" name="CasellaDiTesto 45"/>
            <p:cNvSpPr txBox="1"/>
            <p:nvPr/>
          </p:nvSpPr>
          <p:spPr>
            <a:xfrm>
              <a:off x="5715008" y="2571744"/>
              <a:ext cx="3143272" cy="1323439"/>
            </a:xfrm>
            <a:prstGeom prst="rect">
              <a:avLst/>
            </a:prstGeom>
            <a:noFill/>
            <a:ln>
              <a:solidFill>
                <a:srgbClr val="000099"/>
              </a:solidFill>
            </a:ln>
          </p:spPr>
          <p:txBody>
            <a:bodyPr wrap="square" rtlCol="0">
              <a:spAutoFit/>
            </a:bodyPr>
            <a:lstStyle/>
            <a:p>
              <a:r>
                <a:rPr lang="it-IT" sz="1600" dirty="0" smtClean="0"/>
                <a:t>1/160.000 </a:t>
              </a:r>
              <a:r>
                <a:rPr lang="it-IT" sz="1600" dirty="0" err="1" smtClean="0"/>
                <a:t>of</a:t>
              </a:r>
              <a:r>
                <a:rPr lang="it-IT" sz="1600" dirty="0" smtClean="0"/>
                <a:t> the </a:t>
              </a:r>
              <a:r>
                <a:rPr lang="it-IT" sz="1600" dirty="0" err="1" smtClean="0"/>
                <a:t>sky</a:t>
              </a:r>
              <a:r>
                <a:rPr lang="it-IT" sz="1600" dirty="0" smtClean="0"/>
                <a:t>, </a:t>
              </a:r>
              <a:r>
                <a:rPr lang="it-IT" sz="1600" dirty="0" err="1" smtClean="0"/>
                <a:t>moderately</a:t>
              </a:r>
              <a:r>
                <a:rPr lang="it-IT" sz="1600" dirty="0" smtClean="0"/>
                <a:t> </a:t>
              </a:r>
              <a:r>
                <a:rPr lang="it-IT" sz="1600" dirty="0" err="1" smtClean="0"/>
                <a:t>deep</a:t>
              </a:r>
              <a:r>
                <a:rPr lang="it-IT" sz="1600" dirty="0" smtClean="0"/>
                <a:t> (25.0 in r)</a:t>
              </a:r>
            </a:p>
            <a:p>
              <a:endParaRPr lang="it-IT" sz="1600" dirty="0" smtClean="0"/>
            </a:p>
            <a:p>
              <a:r>
                <a:rPr lang="it-IT" sz="1600" dirty="0" smtClean="0"/>
                <a:t>55.000 </a:t>
              </a:r>
              <a:r>
                <a:rPr lang="it-IT" sz="1600" dirty="0" err="1" smtClean="0"/>
                <a:t>detected</a:t>
              </a:r>
              <a:r>
                <a:rPr lang="it-IT" sz="1600" dirty="0" smtClean="0"/>
                <a:t> </a:t>
              </a:r>
              <a:r>
                <a:rPr lang="it-IT" sz="1600" dirty="0" err="1" smtClean="0"/>
                <a:t>sources</a:t>
              </a:r>
              <a:r>
                <a:rPr lang="it-IT" sz="1600" dirty="0" smtClean="0"/>
                <a:t> </a:t>
              </a:r>
            </a:p>
            <a:p>
              <a:r>
                <a:rPr lang="it-IT" sz="1600" dirty="0" smtClean="0"/>
                <a:t>(0.75 </a:t>
              </a:r>
              <a:r>
                <a:rPr lang="it-IT" sz="1600" dirty="0" err="1" smtClean="0"/>
                <a:t>mag</a:t>
              </a:r>
              <a:r>
                <a:rPr lang="it-IT" sz="1600" dirty="0" smtClean="0"/>
                <a:t> </a:t>
              </a:r>
              <a:r>
                <a:rPr lang="it-IT" sz="1600" dirty="0" err="1" smtClean="0"/>
                <a:t>above</a:t>
              </a:r>
              <a:r>
                <a:rPr lang="it-IT" sz="1600" dirty="0" smtClean="0"/>
                <a:t> m </a:t>
              </a:r>
              <a:r>
                <a:rPr lang="it-IT" sz="1600" dirty="0" err="1" smtClean="0"/>
                <a:t>lim</a:t>
              </a:r>
              <a:r>
                <a:rPr lang="it-IT" sz="1600" dirty="0" smtClean="0"/>
                <a:t>)</a:t>
              </a:r>
            </a:p>
          </p:txBody>
        </p:sp>
      </p:grpSp>
      <p:pic>
        <p:nvPicPr>
          <p:cNvPr id="48" name="Immagine 47" descr="sun_moon.jpg"/>
          <p:cNvPicPr>
            <a:picLocks noChangeAspect="1"/>
          </p:cNvPicPr>
          <p:nvPr/>
        </p:nvPicPr>
        <p:blipFill>
          <a:blip r:embed="rId8" cstate="print"/>
          <a:stretch>
            <a:fillRect/>
          </a:stretch>
        </p:blipFill>
        <p:spPr>
          <a:xfrm>
            <a:off x="7429488" y="0"/>
            <a:ext cx="1714512" cy="1714512"/>
          </a:xfrm>
          <a:prstGeom prst="rect">
            <a:avLst/>
          </a:prstGeom>
        </p:spPr>
      </p:pic>
    </p:spTree>
    <p:extLst>
      <p:ext uri="{BB962C8B-B14F-4D97-AF65-F5344CB8AC3E}">
        <p14:creationId xmlns:p14="http://schemas.microsoft.com/office/powerpoint/2010/main" val="2694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14282" y="4706977"/>
            <a:ext cx="8786842" cy="1508105"/>
          </a:xfrm>
          <a:prstGeom prst="rect">
            <a:avLst/>
          </a:prstGeom>
          <a:noFill/>
        </p:spPr>
        <p:txBody>
          <a:bodyPr wrap="square">
            <a:spAutoFit/>
          </a:bodyPr>
          <a:lstStyle/>
          <a:p>
            <a:pPr>
              <a:defRPr/>
            </a:pPr>
            <a:r>
              <a:rPr lang="it-IT" dirty="0">
                <a:latin typeface="+mj-lt"/>
              </a:rPr>
              <a:t>The </a:t>
            </a:r>
            <a:r>
              <a:rPr lang="it-IT" dirty="0" err="1">
                <a:latin typeface="+mj-lt"/>
              </a:rPr>
              <a:t>scientific</a:t>
            </a:r>
            <a:r>
              <a:rPr lang="it-IT" dirty="0">
                <a:latin typeface="+mj-lt"/>
              </a:rPr>
              <a:t> </a:t>
            </a:r>
            <a:r>
              <a:rPr lang="it-IT" dirty="0" err="1">
                <a:latin typeface="+mj-lt"/>
              </a:rPr>
              <a:t>exploitation</a:t>
            </a:r>
            <a:r>
              <a:rPr lang="it-IT" dirty="0">
                <a:latin typeface="+mj-lt"/>
              </a:rPr>
              <a:t> </a:t>
            </a:r>
            <a:r>
              <a:rPr lang="it-IT" b="0" dirty="0" err="1">
                <a:latin typeface="+mj-lt"/>
              </a:rPr>
              <a:t>of</a:t>
            </a:r>
            <a:r>
              <a:rPr lang="it-IT" b="0" dirty="0">
                <a:latin typeface="+mj-lt"/>
              </a:rPr>
              <a:t> a multi band, </a:t>
            </a:r>
            <a:r>
              <a:rPr lang="it-IT" b="0" dirty="0" err="1">
                <a:latin typeface="+mj-lt"/>
              </a:rPr>
              <a:t>multiepoch</a:t>
            </a:r>
            <a:r>
              <a:rPr lang="it-IT" b="0" dirty="0">
                <a:latin typeface="+mj-lt"/>
              </a:rPr>
              <a:t> (K </a:t>
            </a:r>
            <a:r>
              <a:rPr lang="it-IT" b="0" dirty="0" err="1">
                <a:latin typeface="+mj-lt"/>
              </a:rPr>
              <a:t>epochs</a:t>
            </a:r>
            <a:r>
              <a:rPr lang="it-IT" b="0" dirty="0">
                <a:latin typeface="+mj-lt"/>
              </a:rPr>
              <a:t>) </a:t>
            </a:r>
            <a:r>
              <a:rPr lang="it-IT" b="0" dirty="0" err="1" smtClean="0">
                <a:latin typeface="+mj-lt"/>
              </a:rPr>
              <a:t>universe</a:t>
            </a:r>
            <a:r>
              <a:rPr lang="it-IT" b="0" dirty="0" smtClean="0">
                <a:latin typeface="+mj-lt"/>
              </a:rPr>
              <a:t> </a:t>
            </a:r>
            <a:r>
              <a:rPr lang="it-IT" b="0" dirty="0" err="1" smtClean="0">
                <a:latin typeface="+mj-lt"/>
              </a:rPr>
              <a:t>implies</a:t>
            </a:r>
            <a:r>
              <a:rPr lang="it-IT" b="0" dirty="0" smtClean="0">
                <a:latin typeface="+mj-lt"/>
              </a:rPr>
              <a:t> </a:t>
            </a:r>
            <a:r>
              <a:rPr lang="it-IT" b="0" dirty="0" err="1">
                <a:latin typeface="+mj-lt"/>
              </a:rPr>
              <a:t>to</a:t>
            </a:r>
            <a:r>
              <a:rPr lang="it-IT" b="0" dirty="0">
                <a:latin typeface="+mj-lt"/>
              </a:rPr>
              <a:t> </a:t>
            </a:r>
            <a:r>
              <a:rPr lang="it-IT" b="0" dirty="0" err="1">
                <a:latin typeface="+mj-lt"/>
              </a:rPr>
              <a:t>search</a:t>
            </a:r>
            <a:r>
              <a:rPr lang="it-IT" b="0" dirty="0">
                <a:latin typeface="+mj-lt"/>
              </a:rPr>
              <a:t> </a:t>
            </a:r>
            <a:r>
              <a:rPr lang="it-IT" b="0" dirty="0" err="1">
                <a:latin typeface="+mj-lt"/>
              </a:rPr>
              <a:t>for</a:t>
            </a:r>
            <a:r>
              <a:rPr lang="it-IT" b="0" dirty="0">
                <a:latin typeface="+mj-lt"/>
              </a:rPr>
              <a:t> </a:t>
            </a:r>
            <a:r>
              <a:rPr lang="it-IT" b="0" dirty="0" err="1">
                <a:latin typeface="+mj-lt"/>
              </a:rPr>
              <a:t>patterns</a:t>
            </a:r>
            <a:r>
              <a:rPr lang="it-IT" b="0" dirty="0">
                <a:latin typeface="+mj-lt"/>
              </a:rPr>
              <a:t>, </a:t>
            </a:r>
            <a:r>
              <a:rPr lang="it-IT" b="0" dirty="0" err="1">
                <a:latin typeface="+mj-lt"/>
              </a:rPr>
              <a:t>trends</a:t>
            </a:r>
            <a:r>
              <a:rPr lang="it-IT" b="0" dirty="0">
                <a:latin typeface="+mj-lt"/>
              </a:rPr>
              <a:t>, etc. </a:t>
            </a:r>
            <a:r>
              <a:rPr lang="it-IT" b="0" dirty="0" err="1">
                <a:latin typeface="+mj-lt"/>
              </a:rPr>
              <a:t>among</a:t>
            </a:r>
            <a:r>
              <a:rPr lang="it-IT" b="0" dirty="0">
                <a:latin typeface="+mj-lt"/>
              </a:rPr>
              <a:t> </a:t>
            </a:r>
            <a:r>
              <a:rPr lang="it-IT" b="0" dirty="0" smtClean="0">
                <a:latin typeface="+mj-lt"/>
              </a:rPr>
              <a:t> </a:t>
            </a:r>
            <a:r>
              <a:rPr lang="it-IT" dirty="0" smtClean="0">
                <a:solidFill>
                  <a:srgbClr val="FF0000"/>
                </a:solidFill>
                <a:latin typeface="+mj-lt"/>
              </a:rPr>
              <a:t>N </a:t>
            </a:r>
            <a:r>
              <a:rPr lang="it-IT" dirty="0" err="1">
                <a:latin typeface="+mj-lt"/>
              </a:rPr>
              <a:t>points</a:t>
            </a:r>
            <a:r>
              <a:rPr lang="it-IT" dirty="0">
                <a:latin typeface="+mj-lt"/>
              </a:rPr>
              <a:t> in a </a:t>
            </a:r>
            <a:r>
              <a:rPr lang="it-IT" dirty="0" err="1">
                <a:solidFill>
                  <a:srgbClr val="FF0000"/>
                </a:solidFill>
                <a:latin typeface="+mj-lt"/>
              </a:rPr>
              <a:t>DxK</a:t>
            </a:r>
            <a:r>
              <a:rPr lang="it-IT" dirty="0">
                <a:solidFill>
                  <a:srgbClr val="FF0000"/>
                </a:solidFill>
                <a:latin typeface="+mj-lt"/>
              </a:rPr>
              <a:t> </a:t>
            </a:r>
            <a:r>
              <a:rPr lang="it-IT" dirty="0" err="1">
                <a:latin typeface="+mj-lt"/>
              </a:rPr>
              <a:t>dimensional</a:t>
            </a:r>
            <a:r>
              <a:rPr lang="it-IT" dirty="0">
                <a:latin typeface="+mj-lt"/>
              </a:rPr>
              <a:t> </a:t>
            </a:r>
            <a:r>
              <a:rPr lang="it-IT" dirty="0" err="1">
                <a:latin typeface="+mj-lt"/>
              </a:rPr>
              <a:t>parameter</a:t>
            </a:r>
            <a:r>
              <a:rPr lang="it-IT" dirty="0">
                <a:latin typeface="+mj-lt"/>
              </a:rPr>
              <a:t> </a:t>
            </a:r>
            <a:r>
              <a:rPr lang="it-IT" dirty="0" err="1" smtClean="0">
                <a:latin typeface="+mj-lt"/>
              </a:rPr>
              <a:t>space</a:t>
            </a:r>
            <a:r>
              <a:rPr lang="it-IT" dirty="0" smtClean="0">
                <a:latin typeface="+mj-lt"/>
              </a:rPr>
              <a:t>:  </a:t>
            </a:r>
          </a:p>
          <a:p>
            <a:pPr>
              <a:defRPr/>
            </a:pPr>
            <a:endParaRPr lang="it-IT" sz="2800" b="1" dirty="0" smtClean="0">
              <a:solidFill>
                <a:srgbClr val="002060"/>
              </a:solidFill>
              <a:latin typeface="+mj-lt"/>
            </a:endParaRPr>
          </a:p>
          <a:p>
            <a:pPr algn="ctr">
              <a:defRPr/>
            </a:pPr>
            <a:r>
              <a:rPr lang="it-IT" sz="2800" b="1" dirty="0" smtClean="0">
                <a:solidFill>
                  <a:srgbClr val="002060"/>
                </a:solidFill>
                <a:latin typeface="+mj-lt"/>
              </a:rPr>
              <a:t>N </a:t>
            </a:r>
            <a:r>
              <a:rPr lang="it-IT" sz="2800" b="1" dirty="0">
                <a:solidFill>
                  <a:srgbClr val="002060"/>
                </a:solidFill>
                <a:latin typeface="+mj-lt"/>
              </a:rPr>
              <a:t>&gt;10</a:t>
            </a:r>
            <a:r>
              <a:rPr lang="it-IT" sz="2800" b="1" baseline="30000" dirty="0">
                <a:solidFill>
                  <a:srgbClr val="002060"/>
                </a:solidFill>
                <a:latin typeface="+mj-lt"/>
              </a:rPr>
              <a:t>9</a:t>
            </a:r>
            <a:r>
              <a:rPr lang="it-IT" sz="2800" b="1" dirty="0">
                <a:solidFill>
                  <a:srgbClr val="002060"/>
                </a:solidFill>
                <a:latin typeface="+mj-lt"/>
              </a:rPr>
              <a:t>, D&gt;&gt;100, K&gt;10</a:t>
            </a:r>
          </a:p>
        </p:txBody>
      </p:sp>
      <p:grpSp>
        <p:nvGrpSpPr>
          <p:cNvPr id="36" name="Gruppo 35"/>
          <p:cNvGrpSpPr/>
          <p:nvPr/>
        </p:nvGrpSpPr>
        <p:grpSpPr>
          <a:xfrm>
            <a:off x="1643042" y="1349391"/>
            <a:ext cx="7358082" cy="3016261"/>
            <a:chOff x="1643042" y="1071546"/>
            <a:chExt cx="7358082" cy="3016261"/>
          </a:xfrm>
        </p:grpSpPr>
        <p:graphicFrame>
          <p:nvGraphicFramePr>
            <p:cNvPr id="2" name="Object 2"/>
            <p:cNvGraphicFramePr>
              <a:graphicFrameLocks noChangeAspect="1"/>
            </p:cNvGraphicFramePr>
            <p:nvPr/>
          </p:nvGraphicFramePr>
          <p:xfrm>
            <a:off x="2381249" y="2643182"/>
            <a:ext cx="6619875" cy="1444625"/>
          </p:xfrm>
          <a:graphic>
            <a:graphicData uri="http://schemas.openxmlformats.org/presentationml/2006/ole">
              <mc:AlternateContent xmlns:mc="http://schemas.openxmlformats.org/markup-compatibility/2006">
                <mc:Choice xmlns:v="urn:schemas-microsoft-com:vml" Requires="v">
                  <p:oleObj spid="_x0000_s71691" name="Equazione" r:id="rId4" imgW="5295600" imgH="1155600" progId="Equation.3">
                    <p:embed/>
                  </p:oleObj>
                </mc:Choice>
                <mc:Fallback>
                  <p:oleObj name="Equazione" r:id="rId4" imgW="5295600" imgH="11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49" y="2643182"/>
                          <a:ext cx="66198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3300"/>
                              </a:solidFill>
                              <a:miter lim="800000"/>
                              <a:headEnd/>
                              <a:tailEnd/>
                            </a14:hiddenLine>
                          </a:ext>
                        </a:extLst>
                      </p:spPr>
                    </p:pic>
                  </p:oleObj>
                </mc:Fallback>
              </mc:AlternateContent>
            </a:graphicData>
          </a:graphic>
        </p:graphicFrame>
        <p:sp>
          <p:nvSpPr>
            <p:cNvPr id="3" name="CasellaDiTesto 2"/>
            <p:cNvSpPr txBox="1"/>
            <p:nvPr/>
          </p:nvSpPr>
          <p:spPr>
            <a:xfrm>
              <a:off x="1643042" y="1071546"/>
              <a:ext cx="4849816" cy="646331"/>
            </a:xfrm>
            <a:prstGeom prst="rect">
              <a:avLst/>
            </a:prstGeom>
            <a:solidFill>
              <a:srgbClr val="000099"/>
            </a:solidFill>
          </p:spPr>
          <p:txBody>
            <a:bodyPr wrap="square">
              <a:spAutoFit/>
            </a:bodyPr>
            <a:lstStyle/>
            <a:p>
              <a:pPr>
                <a:defRPr/>
              </a:pPr>
              <a:r>
                <a:rPr lang="it-IT" dirty="0" err="1" smtClean="0">
                  <a:solidFill>
                    <a:schemeClr val="bg1"/>
                  </a:solidFill>
                  <a:latin typeface="+mj-lt"/>
                </a:rPr>
                <a:t>p=</a:t>
              </a:r>
              <a:r>
                <a:rPr lang="it-IT" dirty="0" smtClean="0">
                  <a:solidFill>
                    <a:schemeClr val="bg1"/>
                  </a:solidFill>
                  <a:latin typeface="+mj-lt"/>
                </a:rPr>
                <a:t>{</a:t>
              </a:r>
              <a:r>
                <a:rPr lang="it-IT" dirty="0" err="1" smtClean="0">
                  <a:solidFill>
                    <a:schemeClr val="bg1"/>
                  </a:solidFill>
                  <a:latin typeface="+mj-lt"/>
                </a:rPr>
                <a:t>isophotal</a:t>
              </a:r>
              <a:r>
                <a:rPr lang="it-IT" dirty="0">
                  <a:solidFill>
                    <a:schemeClr val="bg1"/>
                  </a:solidFill>
                  <a:latin typeface="+mj-lt"/>
                </a:rPr>
                <a:t>, </a:t>
              </a:r>
              <a:r>
                <a:rPr lang="it-IT" dirty="0" err="1">
                  <a:solidFill>
                    <a:schemeClr val="bg1"/>
                  </a:solidFill>
                  <a:latin typeface="+mj-lt"/>
                </a:rPr>
                <a:t>petrosian</a:t>
              </a:r>
              <a:r>
                <a:rPr lang="it-IT" dirty="0">
                  <a:solidFill>
                    <a:schemeClr val="bg1"/>
                  </a:solidFill>
                  <a:latin typeface="+mj-lt"/>
                </a:rPr>
                <a:t>, aperture </a:t>
              </a:r>
              <a:r>
                <a:rPr lang="it-IT" dirty="0" err="1">
                  <a:solidFill>
                    <a:schemeClr val="bg1"/>
                  </a:solidFill>
                  <a:latin typeface="+mj-lt"/>
                </a:rPr>
                <a:t>magnitudes</a:t>
              </a:r>
              <a:r>
                <a:rPr lang="it-IT" dirty="0">
                  <a:solidFill>
                    <a:schemeClr val="bg1"/>
                  </a:solidFill>
                  <a:latin typeface="+mj-lt"/>
                </a:rPr>
                <a:t/>
              </a:r>
              <a:br>
                <a:rPr lang="it-IT" dirty="0">
                  <a:solidFill>
                    <a:schemeClr val="bg1"/>
                  </a:solidFill>
                  <a:latin typeface="+mj-lt"/>
                </a:rPr>
              </a:br>
              <a:r>
                <a:rPr lang="it-IT" dirty="0" err="1">
                  <a:solidFill>
                    <a:schemeClr val="bg1"/>
                  </a:solidFill>
                  <a:latin typeface="+mj-lt"/>
                </a:rPr>
                <a:t>concentration</a:t>
              </a:r>
              <a:r>
                <a:rPr lang="it-IT" dirty="0">
                  <a:solidFill>
                    <a:schemeClr val="bg1"/>
                  </a:solidFill>
                  <a:latin typeface="+mj-lt"/>
                </a:rPr>
                <a:t> </a:t>
              </a:r>
              <a:r>
                <a:rPr lang="it-IT" dirty="0" err="1">
                  <a:solidFill>
                    <a:schemeClr val="bg1"/>
                  </a:solidFill>
                  <a:latin typeface="+mj-lt"/>
                </a:rPr>
                <a:t>indexes</a:t>
              </a:r>
              <a:r>
                <a:rPr lang="it-IT" dirty="0">
                  <a:solidFill>
                    <a:schemeClr val="bg1"/>
                  </a:solidFill>
                  <a:latin typeface="+mj-lt"/>
                </a:rPr>
                <a:t>, </a:t>
              </a:r>
              <a:r>
                <a:rPr lang="it-IT" dirty="0" err="1">
                  <a:solidFill>
                    <a:schemeClr val="bg1"/>
                  </a:solidFill>
                  <a:latin typeface="+mj-lt"/>
                </a:rPr>
                <a:t>shape</a:t>
              </a:r>
              <a:r>
                <a:rPr lang="it-IT" dirty="0">
                  <a:solidFill>
                    <a:schemeClr val="bg1"/>
                  </a:solidFill>
                  <a:latin typeface="+mj-lt"/>
                </a:rPr>
                <a:t> </a:t>
              </a:r>
              <a:r>
                <a:rPr lang="it-IT" dirty="0" err="1">
                  <a:solidFill>
                    <a:schemeClr val="bg1"/>
                  </a:solidFill>
                  <a:latin typeface="+mj-lt"/>
                </a:rPr>
                <a:t>parameters</a:t>
              </a:r>
              <a:r>
                <a:rPr lang="it-IT" dirty="0">
                  <a:solidFill>
                    <a:schemeClr val="bg1"/>
                  </a:solidFill>
                  <a:latin typeface="+mj-lt"/>
                </a:rPr>
                <a:t>, </a:t>
              </a:r>
              <a:r>
                <a:rPr lang="it-IT" dirty="0" smtClean="0">
                  <a:solidFill>
                    <a:schemeClr val="bg1"/>
                  </a:solidFill>
                  <a:latin typeface="+mj-lt"/>
                </a:rPr>
                <a:t>etc.}</a:t>
              </a:r>
              <a:endParaRPr lang="it-IT" dirty="0">
                <a:solidFill>
                  <a:schemeClr val="bg1"/>
                </a:solidFill>
                <a:latin typeface="+mj-lt"/>
              </a:endParaRPr>
            </a:p>
          </p:txBody>
        </p:sp>
        <p:sp>
          <p:nvSpPr>
            <p:cNvPr id="4" name="Parentesi graffa aperta 48"/>
            <p:cNvSpPr>
              <a:spLocks/>
            </p:cNvSpPr>
            <p:nvPr/>
          </p:nvSpPr>
          <p:spPr bwMode="auto">
            <a:xfrm rot="5400000">
              <a:off x="7250918" y="1250148"/>
              <a:ext cx="428625" cy="2357437"/>
            </a:xfrm>
            <a:prstGeom prst="leftBrace">
              <a:avLst>
                <a:gd name="adj1" fmla="val 8326"/>
                <a:gd name="adj2" fmla="val 50000"/>
              </a:avLst>
            </a:prstGeom>
            <a:noFill/>
            <a:ln w="28575" algn="ctr">
              <a:solidFill>
                <a:schemeClr val="accent1"/>
              </a:solidFill>
              <a:round/>
              <a:headEnd/>
              <a:tailEnd/>
            </a:ln>
          </p:spPr>
          <p:txBody>
            <a:bodyPr/>
            <a:lstStyle/>
            <a:p>
              <a:endParaRPr lang="it-IT"/>
            </a:p>
          </p:txBody>
        </p:sp>
        <p:cxnSp>
          <p:nvCxnSpPr>
            <p:cNvPr id="5" name="Connettore 4 37"/>
            <p:cNvCxnSpPr>
              <a:stCxn id="3" idx="2"/>
              <a:endCxn id="4" idx="1"/>
            </p:cNvCxnSpPr>
            <p:nvPr/>
          </p:nvCxnSpPr>
          <p:spPr>
            <a:xfrm rot="16200000" flipH="1">
              <a:off x="5518252" y="267575"/>
              <a:ext cx="496677" cy="3397280"/>
            </a:xfrm>
            <a:prstGeom prst="bentConnector5">
              <a:avLst>
                <a:gd name="adj1" fmla="val 128461"/>
                <a:gd name="adj2" fmla="val 44773"/>
                <a:gd name="adj3" fmla="val 53974"/>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3" name="CasellaDiTesto 12"/>
          <p:cNvSpPr txBox="1"/>
          <p:nvPr/>
        </p:nvSpPr>
        <p:spPr>
          <a:xfrm>
            <a:off x="0" y="1"/>
            <a:ext cx="7429520" cy="584775"/>
          </a:xfrm>
          <a:prstGeom prst="rect">
            <a:avLst/>
          </a:prstGeom>
          <a:solidFill>
            <a:srgbClr val="000099"/>
          </a:solidFill>
        </p:spPr>
        <p:txBody>
          <a:bodyPr wrap="square" rtlCol="0">
            <a:spAutoFit/>
          </a:bodyPr>
          <a:lstStyle/>
          <a:p>
            <a:r>
              <a:rPr lang="it-IT" sz="3200" b="1" dirty="0" smtClean="0">
                <a:solidFill>
                  <a:schemeClr val="bg1"/>
                </a:solidFill>
              </a:rPr>
              <a:t>The </a:t>
            </a:r>
            <a:r>
              <a:rPr lang="it-IT" sz="3200" b="1" dirty="0" err="1" smtClean="0">
                <a:solidFill>
                  <a:schemeClr val="bg1"/>
                </a:solidFill>
              </a:rPr>
              <a:t>exploding</a:t>
            </a:r>
            <a:r>
              <a:rPr lang="it-IT" sz="3200" b="1" dirty="0" smtClean="0">
                <a:solidFill>
                  <a:schemeClr val="bg1"/>
                </a:solidFill>
              </a:rPr>
              <a:t> </a:t>
            </a:r>
            <a:r>
              <a:rPr lang="it-IT" sz="3200" b="1" dirty="0" err="1" smtClean="0">
                <a:solidFill>
                  <a:schemeClr val="bg1"/>
                </a:solidFill>
              </a:rPr>
              <a:t>parameter</a:t>
            </a:r>
            <a:r>
              <a:rPr lang="it-IT" sz="3200" b="1" dirty="0" smtClean="0">
                <a:solidFill>
                  <a:schemeClr val="bg1"/>
                </a:solidFill>
              </a:rPr>
              <a:t> </a:t>
            </a:r>
            <a:r>
              <a:rPr lang="it-IT" sz="3200" b="1" dirty="0" err="1" smtClean="0">
                <a:solidFill>
                  <a:schemeClr val="bg1"/>
                </a:solidFill>
              </a:rPr>
              <a:t>space…</a:t>
            </a:r>
            <a:endParaRPr lang="it-IT" sz="3200" b="1" dirty="0">
              <a:solidFill>
                <a:schemeClr val="bg1"/>
              </a:solidFill>
            </a:endParaRPr>
          </a:p>
        </p:txBody>
      </p:sp>
      <p:grpSp>
        <p:nvGrpSpPr>
          <p:cNvPr id="14" name="Gruppo 18"/>
          <p:cNvGrpSpPr>
            <a:grpSpLocks/>
          </p:cNvGrpSpPr>
          <p:nvPr/>
        </p:nvGrpSpPr>
        <p:grpSpPr bwMode="auto">
          <a:xfrm>
            <a:off x="142844" y="992201"/>
            <a:ext cx="1071563" cy="1096962"/>
            <a:chOff x="6781800" y="862013"/>
            <a:chExt cx="2155825" cy="2235200"/>
          </a:xfrm>
        </p:grpSpPr>
        <p:pic>
          <p:nvPicPr>
            <p:cNvPr id="15" name="Picture 4" descr="0918a"/>
            <p:cNvPicPr>
              <a:picLocks noChangeAspect="1" noChangeArrowheads="1"/>
            </p:cNvPicPr>
            <p:nvPr/>
          </p:nvPicPr>
          <p:blipFill>
            <a:blip r:embed="rId6" cstate="print"/>
            <a:srcRect l="14555" t="8925" r="28140"/>
            <a:stretch>
              <a:fillRect/>
            </a:stretch>
          </p:blipFill>
          <p:spPr bwMode="auto">
            <a:xfrm>
              <a:off x="6781800" y="862013"/>
              <a:ext cx="2155825" cy="2235200"/>
            </a:xfrm>
            <a:prstGeom prst="rect">
              <a:avLst/>
            </a:prstGeom>
            <a:noFill/>
            <a:ln w="9525">
              <a:solidFill>
                <a:schemeClr val="tx1"/>
              </a:solidFill>
              <a:miter lim="800000"/>
              <a:headEnd/>
              <a:tailEnd/>
            </a:ln>
          </p:spPr>
        </p:pic>
        <p:sp>
          <p:nvSpPr>
            <p:cNvPr id="16" name="Oval 5"/>
            <p:cNvSpPr>
              <a:spLocks noChangeArrowheads="1"/>
            </p:cNvSpPr>
            <p:nvPr/>
          </p:nvSpPr>
          <p:spPr bwMode="auto">
            <a:xfrm>
              <a:off x="6858000" y="862013"/>
              <a:ext cx="304800" cy="304800"/>
            </a:xfrm>
            <a:prstGeom prst="ellipse">
              <a:avLst/>
            </a:prstGeom>
            <a:noFill/>
            <a:ln w="28575">
              <a:solidFill>
                <a:srgbClr val="FF0C21"/>
              </a:solidFill>
              <a:round/>
              <a:headEnd/>
              <a:tailEnd/>
            </a:ln>
          </p:spPr>
          <p:txBody>
            <a:bodyPr wrap="none" anchor="ctr"/>
            <a:lstStyle/>
            <a:p>
              <a:endParaRPr lang="it-IT"/>
            </a:p>
          </p:txBody>
        </p:sp>
        <p:sp>
          <p:nvSpPr>
            <p:cNvPr id="17" name="Oval 6"/>
            <p:cNvSpPr>
              <a:spLocks noChangeArrowheads="1"/>
            </p:cNvSpPr>
            <p:nvPr/>
          </p:nvSpPr>
          <p:spPr bwMode="auto">
            <a:xfrm>
              <a:off x="7086600" y="1319213"/>
              <a:ext cx="304800" cy="304800"/>
            </a:xfrm>
            <a:prstGeom prst="ellipse">
              <a:avLst/>
            </a:prstGeom>
            <a:noFill/>
            <a:ln w="28575">
              <a:solidFill>
                <a:srgbClr val="FF0C21"/>
              </a:solidFill>
              <a:round/>
              <a:headEnd/>
              <a:tailEnd/>
            </a:ln>
          </p:spPr>
          <p:txBody>
            <a:bodyPr wrap="none" anchor="ctr"/>
            <a:lstStyle/>
            <a:p>
              <a:endParaRPr lang="it-IT"/>
            </a:p>
          </p:txBody>
        </p:sp>
        <p:sp>
          <p:nvSpPr>
            <p:cNvPr id="18" name="Oval 7"/>
            <p:cNvSpPr>
              <a:spLocks noChangeArrowheads="1"/>
            </p:cNvSpPr>
            <p:nvPr/>
          </p:nvSpPr>
          <p:spPr bwMode="auto">
            <a:xfrm>
              <a:off x="7239000" y="2462213"/>
              <a:ext cx="304800" cy="304800"/>
            </a:xfrm>
            <a:prstGeom prst="ellipse">
              <a:avLst/>
            </a:prstGeom>
            <a:noFill/>
            <a:ln w="28575">
              <a:solidFill>
                <a:srgbClr val="FF0C21"/>
              </a:solidFill>
              <a:round/>
              <a:headEnd/>
              <a:tailEnd/>
            </a:ln>
          </p:spPr>
          <p:txBody>
            <a:bodyPr wrap="none" anchor="ctr"/>
            <a:lstStyle/>
            <a:p>
              <a:endParaRPr lang="it-IT"/>
            </a:p>
          </p:txBody>
        </p:sp>
        <p:sp>
          <p:nvSpPr>
            <p:cNvPr id="19" name="Oval 8"/>
            <p:cNvSpPr>
              <a:spLocks noChangeArrowheads="1"/>
            </p:cNvSpPr>
            <p:nvPr/>
          </p:nvSpPr>
          <p:spPr bwMode="auto">
            <a:xfrm>
              <a:off x="8382000" y="1166813"/>
              <a:ext cx="304800" cy="304800"/>
            </a:xfrm>
            <a:prstGeom prst="ellipse">
              <a:avLst/>
            </a:prstGeom>
            <a:noFill/>
            <a:ln w="28575">
              <a:solidFill>
                <a:srgbClr val="FF0C21"/>
              </a:solidFill>
              <a:round/>
              <a:headEnd/>
              <a:tailEnd/>
            </a:ln>
          </p:spPr>
          <p:txBody>
            <a:bodyPr wrap="none" anchor="ctr"/>
            <a:lstStyle/>
            <a:p>
              <a:endParaRPr lang="it-IT"/>
            </a:p>
          </p:txBody>
        </p:sp>
        <p:sp>
          <p:nvSpPr>
            <p:cNvPr id="20" name="Oval 9"/>
            <p:cNvSpPr>
              <a:spLocks noChangeArrowheads="1"/>
            </p:cNvSpPr>
            <p:nvPr/>
          </p:nvSpPr>
          <p:spPr bwMode="auto">
            <a:xfrm>
              <a:off x="7543800" y="1547813"/>
              <a:ext cx="304800" cy="304800"/>
            </a:xfrm>
            <a:prstGeom prst="ellipse">
              <a:avLst/>
            </a:prstGeom>
            <a:noFill/>
            <a:ln w="28575">
              <a:solidFill>
                <a:srgbClr val="FF0C21"/>
              </a:solidFill>
              <a:round/>
              <a:headEnd/>
              <a:tailEnd/>
            </a:ln>
          </p:spPr>
          <p:txBody>
            <a:bodyPr wrap="none" anchor="ctr"/>
            <a:lstStyle/>
            <a:p>
              <a:endParaRPr lang="it-IT"/>
            </a:p>
          </p:txBody>
        </p:sp>
        <p:sp>
          <p:nvSpPr>
            <p:cNvPr id="21" name="Oval 10"/>
            <p:cNvSpPr>
              <a:spLocks noChangeArrowheads="1"/>
            </p:cNvSpPr>
            <p:nvPr/>
          </p:nvSpPr>
          <p:spPr bwMode="auto">
            <a:xfrm>
              <a:off x="7696200" y="1090613"/>
              <a:ext cx="304800" cy="304800"/>
            </a:xfrm>
            <a:prstGeom prst="ellipse">
              <a:avLst/>
            </a:prstGeom>
            <a:noFill/>
            <a:ln w="28575">
              <a:solidFill>
                <a:srgbClr val="FF0C21"/>
              </a:solidFill>
              <a:round/>
              <a:headEnd/>
              <a:tailEnd/>
            </a:ln>
          </p:spPr>
          <p:txBody>
            <a:bodyPr wrap="none" anchor="ctr"/>
            <a:lstStyle/>
            <a:p>
              <a:endParaRPr lang="it-IT"/>
            </a:p>
          </p:txBody>
        </p:sp>
        <p:sp>
          <p:nvSpPr>
            <p:cNvPr id="22" name="Oval 11"/>
            <p:cNvSpPr>
              <a:spLocks noChangeArrowheads="1"/>
            </p:cNvSpPr>
            <p:nvPr/>
          </p:nvSpPr>
          <p:spPr bwMode="auto">
            <a:xfrm>
              <a:off x="6858000" y="2081213"/>
              <a:ext cx="304800" cy="304800"/>
            </a:xfrm>
            <a:prstGeom prst="ellipse">
              <a:avLst/>
            </a:prstGeom>
            <a:noFill/>
            <a:ln w="28575">
              <a:solidFill>
                <a:srgbClr val="FF0C21"/>
              </a:solidFill>
              <a:round/>
              <a:headEnd/>
              <a:tailEnd/>
            </a:ln>
          </p:spPr>
          <p:txBody>
            <a:bodyPr wrap="none" anchor="ctr"/>
            <a:lstStyle/>
            <a:p>
              <a:endParaRPr lang="it-IT"/>
            </a:p>
          </p:txBody>
        </p:sp>
        <p:sp>
          <p:nvSpPr>
            <p:cNvPr id="23" name="Oval 12"/>
            <p:cNvSpPr>
              <a:spLocks noChangeArrowheads="1"/>
            </p:cNvSpPr>
            <p:nvPr/>
          </p:nvSpPr>
          <p:spPr bwMode="auto">
            <a:xfrm>
              <a:off x="6934200" y="2386013"/>
              <a:ext cx="304800" cy="304800"/>
            </a:xfrm>
            <a:prstGeom prst="ellipse">
              <a:avLst/>
            </a:prstGeom>
            <a:noFill/>
            <a:ln w="28575">
              <a:solidFill>
                <a:srgbClr val="FF0C21"/>
              </a:solidFill>
              <a:round/>
              <a:headEnd/>
              <a:tailEnd/>
            </a:ln>
          </p:spPr>
          <p:txBody>
            <a:bodyPr wrap="none" anchor="ctr"/>
            <a:lstStyle/>
            <a:p>
              <a:endParaRPr lang="it-IT"/>
            </a:p>
          </p:txBody>
        </p:sp>
        <p:sp>
          <p:nvSpPr>
            <p:cNvPr id="24" name="Oval 13"/>
            <p:cNvSpPr>
              <a:spLocks noChangeArrowheads="1"/>
            </p:cNvSpPr>
            <p:nvPr/>
          </p:nvSpPr>
          <p:spPr bwMode="auto">
            <a:xfrm>
              <a:off x="7696200" y="2614613"/>
              <a:ext cx="304800" cy="304800"/>
            </a:xfrm>
            <a:prstGeom prst="ellipse">
              <a:avLst/>
            </a:prstGeom>
            <a:noFill/>
            <a:ln w="28575">
              <a:solidFill>
                <a:srgbClr val="FF0C21"/>
              </a:solidFill>
              <a:round/>
              <a:headEnd/>
              <a:tailEnd/>
            </a:ln>
          </p:spPr>
          <p:txBody>
            <a:bodyPr wrap="none" anchor="ctr"/>
            <a:lstStyle/>
            <a:p>
              <a:endParaRPr lang="it-IT"/>
            </a:p>
          </p:txBody>
        </p:sp>
        <p:sp>
          <p:nvSpPr>
            <p:cNvPr id="25" name="Oval 14"/>
            <p:cNvSpPr>
              <a:spLocks noChangeArrowheads="1"/>
            </p:cNvSpPr>
            <p:nvPr/>
          </p:nvSpPr>
          <p:spPr bwMode="auto">
            <a:xfrm>
              <a:off x="7086600" y="2767013"/>
              <a:ext cx="304800" cy="304800"/>
            </a:xfrm>
            <a:prstGeom prst="ellipse">
              <a:avLst/>
            </a:prstGeom>
            <a:noFill/>
            <a:ln w="28575">
              <a:solidFill>
                <a:srgbClr val="FF0C21"/>
              </a:solidFill>
              <a:round/>
              <a:headEnd/>
              <a:tailEnd/>
            </a:ln>
          </p:spPr>
          <p:txBody>
            <a:bodyPr wrap="none" anchor="ctr"/>
            <a:lstStyle/>
            <a:p>
              <a:endParaRPr lang="it-IT"/>
            </a:p>
          </p:txBody>
        </p:sp>
        <p:sp>
          <p:nvSpPr>
            <p:cNvPr id="26" name="Oval 15"/>
            <p:cNvSpPr>
              <a:spLocks noChangeArrowheads="1"/>
            </p:cNvSpPr>
            <p:nvPr/>
          </p:nvSpPr>
          <p:spPr bwMode="auto">
            <a:xfrm>
              <a:off x="8610600" y="2538413"/>
              <a:ext cx="304800" cy="304800"/>
            </a:xfrm>
            <a:prstGeom prst="ellipse">
              <a:avLst/>
            </a:prstGeom>
            <a:noFill/>
            <a:ln w="28575">
              <a:solidFill>
                <a:srgbClr val="FF0C21"/>
              </a:solidFill>
              <a:round/>
              <a:headEnd/>
              <a:tailEnd/>
            </a:ln>
          </p:spPr>
          <p:txBody>
            <a:bodyPr wrap="none" anchor="ctr"/>
            <a:lstStyle/>
            <a:p>
              <a:endParaRPr lang="it-IT"/>
            </a:p>
          </p:txBody>
        </p:sp>
        <p:sp>
          <p:nvSpPr>
            <p:cNvPr id="27" name="Oval 16"/>
            <p:cNvSpPr>
              <a:spLocks noChangeArrowheads="1"/>
            </p:cNvSpPr>
            <p:nvPr/>
          </p:nvSpPr>
          <p:spPr bwMode="auto">
            <a:xfrm>
              <a:off x="7162800" y="1395413"/>
              <a:ext cx="304800" cy="304800"/>
            </a:xfrm>
            <a:prstGeom prst="ellipse">
              <a:avLst/>
            </a:prstGeom>
            <a:noFill/>
            <a:ln w="28575">
              <a:solidFill>
                <a:srgbClr val="FF0C21"/>
              </a:solidFill>
              <a:round/>
              <a:headEnd/>
              <a:tailEnd/>
            </a:ln>
          </p:spPr>
          <p:txBody>
            <a:bodyPr wrap="none" anchor="ctr"/>
            <a:lstStyle/>
            <a:p>
              <a:endParaRPr lang="it-IT"/>
            </a:p>
          </p:txBody>
        </p:sp>
        <p:sp>
          <p:nvSpPr>
            <p:cNvPr id="28" name="Oval 17"/>
            <p:cNvSpPr>
              <a:spLocks noChangeArrowheads="1"/>
            </p:cNvSpPr>
            <p:nvPr/>
          </p:nvSpPr>
          <p:spPr bwMode="auto">
            <a:xfrm>
              <a:off x="6781800" y="1700213"/>
              <a:ext cx="304800" cy="304800"/>
            </a:xfrm>
            <a:prstGeom prst="ellipse">
              <a:avLst/>
            </a:prstGeom>
            <a:noFill/>
            <a:ln w="28575">
              <a:solidFill>
                <a:srgbClr val="FF0C21"/>
              </a:solidFill>
              <a:round/>
              <a:headEnd/>
              <a:tailEnd/>
            </a:ln>
          </p:spPr>
          <p:txBody>
            <a:bodyPr wrap="none" anchor="ctr"/>
            <a:lstStyle/>
            <a:p>
              <a:endParaRPr lang="it-IT"/>
            </a:p>
          </p:txBody>
        </p:sp>
      </p:grpSp>
      <p:pic>
        <p:nvPicPr>
          <p:cNvPr id="29" name="Immagine 28" descr="museocapodimontea.warhol_vesuvio.jpg"/>
          <p:cNvPicPr>
            <a:picLocks noChangeAspect="1"/>
          </p:cNvPicPr>
          <p:nvPr/>
        </p:nvPicPr>
        <p:blipFill>
          <a:blip r:embed="rId7" cstate="print"/>
          <a:stretch>
            <a:fillRect/>
          </a:stretch>
        </p:blipFill>
        <p:spPr>
          <a:xfrm>
            <a:off x="6643702" y="0"/>
            <a:ext cx="2500298" cy="1981486"/>
          </a:xfrm>
          <a:prstGeom prst="rect">
            <a:avLst/>
          </a:prstGeom>
        </p:spPr>
      </p:pic>
    </p:spTree>
    <p:extLst>
      <p:ext uri="{BB962C8B-B14F-4D97-AF65-F5344CB8AC3E}">
        <p14:creationId xmlns:p14="http://schemas.microsoft.com/office/powerpoint/2010/main" val="105672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9836"/>
            <a:ext cx="2286000" cy="2286000"/>
          </a:xfrm>
          <a:prstGeom prst="rect">
            <a:avLst/>
          </a:prstGeom>
        </p:spPr>
      </p:pic>
      <p:sp>
        <p:nvSpPr>
          <p:cNvPr id="3" name="CasellaDiTesto 2"/>
          <p:cNvSpPr txBox="1"/>
          <p:nvPr/>
        </p:nvSpPr>
        <p:spPr>
          <a:xfrm>
            <a:off x="2123728" y="1147564"/>
            <a:ext cx="6552728" cy="1015663"/>
          </a:xfrm>
          <a:prstGeom prst="rect">
            <a:avLst/>
          </a:prstGeom>
          <a:noFill/>
        </p:spPr>
        <p:txBody>
          <a:bodyPr wrap="square" rtlCol="0">
            <a:spAutoFit/>
          </a:bodyPr>
          <a:lstStyle/>
          <a:p>
            <a:r>
              <a:rPr lang="it-IT" sz="2400" b="1" dirty="0" err="1" smtClean="0">
                <a:solidFill>
                  <a:srgbClr val="FF0000"/>
                </a:solidFill>
              </a:rPr>
              <a:t>Introduction</a:t>
            </a:r>
            <a:r>
              <a:rPr lang="it-IT" sz="2400" b="1" dirty="0" smtClean="0">
                <a:solidFill>
                  <a:srgbClr val="FF0000"/>
                </a:solidFill>
              </a:rPr>
              <a:t> to Data </a:t>
            </a:r>
            <a:r>
              <a:rPr lang="it-IT" sz="2400" b="1" dirty="0" err="1" smtClean="0">
                <a:solidFill>
                  <a:srgbClr val="FF0000"/>
                </a:solidFill>
              </a:rPr>
              <a:t>Mining</a:t>
            </a:r>
            <a:endParaRPr lang="it-IT" sz="2400" b="1" dirty="0" smtClean="0">
              <a:solidFill>
                <a:srgbClr val="FF0000"/>
              </a:solidFill>
            </a:endParaRPr>
          </a:p>
          <a:p>
            <a:r>
              <a:rPr lang="it-IT" b="1" dirty="0" err="1" smtClean="0"/>
              <a:t>Pang-Ning</a:t>
            </a:r>
            <a:r>
              <a:rPr lang="it-IT" b="1" dirty="0" smtClean="0"/>
              <a:t> </a:t>
            </a:r>
            <a:r>
              <a:rPr lang="it-IT" b="1" dirty="0"/>
              <a:t>Tan, </a:t>
            </a:r>
            <a:r>
              <a:rPr lang="it-IT" b="1" dirty="0" smtClean="0"/>
              <a:t>Michael </a:t>
            </a:r>
            <a:r>
              <a:rPr lang="it-IT" b="1" dirty="0" err="1"/>
              <a:t>Steinbach</a:t>
            </a:r>
            <a:r>
              <a:rPr lang="it-IT" b="1" dirty="0"/>
              <a:t>, </a:t>
            </a:r>
            <a:r>
              <a:rPr lang="it-IT" b="1" dirty="0" err="1" smtClean="0"/>
              <a:t>Vipin</a:t>
            </a:r>
            <a:r>
              <a:rPr lang="it-IT" b="1" dirty="0" smtClean="0"/>
              <a:t> </a:t>
            </a:r>
            <a:r>
              <a:rPr lang="it-IT" b="1" dirty="0"/>
              <a:t>Kumar, </a:t>
            </a:r>
            <a:r>
              <a:rPr lang="it-IT" b="1" dirty="0" err="1"/>
              <a:t>University</a:t>
            </a:r>
            <a:r>
              <a:rPr lang="it-IT" b="1" dirty="0"/>
              <a:t> of Minnesota </a:t>
            </a:r>
            <a:endParaRPr lang="it-IT" b="1" dirty="0" smtClean="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08" y="3883868"/>
            <a:ext cx="2857500" cy="2857500"/>
          </a:xfrm>
          <a:prstGeom prst="rect">
            <a:avLst/>
          </a:prstGeom>
        </p:spPr>
      </p:pic>
      <p:sp>
        <p:nvSpPr>
          <p:cNvPr id="5" name="CasellaDiTesto 4"/>
          <p:cNvSpPr txBox="1"/>
          <p:nvPr/>
        </p:nvSpPr>
        <p:spPr>
          <a:xfrm>
            <a:off x="2195736" y="4164349"/>
            <a:ext cx="6552728" cy="738664"/>
          </a:xfrm>
          <a:prstGeom prst="rect">
            <a:avLst/>
          </a:prstGeom>
          <a:noFill/>
        </p:spPr>
        <p:txBody>
          <a:bodyPr wrap="square" rtlCol="0">
            <a:spAutoFit/>
          </a:bodyPr>
          <a:lstStyle/>
          <a:p>
            <a:r>
              <a:rPr lang="it-IT" sz="2400" b="1" dirty="0" err="1" smtClean="0">
                <a:solidFill>
                  <a:srgbClr val="FF0000"/>
                </a:solidFill>
              </a:rPr>
              <a:t>Scientific</a:t>
            </a:r>
            <a:r>
              <a:rPr lang="it-IT" sz="2400" b="1" dirty="0" smtClean="0">
                <a:solidFill>
                  <a:srgbClr val="FF0000"/>
                </a:solidFill>
              </a:rPr>
              <a:t> Data </a:t>
            </a:r>
            <a:r>
              <a:rPr lang="it-IT" sz="2400" b="1" dirty="0" err="1" smtClean="0">
                <a:solidFill>
                  <a:srgbClr val="FF0000"/>
                </a:solidFill>
              </a:rPr>
              <a:t>Mining</a:t>
            </a:r>
            <a:endParaRPr lang="it-IT" sz="2400" b="1" dirty="0" smtClean="0">
              <a:solidFill>
                <a:srgbClr val="FF0000"/>
              </a:solidFill>
            </a:endParaRPr>
          </a:p>
          <a:p>
            <a:r>
              <a:rPr lang="it-IT" b="1" dirty="0" smtClean="0"/>
              <a:t>C. </a:t>
            </a:r>
            <a:r>
              <a:rPr lang="it-IT" b="1" dirty="0" err="1" smtClean="0"/>
              <a:t>Kamath</a:t>
            </a:r>
            <a:r>
              <a:rPr lang="it-IT" b="1" dirty="0" smtClean="0"/>
              <a:t>, SIAM </a:t>
            </a:r>
            <a:r>
              <a:rPr lang="it-IT" b="1" dirty="0" err="1" smtClean="0"/>
              <a:t>publisher</a:t>
            </a:r>
            <a:r>
              <a:rPr lang="it-IT" b="1" dirty="0" smtClean="0"/>
              <a:t> 2009</a:t>
            </a:r>
          </a:p>
        </p:txBody>
      </p:sp>
      <p:sp>
        <p:nvSpPr>
          <p:cNvPr id="6" name="CasellaDiTesto 5"/>
          <p:cNvSpPr txBox="1"/>
          <p:nvPr/>
        </p:nvSpPr>
        <p:spPr>
          <a:xfrm>
            <a:off x="-15625" y="116632"/>
            <a:ext cx="8980113" cy="954107"/>
          </a:xfrm>
          <a:prstGeom prst="rect">
            <a:avLst/>
          </a:prstGeom>
          <a:noFill/>
        </p:spPr>
        <p:txBody>
          <a:bodyPr wrap="square" rtlCol="0">
            <a:spAutoFit/>
          </a:bodyPr>
          <a:lstStyle/>
          <a:p>
            <a:r>
              <a:rPr lang="it-IT" sz="2800" dirty="0" smtClean="0"/>
              <a:t>A </a:t>
            </a:r>
            <a:r>
              <a:rPr lang="it-IT" sz="2800" dirty="0" smtClean="0"/>
              <a:t>large </a:t>
            </a:r>
            <a:r>
              <a:rPr lang="it-IT" sz="2800" dirty="0" smtClean="0"/>
              <a:t>part of </a:t>
            </a:r>
            <a:r>
              <a:rPr lang="it-IT" sz="2800" dirty="0" err="1" smtClean="0"/>
              <a:t>this</a:t>
            </a:r>
            <a:r>
              <a:rPr lang="it-IT" sz="2800" dirty="0" smtClean="0"/>
              <a:t> </a:t>
            </a:r>
            <a:r>
              <a:rPr lang="it-IT" sz="2800" dirty="0" err="1" smtClean="0"/>
              <a:t>course</a:t>
            </a:r>
            <a:r>
              <a:rPr lang="it-IT" sz="2800" dirty="0" smtClean="0"/>
              <a:t> </a:t>
            </a:r>
            <a:r>
              <a:rPr lang="it-IT" sz="2800" dirty="0" err="1" smtClean="0"/>
              <a:t>was</a:t>
            </a:r>
            <a:r>
              <a:rPr lang="it-IT" sz="2800" dirty="0" smtClean="0"/>
              <a:t> </a:t>
            </a:r>
            <a:r>
              <a:rPr lang="it-IT" sz="2800" dirty="0" err="1" smtClean="0"/>
              <a:t>extracted</a:t>
            </a:r>
            <a:r>
              <a:rPr lang="it-IT" sz="2800" dirty="0" smtClean="0"/>
              <a:t> from </a:t>
            </a:r>
            <a:r>
              <a:rPr lang="it-IT" sz="2800" dirty="0" err="1" smtClean="0"/>
              <a:t>these</a:t>
            </a:r>
            <a:r>
              <a:rPr lang="it-IT" sz="2800" dirty="0" smtClean="0"/>
              <a:t> </a:t>
            </a:r>
            <a:r>
              <a:rPr lang="it-IT" sz="2800" dirty="0" err="1" smtClean="0"/>
              <a:t>excellent</a:t>
            </a:r>
            <a:r>
              <a:rPr lang="it-IT" sz="2800" dirty="0" smtClean="0"/>
              <a:t> books:</a:t>
            </a:r>
            <a:endParaRPr lang="it-IT" sz="2800" dirty="0"/>
          </a:p>
        </p:txBody>
      </p:sp>
    </p:spTree>
    <p:extLst>
      <p:ext uri="{BB962C8B-B14F-4D97-AF65-F5344CB8AC3E}">
        <p14:creationId xmlns:p14="http://schemas.microsoft.com/office/powerpoint/2010/main" val="2046833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42"/>
          <p:cNvGrpSpPr>
            <a:grpSpLocks/>
          </p:cNvGrpSpPr>
          <p:nvPr/>
        </p:nvGrpSpPr>
        <p:grpSpPr bwMode="auto">
          <a:xfrm>
            <a:off x="357158" y="3214686"/>
            <a:ext cx="3786182" cy="3443289"/>
            <a:chOff x="-32" y="1928802"/>
            <a:chExt cx="4357718" cy="4157530"/>
          </a:xfrm>
        </p:grpSpPr>
        <p:grpSp>
          <p:nvGrpSpPr>
            <p:cNvPr id="3" name="Gruppo 36"/>
            <p:cNvGrpSpPr>
              <a:grpSpLocks/>
            </p:cNvGrpSpPr>
            <p:nvPr/>
          </p:nvGrpSpPr>
          <p:grpSpPr bwMode="auto">
            <a:xfrm>
              <a:off x="-34" y="1928802"/>
              <a:ext cx="4357715" cy="4157530"/>
              <a:chOff x="-32" y="857232"/>
              <a:chExt cx="4786346" cy="5252935"/>
            </a:xfrm>
          </p:grpSpPr>
          <p:cxnSp>
            <p:nvCxnSpPr>
              <p:cNvPr id="11" name="Connettore 2 3"/>
              <p:cNvCxnSpPr>
                <a:cxnSpLocks noChangeShapeType="1"/>
              </p:cNvCxnSpPr>
              <p:nvPr/>
            </p:nvCxnSpPr>
            <p:spPr bwMode="auto">
              <a:xfrm rot="5400000" flipH="1" flipV="1">
                <a:off x="2000232" y="2571744"/>
                <a:ext cx="2143140" cy="428628"/>
              </a:xfrm>
              <a:prstGeom prst="straightConnector1">
                <a:avLst/>
              </a:prstGeom>
              <a:noFill/>
              <a:ln w="9525" algn="ctr">
                <a:solidFill>
                  <a:schemeClr val="tx1"/>
                </a:solidFill>
                <a:round/>
                <a:headEnd/>
                <a:tailEnd type="arrow" w="med" len="med"/>
              </a:ln>
            </p:spPr>
          </p:cxnSp>
          <p:cxnSp>
            <p:nvCxnSpPr>
              <p:cNvPr id="12" name="Connettore 2 5"/>
              <p:cNvCxnSpPr>
                <a:cxnSpLocks noChangeShapeType="1"/>
              </p:cNvCxnSpPr>
              <p:nvPr/>
            </p:nvCxnSpPr>
            <p:spPr bwMode="auto">
              <a:xfrm rot="10800000">
                <a:off x="142844" y="2357430"/>
                <a:ext cx="2714644" cy="1500198"/>
              </a:xfrm>
              <a:prstGeom prst="straightConnector1">
                <a:avLst/>
              </a:prstGeom>
              <a:noFill/>
              <a:ln w="9525" algn="ctr">
                <a:solidFill>
                  <a:schemeClr val="tx1"/>
                </a:solidFill>
                <a:round/>
                <a:headEnd/>
                <a:tailEnd type="arrow" w="med" len="med"/>
              </a:ln>
            </p:spPr>
          </p:cxnSp>
          <p:cxnSp>
            <p:nvCxnSpPr>
              <p:cNvPr id="13" name="Connettore 2 7"/>
              <p:cNvCxnSpPr>
                <a:cxnSpLocks noChangeShapeType="1"/>
              </p:cNvCxnSpPr>
              <p:nvPr/>
            </p:nvCxnSpPr>
            <p:spPr bwMode="auto">
              <a:xfrm rot="10800000" flipV="1">
                <a:off x="642910" y="3857628"/>
                <a:ext cx="2214578" cy="1143008"/>
              </a:xfrm>
              <a:prstGeom prst="straightConnector1">
                <a:avLst/>
              </a:prstGeom>
              <a:noFill/>
              <a:ln w="9525" algn="ctr">
                <a:solidFill>
                  <a:schemeClr val="tx1"/>
                </a:solidFill>
                <a:round/>
                <a:headEnd/>
                <a:tailEnd type="arrow" w="med" len="med"/>
              </a:ln>
            </p:spPr>
          </p:cxnSp>
          <p:cxnSp>
            <p:nvCxnSpPr>
              <p:cNvPr id="14" name="Connettore 2 9"/>
              <p:cNvCxnSpPr>
                <a:cxnSpLocks noChangeShapeType="1"/>
              </p:cNvCxnSpPr>
              <p:nvPr/>
            </p:nvCxnSpPr>
            <p:spPr bwMode="auto">
              <a:xfrm rot="16200000" flipV="1">
                <a:off x="1285852" y="2285992"/>
                <a:ext cx="2500330" cy="642942"/>
              </a:xfrm>
              <a:prstGeom prst="straightConnector1">
                <a:avLst/>
              </a:prstGeom>
              <a:noFill/>
              <a:ln w="9525" algn="ctr">
                <a:solidFill>
                  <a:schemeClr val="tx1"/>
                </a:solidFill>
                <a:round/>
                <a:headEnd/>
                <a:tailEnd type="arrow" w="med" len="med"/>
              </a:ln>
            </p:spPr>
          </p:cxnSp>
          <p:cxnSp>
            <p:nvCxnSpPr>
              <p:cNvPr id="15" name="Connettore 2 11"/>
              <p:cNvCxnSpPr>
                <a:cxnSpLocks noChangeShapeType="1"/>
              </p:cNvCxnSpPr>
              <p:nvPr/>
            </p:nvCxnSpPr>
            <p:spPr bwMode="auto">
              <a:xfrm rot="10800000">
                <a:off x="90280" y="3835947"/>
                <a:ext cx="2714644" cy="71437"/>
              </a:xfrm>
              <a:prstGeom prst="straightConnector1">
                <a:avLst/>
              </a:prstGeom>
              <a:noFill/>
              <a:ln w="9525" algn="ctr">
                <a:solidFill>
                  <a:schemeClr val="tx1"/>
                </a:solidFill>
                <a:round/>
                <a:headEnd/>
                <a:tailEnd type="arrow" w="med" len="med"/>
              </a:ln>
            </p:spPr>
          </p:cxnSp>
          <p:cxnSp>
            <p:nvCxnSpPr>
              <p:cNvPr id="16" name="Connettore 2 13"/>
              <p:cNvCxnSpPr>
                <a:cxnSpLocks noChangeShapeType="1"/>
              </p:cNvCxnSpPr>
              <p:nvPr/>
            </p:nvCxnSpPr>
            <p:spPr bwMode="auto">
              <a:xfrm rot="16200000" flipV="1">
                <a:off x="964381" y="1964521"/>
                <a:ext cx="2071702" cy="1714512"/>
              </a:xfrm>
              <a:prstGeom prst="straightConnector1">
                <a:avLst/>
              </a:prstGeom>
              <a:noFill/>
              <a:ln w="9525" algn="ctr">
                <a:solidFill>
                  <a:schemeClr val="tx1"/>
                </a:solidFill>
                <a:round/>
                <a:headEnd/>
                <a:tailEnd type="arrow" w="med" len="med"/>
              </a:ln>
            </p:spPr>
          </p:cxnSp>
          <p:cxnSp>
            <p:nvCxnSpPr>
              <p:cNvPr id="17" name="Connettore 2 15"/>
              <p:cNvCxnSpPr>
                <a:cxnSpLocks noChangeShapeType="1"/>
              </p:cNvCxnSpPr>
              <p:nvPr/>
            </p:nvCxnSpPr>
            <p:spPr bwMode="auto">
              <a:xfrm rot="5400000">
                <a:off x="1357290" y="4286256"/>
                <a:ext cx="1928826" cy="1071570"/>
              </a:xfrm>
              <a:prstGeom prst="straightConnector1">
                <a:avLst/>
              </a:prstGeom>
              <a:noFill/>
              <a:ln w="9525" algn="ctr">
                <a:solidFill>
                  <a:schemeClr val="tx1"/>
                </a:solidFill>
                <a:round/>
                <a:headEnd/>
                <a:tailEnd type="arrow" w="med" len="med"/>
              </a:ln>
            </p:spPr>
          </p:cxnSp>
          <p:cxnSp>
            <p:nvCxnSpPr>
              <p:cNvPr id="18" name="Connettore 2 21"/>
              <p:cNvCxnSpPr>
                <a:cxnSpLocks noChangeShapeType="1"/>
              </p:cNvCxnSpPr>
              <p:nvPr/>
            </p:nvCxnSpPr>
            <p:spPr bwMode="auto">
              <a:xfrm rot="16200000" flipH="1">
                <a:off x="2071670" y="4643446"/>
                <a:ext cx="2071702" cy="500066"/>
              </a:xfrm>
              <a:prstGeom prst="straightConnector1">
                <a:avLst/>
              </a:prstGeom>
              <a:noFill/>
              <a:ln w="9525" algn="ctr">
                <a:solidFill>
                  <a:schemeClr val="tx1"/>
                </a:solidFill>
                <a:round/>
                <a:headEnd/>
                <a:tailEnd type="arrow" w="med" len="med"/>
              </a:ln>
            </p:spPr>
          </p:cxnSp>
          <p:cxnSp>
            <p:nvCxnSpPr>
              <p:cNvPr id="19" name="Connettore 2 23"/>
              <p:cNvCxnSpPr>
                <a:cxnSpLocks noChangeShapeType="1"/>
              </p:cNvCxnSpPr>
              <p:nvPr/>
            </p:nvCxnSpPr>
            <p:spPr bwMode="auto">
              <a:xfrm rot="16200000" flipH="1">
                <a:off x="2821769" y="3893347"/>
                <a:ext cx="1428760" cy="1357322"/>
              </a:xfrm>
              <a:prstGeom prst="straightConnector1">
                <a:avLst/>
              </a:prstGeom>
              <a:noFill/>
              <a:ln w="9525" algn="ctr">
                <a:solidFill>
                  <a:schemeClr val="tx1"/>
                </a:solidFill>
                <a:round/>
                <a:headEnd/>
                <a:tailEnd type="arrow" w="med" len="med"/>
              </a:ln>
            </p:spPr>
          </p:cxnSp>
          <p:sp>
            <p:nvSpPr>
              <p:cNvPr id="20" name="CasellaDiTesto 24"/>
              <p:cNvSpPr txBox="1">
                <a:spLocks noChangeArrowheads="1"/>
              </p:cNvSpPr>
              <p:nvPr/>
            </p:nvSpPr>
            <p:spPr bwMode="auto">
              <a:xfrm>
                <a:off x="2000232" y="857232"/>
                <a:ext cx="582211" cy="369332"/>
              </a:xfrm>
              <a:prstGeom prst="rect">
                <a:avLst/>
              </a:prstGeom>
              <a:noFill/>
              <a:ln w="9525">
                <a:noFill/>
                <a:miter lim="800000"/>
                <a:headEnd/>
                <a:tailEnd/>
              </a:ln>
            </p:spPr>
            <p:txBody>
              <a:bodyPr wrap="none">
                <a:spAutoFit/>
              </a:bodyPr>
              <a:lstStyle/>
              <a:p>
                <a:r>
                  <a:rPr lang="it-IT"/>
                  <a:t>R.A</a:t>
                </a:r>
              </a:p>
            </p:txBody>
          </p:sp>
          <p:sp>
            <p:nvSpPr>
              <p:cNvPr id="21" name="CasellaDiTesto 25"/>
              <p:cNvSpPr txBox="1">
                <a:spLocks noChangeArrowheads="1"/>
              </p:cNvSpPr>
              <p:nvPr/>
            </p:nvSpPr>
            <p:spPr bwMode="auto">
              <a:xfrm>
                <a:off x="928662" y="1214422"/>
                <a:ext cx="298480" cy="369332"/>
              </a:xfrm>
              <a:prstGeom prst="rect">
                <a:avLst/>
              </a:prstGeom>
              <a:noFill/>
              <a:ln w="9525">
                <a:noFill/>
                <a:miter lim="800000"/>
                <a:headEnd/>
                <a:tailEnd/>
              </a:ln>
            </p:spPr>
            <p:txBody>
              <a:bodyPr wrap="none">
                <a:spAutoFit/>
              </a:bodyPr>
              <a:lstStyle/>
              <a:p>
                <a:r>
                  <a:rPr lang="it-IT">
                    <a:latin typeface="Symbol" pitchFamily="18" charset="2"/>
                  </a:rPr>
                  <a:t>d</a:t>
                </a:r>
              </a:p>
            </p:txBody>
          </p:sp>
          <p:sp>
            <p:nvSpPr>
              <p:cNvPr id="22" name="CasellaDiTesto 26"/>
              <p:cNvSpPr txBox="1">
                <a:spLocks noChangeArrowheads="1"/>
              </p:cNvSpPr>
              <p:nvPr/>
            </p:nvSpPr>
            <p:spPr bwMode="auto">
              <a:xfrm>
                <a:off x="71406" y="2000240"/>
                <a:ext cx="261610" cy="369332"/>
              </a:xfrm>
              <a:prstGeom prst="rect">
                <a:avLst/>
              </a:prstGeom>
              <a:noFill/>
              <a:ln w="9525">
                <a:noFill/>
                <a:miter lim="800000"/>
                <a:headEnd/>
                <a:tailEnd/>
              </a:ln>
            </p:spPr>
            <p:txBody>
              <a:bodyPr wrap="none">
                <a:spAutoFit/>
              </a:bodyPr>
              <a:lstStyle/>
              <a:p>
                <a:r>
                  <a:rPr lang="it-IT"/>
                  <a:t>t</a:t>
                </a:r>
              </a:p>
            </p:txBody>
          </p:sp>
          <p:sp>
            <p:nvSpPr>
              <p:cNvPr id="23" name="CasellaDiTesto 27"/>
              <p:cNvSpPr txBox="1">
                <a:spLocks noChangeArrowheads="1"/>
              </p:cNvSpPr>
              <p:nvPr/>
            </p:nvSpPr>
            <p:spPr bwMode="auto">
              <a:xfrm>
                <a:off x="-32" y="3357562"/>
                <a:ext cx="311304" cy="369332"/>
              </a:xfrm>
              <a:prstGeom prst="rect">
                <a:avLst/>
              </a:prstGeom>
              <a:noFill/>
              <a:ln w="9525">
                <a:noFill/>
                <a:miter lim="800000"/>
                <a:headEnd/>
                <a:tailEnd/>
              </a:ln>
            </p:spPr>
            <p:txBody>
              <a:bodyPr wrap="none">
                <a:spAutoFit/>
              </a:bodyPr>
              <a:lstStyle/>
              <a:p>
                <a:r>
                  <a:rPr lang="it-IT">
                    <a:latin typeface="Symbol" pitchFamily="18" charset="2"/>
                  </a:rPr>
                  <a:t>l</a:t>
                </a:r>
              </a:p>
            </p:txBody>
          </p:sp>
          <p:sp>
            <p:nvSpPr>
              <p:cNvPr id="24" name="CasellaDiTesto 28"/>
              <p:cNvSpPr txBox="1">
                <a:spLocks noChangeArrowheads="1"/>
              </p:cNvSpPr>
              <p:nvPr/>
            </p:nvSpPr>
            <p:spPr bwMode="auto">
              <a:xfrm rot="-1492226">
                <a:off x="580083" y="4216141"/>
                <a:ext cx="1468756" cy="427754"/>
              </a:xfrm>
              <a:prstGeom prst="rect">
                <a:avLst/>
              </a:prstGeom>
              <a:noFill/>
              <a:ln w="9525">
                <a:noFill/>
                <a:miter lim="800000"/>
                <a:headEnd/>
                <a:tailEnd/>
              </a:ln>
            </p:spPr>
            <p:txBody>
              <a:bodyPr wrap="none">
                <a:spAutoFit/>
              </a:bodyPr>
              <a:lstStyle/>
              <a:p>
                <a:r>
                  <a:rPr lang="it-IT" sz="1600"/>
                  <a:t>polarization</a:t>
                </a:r>
              </a:p>
            </p:txBody>
          </p:sp>
          <p:sp>
            <p:nvSpPr>
              <p:cNvPr id="25" name="CasellaDiTesto 29"/>
              <p:cNvSpPr txBox="1">
                <a:spLocks noChangeArrowheads="1"/>
              </p:cNvSpPr>
              <p:nvPr/>
            </p:nvSpPr>
            <p:spPr bwMode="auto">
              <a:xfrm rot="-3291616">
                <a:off x="1197582" y="4695376"/>
                <a:ext cx="1675373" cy="371854"/>
              </a:xfrm>
              <a:prstGeom prst="rect">
                <a:avLst/>
              </a:prstGeom>
              <a:noFill/>
              <a:ln w="9525">
                <a:noFill/>
                <a:miter lim="800000"/>
                <a:headEnd/>
                <a:tailEnd/>
              </a:ln>
            </p:spPr>
            <p:txBody>
              <a:bodyPr wrap="none">
                <a:spAutoFit/>
              </a:bodyPr>
              <a:lstStyle/>
              <a:p>
                <a:r>
                  <a:rPr lang="it-IT" sz="1600"/>
                  <a:t>spect. resol</a:t>
                </a:r>
              </a:p>
            </p:txBody>
          </p:sp>
          <p:sp>
            <p:nvSpPr>
              <p:cNvPr id="26" name="CasellaDiTesto 30"/>
              <p:cNvSpPr txBox="1">
                <a:spLocks noChangeArrowheads="1"/>
              </p:cNvSpPr>
              <p:nvPr/>
            </p:nvSpPr>
            <p:spPr bwMode="auto">
              <a:xfrm rot="-6117202">
                <a:off x="2012815" y="4999464"/>
                <a:ext cx="1849553" cy="371854"/>
              </a:xfrm>
              <a:prstGeom prst="rect">
                <a:avLst/>
              </a:prstGeom>
              <a:noFill/>
              <a:ln w="9525">
                <a:noFill/>
                <a:miter lim="800000"/>
                <a:headEnd/>
                <a:tailEnd/>
              </a:ln>
            </p:spPr>
            <p:txBody>
              <a:bodyPr wrap="none">
                <a:spAutoFit/>
              </a:bodyPr>
              <a:lstStyle/>
              <a:p>
                <a:r>
                  <a:rPr lang="it-IT" sz="1600"/>
                  <a:t>Spatial resol.</a:t>
                </a:r>
              </a:p>
            </p:txBody>
          </p:sp>
          <p:sp>
            <p:nvSpPr>
              <p:cNvPr id="27" name="CasellaDiTesto 32"/>
              <p:cNvSpPr txBox="1">
                <a:spLocks noChangeArrowheads="1"/>
              </p:cNvSpPr>
              <p:nvPr/>
            </p:nvSpPr>
            <p:spPr bwMode="auto">
              <a:xfrm rot="-7915191">
                <a:off x="2700703" y="4697968"/>
                <a:ext cx="1533598" cy="371854"/>
              </a:xfrm>
              <a:prstGeom prst="rect">
                <a:avLst/>
              </a:prstGeom>
              <a:noFill/>
              <a:ln w="9525">
                <a:noFill/>
                <a:miter lim="800000"/>
                <a:headEnd/>
                <a:tailEnd/>
              </a:ln>
            </p:spPr>
            <p:txBody>
              <a:bodyPr wrap="none">
                <a:spAutoFit/>
              </a:bodyPr>
              <a:lstStyle/>
              <a:p>
                <a:r>
                  <a:rPr lang="it-IT" sz="1600"/>
                  <a:t>time resol.</a:t>
                </a:r>
              </a:p>
            </p:txBody>
          </p:sp>
          <p:cxnSp>
            <p:nvCxnSpPr>
              <p:cNvPr id="28" name="Connettore 2 34"/>
              <p:cNvCxnSpPr>
                <a:cxnSpLocks noChangeShapeType="1"/>
              </p:cNvCxnSpPr>
              <p:nvPr/>
            </p:nvCxnSpPr>
            <p:spPr bwMode="auto">
              <a:xfrm flipV="1">
                <a:off x="2857488" y="3714752"/>
                <a:ext cx="1928826" cy="142876"/>
              </a:xfrm>
              <a:prstGeom prst="straightConnector1">
                <a:avLst/>
              </a:prstGeom>
              <a:noFill/>
              <a:ln w="9525" algn="ctr">
                <a:solidFill>
                  <a:schemeClr val="tx1"/>
                </a:solidFill>
                <a:prstDash val="dash"/>
                <a:round/>
                <a:headEnd/>
                <a:tailEnd type="arrow" w="med" len="med"/>
              </a:ln>
            </p:spPr>
          </p:cxnSp>
          <p:sp>
            <p:nvSpPr>
              <p:cNvPr id="29" name="CasellaDiTesto 35"/>
              <p:cNvSpPr txBox="1">
                <a:spLocks noChangeArrowheads="1"/>
              </p:cNvSpPr>
              <p:nvPr/>
            </p:nvSpPr>
            <p:spPr bwMode="auto">
              <a:xfrm rot="-370279">
                <a:off x="3518522" y="3389165"/>
                <a:ext cx="607859" cy="369332"/>
              </a:xfrm>
              <a:prstGeom prst="rect">
                <a:avLst/>
              </a:prstGeom>
              <a:noFill/>
              <a:ln w="9525">
                <a:noFill/>
                <a:miter lim="800000"/>
                <a:headEnd/>
                <a:tailEnd/>
              </a:ln>
            </p:spPr>
            <p:txBody>
              <a:bodyPr wrap="none">
                <a:spAutoFit/>
              </a:bodyPr>
              <a:lstStyle/>
              <a:p>
                <a:r>
                  <a:rPr lang="it-IT"/>
                  <a:t>Etc.</a:t>
                </a:r>
              </a:p>
            </p:txBody>
          </p:sp>
        </p:grpSp>
        <p:cxnSp>
          <p:nvCxnSpPr>
            <p:cNvPr id="8" name="Connettore 2 38"/>
            <p:cNvCxnSpPr>
              <a:cxnSpLocks noChangeShapeType="1"/>
            </p:cNvCxnSpPr>
            <p:nvPr/>
          </p:nvCxnSpPr>
          <p:spPr bwMode="auto">
            <a:xfrm>
              <a:off x="2643174" y="4286256"/>
              <a:ext cx="1714512" cy="357190"/>
            </a:xfrm>
            <a:prstGeom prst="straightConnector1">
              <a:avLst/>
            </a:prstGeom>
            <a:noFill/>
            <a:ln w="9525" algn="ctr">
              <a:solidFill>
                <a:schemeClr val="tx1"/>
              </a:solidFill>
              <a:round/>
              <a:headEnd/>
              <a:tailEnd type="arrow" w="med" len="med"/>
            </a:ln>
          </p:spPr>
        </p:cxnSp>
        <p:sp>
          <p:nvSpPr>
            <p:cNvPr id="9" name="CasellaDiTesto 39"/>
            <p:cNvSpPr txBox="1">
              <a:spLocks noChangeArrowheads="1"/>
            </p:cNvSpPr>
            <p:nvPr/>
          </p:nvSpPr>
          <p:spPr bwMode="auto">
            <a:xfrm rot="-10078423">
              <a:off x="3092780" y="4530999"/>
              <a:ext cx="1010213" cy="307777"/>
            </a:xfrm>
            <a:prstGeom prst="rect">
              <a:avLst/>
            </a:prstGeom>
            <a:noFill/>
            <a:ln w="9525">
              <a:noFill/>
              <a:miter lim="800000"/>
              <a:headEnd/>
              <a:tailEnd/>
            </a:ln>
          </p:spPr>
          <p:txBody>
            <a:bodyPr wrap="none">
              <a:spAutoFit/>
            </a:bodyPr>
            <a:lstStyle/>
            <a:p>
              <a:r>
                <a:rPr lang="it-IT" sz="1400"/>
                <a:t>Lim. Mag.</a:t>
              </a:r>
            </a:p>
          </p:txBody>
        </p:sp>
        <p:sp>
          <p:nvSpPr>
            <p:cNvPr id="10" name="CasellaDiTesto 40"/>
            <p:cNvSpPr txBox="1">
              <a:spLocks noChangeArrowheads="1"/>
            </p:cNvSpPr>
            <p:nvPr/>
          </p:nvSpPr>
          <p:spPr bwMode="auto">
            <a:xfrm rot="-4698147">
              <a:off x="2236281" y="3013556"/>
              <a:ext cx="861133" cy="307777"/>
            </a:xfrm>
            <a:prstGeom prst="rect">
              <a:avLst/>
            </a:prstGeom>
            <a:noFill/>
            <a:ln w="9525">
              <a:noFill/>
              <a:miter lim="800000"/>
              <a:headEnd/>
              <a:tailEnd/>
            </a:ln>
          </p:spPr>
          <p:txBody>
            <a:bodyPr wrap="none">
              <a:spAutoFit/>
            </a:bodyPr>
            <a:lstStyle/>
            <a:p>
              <a:r>
                <a:rPr lang="it-IT" sz="1400" dirty="0" err="1"/>
                <a:t>Lim</a:t>
              </a:r>
              <a:r>
                <a:rPr lang="it-IT" sz="1400" dirty="0"/>
                <a:t> </a:t>
              </a:r>
              <a:r>
                <a:rPr lang="it-IT" sz="1400" dirty="0" err="1"/>
                <a:t>s.b.</a:t>
              </a:r>
              <a:endParaRPr lang="it-IT" sz="1400" dirty="0"/>
            </a:p>
          </p:txBody>
        </p:sp>
      </p:grpSp>
      <p:sp>
        <p:nvSpPr>
          <p:cNvPr id="30" name="CasellaDiTesto 29"/>
          <p:cNvSpPr txBox="1"/>
          <p:nvPr/>
        </p:nvSpPr>
        <p:spPr>
          <a:xfrm>
            <a:off x="0" y="875615"/>
            <a:ext cx="6715172" cy="2985433"/>
          </a:xfrm>
          <a:prstGeom prst="rect">
            <a:avLst/>
          </a:prstGeom>
          <a:noFill/>
        </p:spPr>
        <p:txBody>
          <a:bodyPr wrap="square">
            <a:spAutoFit/>
          </a:bodyPr>
          <a:lstStyle/>
          <a:p>
            <a:pPr marL="180975" indent="-180975">
              <a:defRPr/>
            </a:pPr>
            <a:r>
              <a:rPr lang="it-IT" sz="2400" dirty="0">
                <a:latin typeface="+mj-lt"/>
              </a:rPr>
              <a:t>	</a:t>
            </a:r>
            <a:r>
              <a:rPr lang="it-IT" sz="2000" b="1" dirty="0" err="1">
                <a:latin typeface="+mj-lt"/>
              </a:rPr>
              <a:t>Any</a:t>
            </a:r>
            <a:r>
              <a:rPr lang="it-IT" sz="2000" b="1" dirty="0">
                <a:latin typeface="+mj-lt"/>
              </a:rPr>
              <a:t> </a:t>
            </a:r>
            <a:r>
              <a:rPr lang="it-IT" sz="2000" b="1" dirty="0" err="1">
                <a:latin typeface="+mj-lt"/>
              </a:rPr>
              <a:t>observed</a:t>
            </a:r>
            <a:r>
              <a:rPr lang="it-IT" sz="2000" b="1" dirty="0">
                <a:latin typeface="+mj-lt"/>
              </a:rPr>
              <a:t> (</a:t>
            </a:r>
            <a:r>
              <a:rPr lang="it-IT" sz="2000" b="1" dirty="0" err="1">
                <a:latin typeface="+mj-lt"/>
              </a:rPr>
              <a:t>simulated</a:t>
            </a:r>
            <a:r>
              <a:rPr lang="it-IT" sz="2000" b="1" dirty="0">
                <a:latin typeface="+mj-lt"/>
              </a:rPr>
              <a:t>) </a:t>
            </a:r>
            <a:r>
              <a:rPr lang="it-IT" sz="2000" b="1" dirty="0" err="1">
                <a:latin typeface="+mj-lt"/>
              </a:rPr>
              <a:t>datum</a:t>
            </a:r>
            <a:r>
              <a:rPr lang="it-IT" sz="2000" b="1" dirty="0">
                <a:latin typeface="+mj-lt"/>
              </a:rPr>
              <a:t> </a:t>
            </a:r>
            <a:r>
              <a:rPr lang="it-IT" sz="2000" b="1" i="1" dirty="0">
                <a:latin typeface="+mj-lt"/>
              </a:rPr>
              <a:t>p</a:t>
            </a:r>
            <a:r>
              <a:rPr lang="it-IT" sz="2000" b="1" dirty="0">
                <a:latin typeface="+mj-lt"/>
              </a:rPr>
              <a:t> </a:t>
            </a:r>
            <a:r>
              <a:rPr lang="it-IT" sz="2000" b="1" dirty="0" smtClean="0">
                <a:latin typeface="+mj-lt"/>
              </a:rPr>
              <a:t> </a:t>
            </a:r>
            <a:r>
              <a:rPr lang="it-IT" sz="2000" b="1" dirty="0" err="1" smtClean="0">
                <a:latin typeface="+mj-lt"/>
              </a:rPr>
              <a:t>defines</a:t>
            </a:r>
            <a:r>
              <a:rPr lang="it-IT" sz="2000" b="1" dirty="0" smtClean="0">
                <a:latin typeface="+mj-lt"/>
              </a:rPr>
              <a:t> a </a:t>
            </a:r>
            <a:r>
              <a:rPr lang="it-IT" sz="2000" b="1" dirty="0" err="1" smtClean="0">
                <a:latin typeface="+mj-lt"/>
              </a:rPr>
              <a:t>point</a:t>
            </a:r>
            <a:r>
              <a:rPr lang="it-IT" sz="2000" b="1" dirty="0" smtClean="0">
                <a:latin typeface="+mj-lt"/>
              </a:rPr>
              <a:t> (</a:t>
            </a:r>
            <a:r>
              <a:rPr lang="it-IT" sz="2000" b="1" dirty="0" err="1" smtClean="0">
                <a:latin typeface="+mj-lt"/>
              </a:rPr>
              <a:t>region</a:t>
            </a:r>
            <a:r>
              <a:rPr lang="it-IT" sz="2000" b="1" dirty="0" smtClean="0">
                <a:latin typeface="+mj-lt"/>
              </a:rPr>
              <a:t>) in a subset </a:t>
            </a:r>
            <a:r>
              <a:rPr lang="it-IT" sz="2000" b="1" dirty="0" err="1" smtClean="0">
                <a:latin typeface="+mj-lt"/>
              </a:rPr>
              <a:t>of</a:t>
            </a:r>
            <a:r>
              <a:rPr lang="it-IT" sz="2000" b="1" dirty="0" smtClean="0">
                <a:latin typeface="+mj-lt"/>
              </a:rPr>
              <a:t> R</a:t>
            </a:r>
            <a:r>
              <a:rPr lang="it-IT" sz="2000" b="1" baseline="30000" dirty="0" smtClean="0">
                <a:latin typeface="+mj-lt"/>
              </a:rPr>
              <a:t>N.</a:t>
            </a:r>
            <a:r>
              <a:rPr lang="it-IT" sz="2000" b="1" dirty="0" smtClean="0">
                <a:latin typeface="+mj-lt"/>
              </a:rPr>
              <a:t> </a:t>
            </a:r>
            <a:r>
              <a:rPr lang="it-IT" sz="2000" b="1" dirty="0" err="1" smtClean="0">
                <a:latin typeface="+mj-lt"/>
              </a:rPr>
              <a:t>Es</a:t>
            </a:r>
            <a:r>
              <a:rPr lang="it-IT" sz="2000" b="1" dirty="0" smtClean="0">
                <a:latin typeface="+mj-lt"/>
              </a:rPr>
              <a:t>:</a:t>
            </a:r>
            <a:endParaRPr lang="it-IT" sz="2000" b="1" dirty="0">
              <a:latin typeface="+mj-lt"/>
            </a:endParaRPr>
          </a:p>
          <a:p>
            <a:pPr marL="180975" indent="-180975">
              <a:buFont typeface="Arial" pitchFamily="34" charset="0"/>
              <a:buChar char="•"/>
              <a:defRPr/>
            </a:pPr>
            <a:r>
              <a:rPr lang="it-IT" dirty="0">
                <a:latin typeface="+mj-lt"/>
              </a:rPr>
              <a:t> </a:t>
            </a:r>
            <a:r>
              <a:rPr lang="it-IT" b="0" dirty="0">
                <a:latin typeface="+mj-lt"/>
              </a:rPr>
              <a:t>RA and </a:t>
            </a:r>
            <a:r>
              <a:rPr lang="it-IT" b="0" dirty="0" err="1">
                <a:latin typeface="+mj-lt"/>
              </a:rPr>
              <a:t>dec</a:t>
            </a:r>
            <a:endParaRPr lang="it-IT" b="0" dirty="0">
              <a:latin typeface="+mj-lt"/>
            </a:endParaRPr>
          </a:p>
          <a:p>
            <a:pPr marL="180975" indent="-180975">
              <a:buFont typeface="Arial" pitchFamily="34" charset="0"/>
              <a:buChar char="•"/>
              <a:defRPr/>
            </a:pPr>
            <a:r>
              <a:rPr lang="it-IT" b="0" dirty="0">
                <a:latin typeface="+mj-lt"/>
              </a:rPr>
              <a:t> </a:t>
            </a:r>
            <a:r>
              <a:rPr lang="it-IT" b="0" dirty="0" err="1">
                <a:latin typeface="+mj-lt"/>
              </a:rPr>
              <a:t>time</a:t>
            </a:r>
            <a:endParaRPr lang="it-IT" b="0" dirty="0">
              <a:latin typeface="+mj-lt"/>
            </a:endParaRPr>
          </a:p>
          <a:p>
            <a:pPr marL="180975" indent="-180975">
              <a:buFont typeface="Arial" pitchFamily="34" charset="0"/>
              <a:buChar char="•"/>
              <a:defRPr/>
            </a:pPr>
            <a:r>
              <a:rPr lang="it-IT" b="0" dirty="0">
                <a:latin typeface="+mj-lt"/>
              </a:rPr>
              <a:t> </a:t>
            </a:r>
            <a:r>
              <a:rPr lang="it-IT" b="0" dirty="0">
                <a:latin typeface="Symbol" pitchFamily="18" charset="2"/>
              </a:rPr>
              <a:t>l</a:t>
            </a:r>
          </a:p>
          <a:p>
            <a:pPr marL="180975" indent="-180975">
              <a:buFont typeface="Arial" pitchFamily="34" charset="0"/>
              <a:buChar char="•"/>
              <a:defRPr/>
            </a:pPr>
            <a:r>
              <a:rPr lang="it-IT" b="0" dirty="0">
                <a:latin typeface="+mj-lt"/>
              </a:rPr>
              <a:t> </a:t>
            </a:r>
            <a:r>
              <a:rPr lang="it-IT" b="0" dirty="0" err="1">
                <a:latin typeface="+mj-lt"/>
              </a:rPr>
              <a:t>experimental</a:t>
            </a:r>
            <a:r>
              <a:rPr lang="it-IT" b="0" dirty="0">
                <a:latin typeface="+mj-lt"/>
              </a:rPr>
              <a:t> </a:t>
            </a:r>
            <a:r>
              <a:rPr lang="it-IT" b="0" dirty="0" err="1">
                <a:latin typeface="+mj-lt"/>
              </a:rPr>
              <a:t>setup</a:t>
            </a:r>
            <a:r>
              <a:rPr lang="it-IT" b="0" dirty="0">
                <a:latin typeface="+mj-lt"/>
              </a:rPr>
              <a:t> (</a:t>
            </a:r>
            <a:r>
              <a:rPr lang="it-IT" b="0" dirty="0" err="1">
                <a:latin typeface="+mj-lt"/>
              </a:rPr>
              <a:t>spatial</a:t>
            </a:r>
            <a:r>
              <a:rPr lang="it-IT" b="0" dirty="0">
                <a:latin typeface="+mj-lt"/>
              </a:rPr>
              <a:t> and </a:t>
            </a:r>
            <a:r>
              <a:rPr lang="it-IT" b="0" dirty="0" err="1">
                <a:latin typeface="+mj-lt"/>
              </a:rPr>
              <a:t>spectral</a:t>
            </a:r>
            <a:r>
              <a:rPr lang="it-IT" b="0" dirty="0">
                <a:latin typeface="+mj-lt"/>
              </a:rPr>
              <a:t> </a:t>
            </a:r>
            <a:r>
              <a:rPr lang="it-IT" b="0" dirty="0" err="1">
                <a:latin typeface="+mj-lt"/>
              </a:rPr>
              <a:t>resolution</a:t>
            </a:r>
            <a:r>
              <a:rPr lang="it-IT" b="0" dirty="0" smtClean="0">
                <a:latin typeface="+mj-lt"/>
              </a:rPr>
              <a:t>, </a:t>
            </a:r>
            <a:r>
              <a:rPr lang="it-IT" b="0" dirty="0" err="1" smtClean="0">
                <a:latin typeface="+mj-lt"/>
              </a:rPr>
              <a:t>limiting</a:t>
            </a:r>
            <a:r>
              <a:rPr lang="it-IT" b="0" dirty="0" smtClean="0">
                <a:latin typeface="+mj-lt"/>
              </a:rPr>
              <a:t> </a:t>
            </a:r>
            <a:r>
              <a:rPr lang="it-IT" b="0" dirty="0" err="1">
                <a:latin typeface="+mj-lt"/>
              </a:rPr>
              <a:t>mag</a:t>
            </a:r>
            <a:r>
              <a:rPr lang="it-IT" b="0" dirty="0">
                <a:latin typeface="+mj-lt"/>
              </a:rPr>
              <a:t>, </a:t>
            </a:r>
            <a:r>
              <a:rPr lang="it-IT" b="0" dirty="0" err="1">
                <a:latin typeface="+mj-lt"/>
              </a:rPr>
              <a:t>limiting</a:t>
            </a:r>
            <a:r>
              <a:rPr lang="it-IT" b="0" dirty="0">
                <a:latin typeface="+mj-lt"/>
              </a:rPr>
              <a:t> </a:t>
            </a:r>
            <a:r>
              <a:rPr lang="it-IT" b="0" dirty="0" err="1">
                <a:latin typeface="+mj-lt"/>
              </a:rPr>
              <a:t>surface</a:t>
            </a:r>
            <a:r>
              <a:rPr lang="it-IT" b="0" dirty="0">
                <a:latin typeface="+mj-lt"/>
              </a:rPr>
              <a:t> </a:t>
            </a:r>
            <a:r>
              <a:rPr lang="it-IT" b="0" dirty="0" err="1">
                <a:latin typeface="+mj-lt"/>
              </a:rPr>
              <a:t>brightness</a:t>
            </a:r>
            <a:r>
              <a:rPr lang="it-IT" b="0" dirty="0">
                <a:latin typeface="+mj-lt"/>
              </a:rPr>
              <a:t>, etc</a:t>
            </a:r>
            <a:r>
              <a:rPr lang="it-IT" b="0" dirty="0" smtClean="0">
                <a:latin typeface="+mj-lt"/>
              </a:rPr>
              <a:t>.) </a:t>
            </a:r>
            <a:r>
              <a:rPr lang="it-IT" b="0" dirty="0" err="1" smtClean="0">
                <a:latin typeface="+mj-lt"/>
              </a:rPr>
              <a:t>parameters</a:t>
            </a:r>
            <a:endParaRPr lang="it-IT" b="0" dirty="0" smtClean="0">
              <a:latin typeface="+mj-lt"/>
            </a:endParaRPr>
          </a:p>
          <a:p>
            <a:pPr marL="180975" indent="-180975">
              <a:buFont typeface="Arial" pitchFamily="34" charset="0"/>
              <a:buChar char="•"/>
              <a:defRPr/>
            </a:pPr>
            <a:r>
              <a:rPr lang="it-IT" dirty="0" err="1" smtClean="0">
                <a:latin typeface="+mj-lt"/>
              </a:rPr>
              <a:t>fluxes</a:t>
            </a:r>
            <a:endParaRPr lang="it-IT" b="0" dirty="0">
              <a:latin typeface="+mj-lt"/>
            </a:endParaRPr>
          </a:p>
          <a:p>
            <a:pPr marL="180975" indent="-180975">
              <a:buFont typeface="Arial" pitchFamily="34" charset="0"/>
              <a:buChar char="•"/>
              <a:defRPr/>
            </a:pPr>
            <a:r>
              <a:rPr lang="it-IT" b="0" dirty="0" err="1" smtClean="0">
                <a:latin typeface="+mj-lt"/>
              </a:rPr>
              <a:t>polarization</a:t>
            </a:r>
            <a:endParaRPr lang="it-IT" b="0" dirty="0">
              <a:latin typeface="+mj-lt"/>
            </a:endParaRPr>
          </a:p>
          <a:p>
            <a:pPr marL="180975" indent="-180975">
              <a:buFont typeface="Arial" pitchFamily="34" charset="0"/>
              <a:buChar char="•"/>
              <a:defRPr/>
            </a:pPr>
            <a:r>
              <a:rPr lang="it-IT" b="0" dirty="0">
                <a:latin typeface="+mj-lt"/>
              </a:rPr>
              <a:t>Etc.</a:t>
            </a:r>
          </a:p>
        </p:txBody>
      </p:sp>
      <p:grpSp>
        <p:nvGrpSpPr>
          <p:cNvPr id="36" name="Gruppo 35"/>
          <p:cNvGrpSpPr/>
          <p:nvPr/>
        </p:nvGrpSpPr>
        <p:grpSpPr>
          <a:xfrm>
            <a:off x="4143372" y="3357562"/>
            <a:ext cx="4786346" cy="3330481"/>
            <a:chOff x="4143372" y="3357562"/>
            <a:chExt cx="4786346" cy="3330481"/>
          </a:xfrm>
        </p:grpSpPr>
        <p:graphicFrame>
          <p:nvGraphicFramePr>
            <p:cNvPr id="31" name="Object 2"/>
            <p:cNvGraphicFramePr>
              <a:graphicFrameLocks noChangeAspect="1"/>
            </p:cNvGraphicFramePr>
            <p:nvPr/>
          </p:nvGraphicFramePr>
          <p:xfrm>
            <a:off x="4500562" y="3357562"/>
            <a:ext cx="3143250" cy="571500"/>
          </p:xfrm>
          <a:graphic>
            <a:graphicData uri="http://schemas.openxmlformats.org/presentationml/2006/ole">
              <mc:AlternateContent xmlns:mc="http://schemas.openxmlformats.org/markup-compatibility/2006">
                <mc:Choice xmlns:v="urn:schemas-microsoft-com:vml" Requires="v">
                  <p:oleObj spid="_x0000_s72715" name="Equazione" r:id="rId4" imgW="1257120" imgH="228600" progId="Equation.3">
                    <p:embed/>
                  </p:oleObj>
                </mc:Choice>
                <mc:Fallback>
                  <p:oleObj name="Equazione" r:id="rId4" imgW="12571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2" y="3357562"/>
                          <a:ext cx="31432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CasellaDiTesto 31"/>
            <p:cNvSpPr txBox="1"/>
            <p:nvPr/>
          </p:nvSpPr>
          <p:spPr>
            <a:xfrm>
              <a:off x="4143372" y="4071942"/>
              <a:ext cx="4786346" cy="2616101"/>
            </a:xfrm>
            <a:prstGeom prst="rect">
              <a:avLst/>
            </a:prstGeom>
            <a:noFill/>
          </p:spPr>
          <p:txBody>
            <a:bodyPr wrap="square">
              <a:spAutoFit/>
            </a:bodyPr>
            <a:lstStyle/>
            <a:p>
              <a:pPr>
                <a:defRPr/>
              </a:pPr>
              <a:r>
                <a:rPr lang="it-IT" sz="2000" b="1" dirty="0" smtClean="0">
                  <a:solidFill>
                    <a:srgbClr val="FF0000"/>
                  </a:solidFill>
                  <a:latin typeface="+mj-lt"/>
                </a:rPr>
                <a:t>The </a:t>
              </a:r>
              <a:r>
                <a:rPr lang="it-IT" sz="2000" b="1" dirty="0" err="1">
                  <a:solidFill>
                    <a:srgbClr val="FF0000"/>
                  </a:solidFill>
                  <a:latin typeface="+mj-lt"/>
                </a:rPr>
                <a:t>parameter</a:t>
              </a:r>
              <a:r>
                <a:rPr lang="it-IT" sz="2000" b="1" dirty="0">
                  <a:solidFill>
                    <a:srgbClr val="FF0000"/>
                  </a:solidFill>
                  <a:latin typeface="+mj-lt"/>
                </a:rPr>
                <a:t> </a:t>
              </a:r>
              <a:r>
                <a:rPr lang="it-IT" sz="2000" b="1" dirty="0" err="1">
                  <a:solidFill>
                    <a:srgbClr val="FF0000"/>
                  </a:solidFill>
                  <a:latin typeface="+mj-lt"/>
                </a:rPr>
                <a:t>space</a:t>
              </a:r>
              <a:r>
                <a:rPr lang="it-IT" sz="2000" b="1" dirty="0">
                  <a:solidFill>
                    <a:srgbClr val="FF0000"/>
                  </a:solidFill>
                  <a:latin typeface="+mj-lt"/>
                </a:rPr>
                <a:t> </a:t>
              </a:r>
              <a:r>
                <a:rPr lang="it-IT" sz="2000" b="1" dirty="0" err="1">
                  <a:solidFill>
                    <a:srgbClr val="FF0000"/>
                  </a:solidFill>
                  <a:latin typeface="+mj-lt"/>
                </a:rPr>
                <a:t>concept</a:t>
              </a:r>
              <a:r>
                <a:rPr lang="it-IT" sz="2000" b="1" dirty="0">
                  <a:solidFill>
                    <a:srgbClr val="FF0000"/>
                  </a:solidFill>
                  <a:latin typeface="+mj-lt"/>
                </a:rPr>
                <a:t> </a:t>
              </a:r>
              <a:r>
                <a:rPr lang="it-IT" sz="2000" b="1" dirty="0" err="1">
                  <a:solidFill>
                    <a:srgbClr val="FF0000"/>
                  </a:solidFill>
                  <a:latin typeface="+mj-lt"/>
                </a:rPr>
                <a:t>is</a:t>
              </a:r>
              <a:r>
                <a:rPr lang="it-IT" sz="2000" b="1" dirty="0">
                  <a:solidFill>
                    <a:srgbClr val="FF0000"/>
                  </a:solidFill>
                  <a:latin typeface="+mj-lt"/>
                </a:rPr>
                <a:t> </a:t>
              </a:r>
              <a:r>
                <a:rPr lang="it-IT" sz="2000" b="1" dirty="0" err="1">
                  <a:solidFill>
                    <a:srgbClr val="FF0000"/>
                  </a:solidFill>
                  <a:latin typeface="+mj-lt"/>
                </a:rPr>
                <a:t>crucial</a:t>
              </a:r>
              <a:r>
                <a:rPr lang="it-IT" sz="2000" b="1" dirty="0">
                  <a:solidFill>
                    <a:srgbClr val="FF0000"/>
                  </a:solidFill>
                  <a:latin typeface="+mj-lt"/>
                </a:rPr>
                <a:t> </a:t>
              </a:r>
              <a:r>
                <a:rPr lang="it-IT" sz="2000" b="1" dirty="0" err="1">
                  <a:solidFill>
                    <a:srgbClr val="FF0000"/>
                  </a:solidFill>
                  <a:latin typeface="+mj-lt"/>
                </a:rPr>
                <a:t>to</a:t>
              </a:r>
              <a:r>
                <a:rPr lang="it-IT" sz="2000" b="1" dirty="0">
                  <a:solidFill>
                    <a:srgbClr val="FF0000"/>
                  </a:solidFill>
                  <a:latin typeface="+mj-lt"/>
                </a:rPr>
                <a:t>:</a:t>
              </a:r>
            </a:p>
            <a:p>
              <a:pPr>
                <a:defRPr/>
              </a:pPr>
              <a:endParaRPr lang="it-IT" dirty="0">
                <a:latin typeface="+mj-lt"/>
              </a:endParaRPr>
            </a:p>
            <a:p>
              <a:pPr marL="342900" indent="-342900">
                <a:buFontTx/>
                <a:buAutoNum type="arabicPeriod"/>
                <a:defRPr/>
              </a:pPr>
              <a:r>
                <a:rPr lang="it-IT" dirty="0">
                  <a:latin typeface="+mj-lt"/>
                </a:rPr>
                <a:t>Guide the </a:t>
              </a:r>
              <a:r>
                <a:rPr lang="it-IT" dirty="0" err="1">
                  <a:latin typeface="+mj-lt"/>
                </a:rPr>
                <a:t>quest</a:t>
              </a:r>
              <a:r>
                <a:rPr lang="it-IT" dirty="0">
                  <a:latin typeface="+mj-lt"/>
                </a:rPr>
                <a:t> </a:t>
              </a:r>
              <a:r>
                <a:rPr lang="it-IT" dirty="0" err="1">
                  <a:latin typeface="+mj-lt"/>
                </a:rPr>
                <a:t>for</a:t>
              </a:r>
              <a:r>
                <a:rPr lang="it-IT" dirty="0">
                  <a:latin typeface="+mj-lt"/>
                </a:rPr>
                <a:t> </a:t>
              </a:r>
              <a:r>
                <a:rPr lang="it-IT" dirty="0" err="1">
                  <a:latin typeface="+mj-lt"/>
                </a:rPr>
                <a:t>new</a:t>
              </a:r>
              <a:r>
                <a:rPr lang="it-IT" dirty="0">
                  <a:latin typeface="+mj-lt"/>
                </a:rPr>
                <a:t> </a:t>
              </a:r>
              <a:r>
                <a:rPr lang="it-IT" dirty="0" err="1" smtClean="0">
                  <a:latin typeface="+mj-lt"/>
                </a:rPr>
                <a:t>discoveries</a:t>
              </a:r>
              <a:r>
                <a:rPr lang="it-IT" dirty="0" smtClean="0">
                  <a:latin typeface="+mj-lt"/>
                </a:rPr>
                <a:t/>
              </a:r>
              <a:br>
                <a:rPr lang="it-IT" dirty="0" smtClean="0">
                  <a:latin typeface="+mj-lt"/>
                </a:rPr>
              </a:br>
              <a:r>
                <a:rPr lang="it-IT" dirty="0" smtClean="0">
                  <a:latin typeface="+mj-lt"/>
                </a:rPr>
                <a:t>(</a:t>
              </a:r>
              <a:r>
                <a:rPr lang="it-IT" dirty="0" err="1" smtClean="0">
                  <a:latin typeface="+mj-lt"/>
                </a:rPr>
                <a:t>observations</a:t>
              </a:r>
              <a:r>
                <a:rPr lang="it-IT" dirty="0" smtClean="0">
                  <a:latin typeface="+mj-lt"/>
                </a:rPr>
                <a:t> can </a:t>
              </a:r>
              <a:r>
                <a:rPr lang="it-IT" dirty="0" err="1" smtClean="0">
                  <a:latin typeface="+mj-lt"/>
                </a:rPr>
                <a:t>be</a:t>
              </a:r>
              <a:r>
                <a:rPr lang="it-IT" dirty="0" smtClean="0">
                  <a:latin typeface="+mj-lt"/>
                </a:rPr>
                <a:t> </a:t>
              </a:r>
              <a:r>
                <a:rPr lang="it-IT" dirty="0" err="1" smtClean="0">
                  <a:latin typeface="+mj-lt"/>
                </a:rPr>
                <a:t>guided</a:t>
              </a:r>
              <a:r>
                <a:rPr lang="it-IT" dirty="0" smtClean="0">
                  <a:latin typeface="+mj-lt"/>
                </a:rPr>
                <a:t> </a:t>
              </a:r>
              <a:r>
                <a:rPr lang="it-IT" dirty="0" err="1" smtClean="0">
                  <a:latin typeface="+mj-lt"/>
                </a:rPr>
                <a:t>to</a:t>
              </a:r>
              <a:r>
                <a:rPr lang="it-IT" dirty="0" smtClean="0">
                  <a:latin typeface="+mj-lt"/>
                </a:rPr>
                <a:t> </a:t>
              </a:r>
              <a:r>
                <a:rPr lang="it-IT" dirty="0" err="1" smtClean="0">
                  <a:latin typeface="+mj-lt"/>
                </a:rPr>
                <a:t>explore</a:t>
              </a:r>
              <a:r>
                <a:rPr lang="it-IT" dirty="0" smtClean="0">
                  <a:latin typeface="+mj-lt"/>
                </a:rPr>
                <a:t> </a:t>
              </a:r>
              <a:r>
                <a:rPr lang="it-IT" dirty="0" err="1" smtClean="0">
                  <a:latin typeface="+mj-lt"/>
                </a:rPr>
                <a:t>poorly</a:t>
              </a:r>
              <a:r>
                <a:rPr lang="it-IT" dirty="0" smtClean="0">
                  <a:latin typeface="+mj-lt"/>
                </a:rPr>
                <a:t> </a:t>
              </a:r>
              <a:r>
                <a:rPr lang="it-IT" dirty="0" err="1" smtClean="0">
                  <a:latin typeface="+mj-lt"/>
                </a:rPr>
                <a:t>known</a:t>
              </a:r>
              <a:r>
                <a:rPr lang="it-IT" dirty="0" smtClean="0">
                  <a:latin typeface="+mj-lt"/>
                </a:rPr>
                <a:t> </a:t>
              </a:r>
              <a:r>
                <a:rPr lang="it-IT" dirty="0" err="1" smtClean="0">
                  <a:latin typeface="+mj-lt"/>
                </a:rPr>
                <a:t>regions</a:t>
              </a:r>
              <a:r>
                <a:rPr lang="it-IT" dirty="0" smtClean="0">
                  <a:latin typeface="+mj-lt"/>
                </a:rPr>
                <a:t>), …</a:t>
              </a:r>
            </a:p>
            <a:p>
              <a:pPr marL="342900" indent="-342900">
                <a:buFontTx/>
                <a:buAutoNum type="arabicPeriod"/>
                <a:defRPr/>
              </a:pPr>
              <a:endParaRPr lang="it-IT" dirty="0">
                <a:latin typeface="+mj-lt"/>
              </a:endParaRPr>
            </a:p>
            <a:p>
              <a:pPr marL="342900" indent="-342900">
                <a:buFontTx/>
                <a:buAutoNum type="arabicPeriod"/>
                <a:defRPr/>
              </a:pPr>
              <a:r>
                <a:rPr lang="it-IT" dirty="0" err="1">
                  <a:latin typeface="+mj-lt"/>
                </a:rPr>
                <a:t>Find</a:t>
              </a:r>
              <a:r>
                <a:rPr lang="it-IT" dirty="0">
                  <a:latin typeface="+mj-lt"/>
                </a:rPr>
                <a:t> </a:t>
              </a:r>
              <a:r>
                <a:rPr lang="it-IT" dirty="0" err="1">
                  <a:latin typeface="+mj-lt"/>
                </a:rPr>
                <a:t>new</a:t>
              </a:r>
              <a:r>
                <a:rPr lang="it-IT" dirty="0">
                  <a:latin typeface="+mj-lt"/>
                </a:rPr>
                <a:t> </a:t>
              </a:r>
              <a:r>
                <a:rPr lang="it-IT" dirty="0" err="1">
                  <a:latin typeface="+mj-lt"/>
                </a:rPr>
                <a:t>physical</a:t>
              </a:r>
              <a:r>
                <a:rPr lang="it-IT" dirty="0">
                  <a:latin typeface="+mj-lt"/>
                </a:rPr>
                <a:t> </a:t>
              </a:r>
              <a:r>
                <a:rPr lang="it-IT" dirty="0" err="1">
                  <a:latin typeface="+mj-lt"/>
                </a:rPr>
                <a:t>laws</a:t>
              </a:r>
              <a:r>
                <a:rPr lang="it-IT" dirty="0">
                  <a:latin typeface="+mj-lt"/>
                </a:rPr>
                <a:t> (</a:t>
              </a:r>
              <a:r>
                <a:rPr lang="it-IT" dirty="0" err="1">
                  <a:latin typeface="+mj-lt"/>
                </a:rPr>
                <a:t>patterns</a:t>
              </a:r>
              <a:r>
                <a:rPr lang="it-IT" dirty="0">
                  <a:latin typeface="+mj-lt"/>
                </a:rPr>
                <a:t>) </a:t>
              </a:r>
              <a:endParaRPr lang="it-IT" dirty="0" smtClean="0">
                <a:latin typeface="+mj-lt"/>
              </a:endParaRPr>
            </a:p>
            <a:p>
              <a:pPr marL="342900" indent="-342900">
                <a:buFontTx/>
                <a:buAutoNum type="arabicPeriod"/>
                <a:defRPr/>
              </a:pPr>
              <a:endParaRPr lang="it-IT" dirty="0" smtClean="0">
                <a:latin typeface="+mj-lt"/>
              </a:endParaRPr>
            </a:p>
            <a:p>
              <a:pPr marL="342900" indent="-342900">
                <a:buFontTx/>
                <a:buAutoNum type="arabicPeriod"/>
                <a:defRPr/>
              </a:pPr>
              <a:r>
                <a:rPr lang="it-IT" dirty="0" err="1" smtClean="0">
                  <a:latin typeface="+mj-lt"/>
                </a:rPr>
                <a:t>Etc</a:t>
              </a:r>
              <a:r>
                <a:rPr lang="it-IT" dirty="0" smtClean="0">
                  <a:latin typeface="+mj-lt"/>
                </a:rPr>
                <a:t>,</a:t>
              </a:r>
              <a:endParaRPr lang="it-IT" dirty="0">
                <a:latin typeface="+mj-lt"/>
              </a:endParaRPr>
            </a:p>
          </p:txBody>
        </p:sp>
      </p:grpSp>
      <p:sp>
        <p:nvSpPr>
          <p:cNvPr id="34" name="CasellaDiTesto 33"/>
          <p:cNvSpPr txBox="1"/>
          <p:nvPr/>
        </p:nvSpPr>
        <p:spPr>
          <a:xfrm>
            <a:off x="0" y="-24"/>
            <a:ext cx="6516216" cy="584775"/>
          </a:xfrm>
          <a:prstGeom prst="rect">
            <a:avLst/>
          </a:prstGeom>
          <a:noFill/>
        </p:spPr>
        <p:txBody>
          <a:bodyPr wrap="square" rtlCol="0">
            <a:spAutoFit/>
          </a:bodyPr>
          <a:lstStyle/>
          <a:p>
            <a:r>
              <a:rPr lang="it-IT" sz="3200" b="1" dirty="0" smtClean="0">
                <a:solidFill>
                  <a:srgbClr val="FF0000"/>
                </a:solidFill>
              </a:rPr>
              <a:t>The </a:t>
            </a:r>
            <a:r>
              <a:rPr lang="it-IT" sz="3200" b="1" dirty="0" err="1" smtClean="0">
                <a:solidFill>
                  <a:srgbClr val="FF0000"/>
                </a:solidFill>
              </a:rPr>
              <a:t>parameter</a:t>
            </a:r>
            <a:r>
              <a:rPr lang="it-IT" sz="3200" b="1" dirty="0" smtClean="0">
                <a:solidFill>
                  <a:srgbClr val="FF0000"/>
                </a:solidFill>
              </a:rPr>
              <a:t> </a:t>
            </a:r>
            <a:r>
              <a:rPr lang="it-IT" sz="3200" b="1" dirty="0" err="1" smtClean="0">
                <a:solidFill>
                  <a:srgbClr val="FF0000"/>
                </a:solidFill>
              </a:rPr>
              <a:t>space</a:t>
            </a:r>
            <a:endParaRPr lang="it-IT" sz="3200" b="1" dirty="0">
              <a:solidFill>
                <a:srgbClr val="FF0000"/>
              </a:solidFill>
            </a:endParaRPr>
          </a:p>
        </p:txBody>
      </p:sp>
      <p:pic>
        <p:nvPicPr>
          <p:cNvPr id="33" name="Immagine 32" descr="MountVesuvius.JPG"/>
          <p:cNvPicPr>
            <a:picLocks noChangeAspect="1"/>
          </p:cNvPicPr>
          <p:nvPr/>
        </p:nvPicPr>
        <p:blipFill>
          <a:blip r:embed="rId6" cstate="print"/>
          <a:stretch>
            <a:fillRect/>
          </a:stretch>
        </p:blipFill>
        <p:spPr>
          <a:xfrm>
            <a:off x="6547671" y="0"/>
            <a:ext cx="2596329" cy="1967405"/>
          </a:xfrm>
          <a:prstGeom prst="rect">
            <a:avLst/>
          </a:prstGeom>
        </p:spPr>
      </p:pic>
      <p:sp>
        <p:nvSpPr>
          <p:cNvPr id="35" name="CasellaDiTesto 34"/>
          <p:cNvSpPr txBox="1"/>
          <p:nvPr/>
        </p:nvSpPr>
        <p:spPr>
          <a:xfrm>
            <a:off x="7754068" y="0"/>
            <a:ext cx="1389932" cy="338554"/>
          </a:xfrm>
          <a:prstGeom prst="rect">
            <a:avLst/>
          </a:prstGeom>
          <a:noFill/>
        </p:spPr>
        <p:txBody>
          <a:bodyPr wrap="none" rtlCol="0">
            <a:spAutoFit/>
          </a:bodyPr>
          <a:lstStyle/>
          <a:p>
            <a:r>
              <a:rPr lang="it-IT" sz="1600" b="1" i="1" dirty="0" err="1" smtClean="0">
                <a:solidFill>
                  <a:schemeClr val="bg1"/>
                </a:solidFill>
              </a:rPr>
              <a:t>Vesuvius</a:t>
            </a:r>
            <a:r>
              <a:rPr lang="it-IT" sz="1600" b="1" i="1" dirty="0" smtClean="0">
                <a:solidFill>
                  <a:schemeClr val="bg1"/>
                </a:solidFill>
              </a:rPr>
              <a:t>, </a:t>
            </a:r>
            <a:r>
              <a:rPr lang="it-IT" sz="1600" b="1" i="1" dirty="0" err="1" smtClean="0">
                <a:solidFill>
                  <a:schemeClr val="bg1"/>
                </a:solidFill>
              </a:rPr>
              <a:t>now</a:t>
            </a:r>
            <a:endParaRPr lang="it-IT" sz="1600" b="1" i="1" dirty="0">
              <a:solidFill>
                <a:schemeClr val="bg1"/>
              </a:solidFill>
            </a:endParaRPr>
          </a:p>
        </p:txBody>
      </p:sp>
      <p:pic>
        <p:nvPicPr>
          <p:cNvPr id="37" name="Picture 2" descr="C:\max\università\progetti\VOTECH\LOGO and BANNER DAME\logo_DAME.jpg"/>
          <p:cNvPicPr>
            <a:picLocks noChangeAspect="1" noChangeArrowheads="1"/>
          </p:cNvPicPr>
          <p:nvPr/>
        </p:nvPicPr>
        <p:blipFill>
          <a:blip r:embed="rId7" cstate="print"/>
          <a:srcRect/>
          <a:stretch>
            <a:fillRect/>
          </a:stretch>
        </p:blipFill>
        <p:spPr bwMode="auto">
          <a:xfrm>
            <a:off x="0" y="6143625"/>
            <a:ext cx="1135062" cy="714375"/>
          </a:xfrm>
          <a:prstGeom prst="rect">
            <a:avLst/>
          </a:prstGeom>
          <a:noFill/>
          <a:ln w="9525">
            <a:noFill/>
            <a:miter lim="800000"/>
            <a:headEnd/>
            <a:tailEnd/>
          </a:ln>
        </p:spPr>
      </p:pic>
    </p:spTree>
    <p:extLst>
      <p:ext uri="{BB962C8B-B14F-4D97-AF65-F5344CB8AC3E}">
        <p14:creationId xmlns:p14="http://schemas.microsoft.com/office/powerpoint/2010/main" val="3691858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642918"/>
            <a:ext cx="9144000" cy="707886"/>
          </a:xfrm>
          <a:prstGeom prst="rect">
            <a:avLst/>
          </a:prstGeom>
          <a:noFill/>
        </p:spPr>
        <p:txBody>
          <a:bodyPr wrap="square" rtlCol="0">
            <a:spAutoFit/>
          </a:bodyPr>
          <a:lstStyle/>
          <a:p>
            <a:r>
              <a:rPr lang="it-IT" sz="2000" dirty="0" err="1" smtClean="0"/>
              <a:t>Every</a:t>
            </a:r>
            <a:r>
              <a:rPr lang="it-IT" sz="2000" dirty="0" smtClean="0"/>
              <a:t> </a:t>
            </a:r>
            <a:r>
              <a:rPr lang="it-IT" sz="2000" dirty="0" err="1" smtClean="0"/>
              <a:t>time</a:t>
            </a:r>
            <a:r>
              <a:rPr lang="it-IT" sz="2000" dirty="0" smtClean="0"/>
              <a:t> a </a:t>
            </a:r>
            <a:r>
              <a:rPr lang="it-IT" sz="2000" dirty="0" err="1" smtClean="0"/>
              <a:t>new</a:t>
            </a:r>
            <a:r>
              <a:rPr lang="it-IT" sz="2000" dirty="0" smtClean="0"/>
              <a:t> </a:t>
            </a:r>
            <a:r>
              <a:rPr lang="it-IT" sz="2000" dirty="0" err="1" smtClean="0"/>
              <a:t>technology</a:t>
            </a:r>
            <a:r>
              <a:rPr lang="it-IT" sz="2000" dirty="0" smtClean="0"/>
              <a:t> </a:t>
            </a:r>
            <a:r>
              <a:rPr lang="it-IT" sz="2000" dirty="0" err="1" smtClean="0"/>
              <a:t>enlarges</a:t>
            </a:r>
            <a:r>
              <a:rPr lang="it-IT" sz="2000" dirty="0" smtClean="0"/>
              <a:t> the </a:t>
            </a:r>
            <a:r>
              <a:rPr lang="it-IT" sz="2000" dirty="0" err="1" smtClean="0"/>
              <a:t>parameter</a:t>
            </a:r>
            <a:r>
              <a:rPr lang="it-IT" sz="2000" dirty="0" smtClean="0"/>
              <a:t> </a:t>
            </a:r>
            <a:r>
              <a:rPr lang="it-IT" sz="2000" dirty="0" err="1" smtClean="0"/>
              <a:t>space</a:t>
            </a:r>
            <a:r>
              <a:rPr lang="it-IT" sz="2000" dirty="0" smtClean="0"/>
              <a:t> or </a:t>
            </a:r>
            <a:r>
              <a:rPr lang="it-IT" sz="2000" dirty="0" err="1" smtClean="0"/>
              <a:t>allows</a:t>
            </a:r>
            <a:r>
              <a:rPr lang="it-IT" sz="2000" dirty="0" smtClean="0"/>
              <a:t> a </a:t>
            </a:r>
            <a:r>
              <a:rPr lang="it-IT" sz="2000" dirty="0" err="1" smtClean="0"/>
              <a:t>better</a:t>
            </a:r>
            <a:r>
              <a:rPr lang="it-IT" sz="2000" dirty="0" smtClean="0"/>
              <a:t> </a:t>
            </a:r>
            <a:r>
              <a:rPr lang="it-IT" sz="2000" dirty="0" err="1" smtClean="0"/>
              <a:t>sampling</a:t>
            </a:r>
            <a:r>
              <a:rPr lang="it-IT" sz="2000" dirty="0" smtClean="0"/>
              <a:t> </a:t>
            </a:r>
            <a:r>
              <a:rPr lang="it-IT" sz="2000" dirty="0" err="1" smtClean="0"/>
              <a:t>of</a:t>
            </a:r>
            <a:r>
              <a:rPr lang="it-IT" sz="2000" dirty="0" smtClean="0"/>
              <a:t> </a:t>
            </a:r>
            <a:r>
              <a:rPr lang="it-IT" sz="2000" dirty="0" err="1" smtClean="0"/>
              <a:t>it</a:t>
            </a:r>
            <a:r>
              <a:rPr lang="it-IT" sz="2000" dirty="0" smtClean="0"/>
              <a:t>, </a:t>
            </a:r>
            <a:r>
              <a:rPr lang="it-IT" sz="2000" dirty="0" err="1" smtClean="0"/>
              <a:t>new</a:t>
            </a:r>
            <a:r>
              <a:rPr lang="it-IT" sz="2000" dirty="0" smtClean="0"/>
              <a:t> </a:t>
            </a:r>
            <a:r>
              <a:rPr lang="it-IT" sz="2000" dirty="0" err="1" smtClean="0"/>
              <a:t>discoveries</a:t>
            </a:r>
            <a:r>
              <a:rPr lang="it-IT" sz="2000" dirty="0" smtClean="0"/>
              <a:t> are </a:t>
            </a:r>
            <a:r>
              <a:rPr lang="it-IT" sz="2000" dirty="0" err="1" smtClean="0"/>
              <a:t>bound</a:t>
            </a:r>
            <a:r>
              <a:rPr lang="it-IT" sz="2000" dirty="0" smtClean="0"/>
              <a:t> </a:t>
            </a:r>
            <a:r>
              <a:rPr lang="it-IT" sz="2000" dirty="0" err="1" smtClean="0"/>
              <a:t>to</a:t>
            </a:r>
            <a:r>
              <a:rPr lang="it-IT" sz="2000" dirty="0" smtClean="0"/>
              <a:t> take </a:t>
            </a:r>
            <a:r>
              <a:rPr lang="it-IT" sz="2000" dirty="0" err="1" smtClean="0"/>
              <a:t>place</a:t>
            </a:r>
            <a:endParaRPr lang="it-IT" sz="2000" dirty="0"/>
          </a:p>
        </p:txBody>
      </p:sp>
      <p:pic>
        <p:nvPicPr>
          <p:cNvPr id="6" name="Immagine 5" descr="selection_1.JPG"/>
          <p:cNvPicPr>
            <a:picLocks noChangeAspect="1"/>
          </p:cNvPicPr>
          <p:nvPr/>
        </p:nvPicPr>
        <p:blipFill>
          <a:blip r:embed="rId3" cstate="print"/>
          <a:stretch>
            <a:fillRect/>
          </a:stretch>
        </p:blipFill>
        <p:spPr>
          <a:xfrm rot="10800000">
            <a:off x="-142907" y="2214554"/>
            <a:ext cx="4953750" cy="4714908"/>
          </a:xfrm>
          <a:prstGeom prst="rect">
            <a:avLst/>
          </a:prstGeom>
        </p:spPr>
      </p:pic>
      <p:sp>
        <p:nvSpPr>
          <p:cNvPr id="17" name="Triangolo rettangolo 16"/>
          <p:cNvSpPr/>
          <p:nvPr/>
        </p:nvSpPr>
        <p:spPr>
          <a:xfrm flipH="1">
            <a:off x="928660" y="2571744"/>
            <a:ext cx="3571901" cy="3571901"/>
          </a:xfrm>
          <a:prstGeom prst="rtTriangle">
            <a:avLst/>
          </a:prstGeom>
          <a:solidFill>
            <a:srgbClr val="FF330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rettangolo 17"/>
          <p:cNvSpPr/>
          <p:nvPr/>
        </p:nvSpPr>
        <p:spPr>
          <a:xfrm flipV="1">
            <a:off x="1000099" y="2571744"/>
            <a:ext cx="2500331" cy="2428891"/>
          </a:xfrm>
          <a:prstGeom prst="rtTriangle">
            <a:avLst/>
          </a:prstGeom>
          <a:solidFill>
            <a:srgbClr val="4F81BD">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p:cNvSpPr txBox="1"/>
          <p:nvPr/>
        </p:nvSpPr>
        <p:spPr>
          <a:xfrm>
            <a:off x="0" y="1"/>
            <a:ext cx="9144000" cy="584775"/>
          </a:xfrm>
          <a:prstGeom prst="rect">
            <a:avLst/>
          </a:prstGeom>
          <a:noFill/>
        </p:spPr>
        <p:txBody>
          <a:bodyPr wrap="square" rtlCol="0">
            <a:spAutoFit/>
          </a:bodyPr>
          <a:lstStyle/>
          <a:p>
            <a:r>
              <a:rPr lang="it-IT" sz="3200" b="1" dirty="0" err="1" smtClean="0">
                <a:solidFill>
                  <a:srgbClr val="FF0000"/>
                </a:solidFill>
              </a:rPr>
              <a:t>Every</a:t>
            </a:r>
            <a:r>
              <a:rPr lang="it-IT" sz="3200" b="1" dirty="0" smtClean="0">
                <a:solidFill>
                  <a:srgbClr val="FF0000"/>
                </a:solidFill>
              </a:rPr>
              <a:t> </a:t>
            </a:r>
            <a:r>
              <a:rPr lang="it-IT" sz="3200" b="1" dirty="0" err="1" smtClean="0">
                <a:solidFill>
                  <a:srgbClr val="FF0000"/>
                </a:solidFill>
              </a:rPr>
              <a:t>time</a:t>
            </a:r>
            <a:r>
              <a:rPr lang="it-IT" sz="3200" b="1" dirty="0" smtClean="0">
                <a:solidFill>
                  <a:srgbClr val="FF0000"/>
                </a:solidFill>
              </a:rPr>
              <a:t> </a:t>
            </a:r>
            <a:r>
              <a:rPr lang="it-IT" sz="3200" b="1" dirty="0" err="1" smtClean="0">
                <a:solidFill>
                  <a:srgbClr val="FF0000"/>
                </a:solidFill>
              </a:rPr>
              <a:t>you</a:t>
            </a:r>
            <a:r>
              <a:rPr lang="it-IT" sz="3200" b="1" dirty="0" smtClean="0">
                <a:solidFill>
                  <a:srgbClr val="FF0000"/>
                </a:solidFill>
              </a:rPr>
              <a:t> </a:t>
            </a:r>
            <a:r>
              <a:rPr lang="it-IT" sz="3200" b="1" dirty="0" err="1" smtClean="0">
                <a:solidFill>
                  <a:srgbClr val="FF0000"/>
                </a:solidFill>
              </a:rPr>
              <a:t>improve</a:t>
            </a:r>
            <a:r>
              <a:rPr lang="it-IT" sz="3200" b="1" dirty="0" smtClean="0">
                <a:solidFill>
                  <a:srgbClr val="FF0000"/>
                </a:solidFill>
              </a:rPr>
              <a:t> the </a:t>
            </a:r>
            <a:r>
              <a:rPr lang="it-IT" sz="3200" b="1" dirty="0" err="1" smtClean="0">
                <a:solidFill>
                  <a:srgbClr val="FF0000"/>
                </a:solidFill>
              </a:rPr>
              <a:t>coverage</a:t>
            </a:r>
            <a:r>
              <a:rPr lang="it-IT" sz="3200" b="1" dirty="0" smtClean="0">
                <a:solidFill>
                  <a:srgbClr val="FF0000"/>
                </a:solidFill>
              </a:rPr>
              <a:t> </a:t>
            </a:r>
            <a:r>
              <a:rPr lang="it-IT" sz="3200" b="1" dirty="0" err="1" smtClean="0">
                <a:solidFill>
                  <a:srgbClr val="FF0000"/>
                </a:solidFill>
              </a:rPr>
              <a:t>of</a:t>
            </a:r>
            <a:r>
              <a:rPr lang="it-IT" sz="3200" b="1" dirty="0" smtClean="0">
                <a:solidFill>
                  <a:srgbClr val="FF0000"/>
                </a:solidFill>
              </a:rPr>
              <a:t> the </a:t>
            </a:r>
            <a:r>
              <a:rPr lang="it-IT" sz="3200" b="1" dirty="0" err="1" smtClean="0">
                <a:solidFill>
                  <a:srgbClr val="FF0000"/>
                </a:solidFill>
              </a:rPr>
              <a:t>PS…</a:t>
            </a:r>
            <a:r>
              <a:rPr lang="it-IT" sz="3200" b="1" dirty="0" smtClean="0">
                <a:solidFill>
                  <a:srgbClr val="FF0000"/>
                </a:solidFill>
              </a:rPr>
              <a:t>.</a:t>
            </a:r>
            <a:endParaRPr lang="it-IT" sz="3200" b="1" dirty="0">
              <a:solidFill>
                <a:srgbClr val="FF0000"/>
              </a:solidFill>
            </a:endParaRPr>
          </a:p>
        </p:txBody>
      </p:sp>
      <p:sp>
        <p:nvSpPr>
          <p:cNvPr id="31" name="CasellaDiTesto 30"/>
          <p:cNvSpPr txBox="1"/>
          <p:nvPr/>
        </p:nvSpPr>
        <p:spPr>
          <a:xfrm>
            <a:off x="1000100" y="2071678"/>
            <a:ext cx="905248" cy="369332"/>
          </a:xfrm>
          <a:prstGeom prst="rect">
            <a:avLst/>
          </a:prstGeom>
          <a:noFill/>
        </p:spPr>
        <p:txBody>
          <a:bodyPr wrap="none" rtlCol="0">
            <a:spAutoFit/>
          </a:bodyPr>
          <a:lstStyle/>
          <a:p>
            <a:r>
              <a:rPr lang="it-IT" dirty="0" err="1" smtClean="0">
                <a:solidFill>
                  <a:srgbClr val="FF0000"/>
                </a:solidFill>
              </a:rPr>
              <a:t>quasars</a:t>
            </a:r>
            <a:endParaRPr lang="it-IT" dirty="0">
              <a:solidFill>
                <a:srgbClr val="FF0000"/>
              </a:solidFill>
            </a:endParaRPr>
          </a:p>
        </p:txBody>
      </p:sp>
      <p:cxnSp>
        <p:nvCxnSpPr>
          <p:cNvPr id="33" name="Connettore 2 32"/>
          <p:cNvCxnSpPr>
            <a:stCxn id="31" idx="2"/>
          </p:cNvCxnSpPr>
          <p:nvPr/>
        </p:nvCxnSpPr>
        <p:spPr>
          <a:xfrm rot="5400000">
            <a:off x="1268202" y="2601536"/>
            <a:ext cx="345048" cy="23996"/>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rot="18746626">
            <a:off x="2294461" y="4444830"/>
            <a:ext cx="786113" cy="369332"/>
          </a:xfrm>
          <a:prstGeom prst="rect">
            <a:avLst/>
          </a:prstGeom>
          <a:noFill/>
        </p:spPr>
        <p:txBody>
          <a:bodyPr wrap="none" rtlCol="0">
            <a:spAutoFit/>
          </a:bodyPr>
          <a:lstStyle/>
          <a:p>
            <a:r>
              <a:rPr lang="it-IT" dirty="0" smtClean="0"/>
              <a:t>1970’s</a:t>
            </a:r>
            <a:endParaRPr lang="it-IT" dirty="0"/>
          </a:p>
        </p:txBody>
      </p:sp>
      <p:sp>
        <p:nvSpPr>
          <p:cNvPr id="16" name="Striscia diagonale 15"/>
          <p:cNvSpPr/>
          <p:nvPr/>
        </p:nvSpPr>
        <p:spPr>
          <a:xfrm rot="10583899">
            <a:off x="861064" y="2757612"/>
            <a:ext cx="3746212" cy="3279714"/>
          </a:xfrm>
          <a:prstGeom prst="diagStripe">
            <a:avLst>
              <a:gd name="adj" fmla="val 8460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Triangolo rettangolo 18"/>
          <p:cNvSpPr/>
          <p:nvPr/>
        </p:nvSpPr>
        <p:spPr>
          <a:xfrm flipH="1">
            <a:off x="899592" y="2636912"/>
            <a:ext cx="3600970" cy="3516257"/>
          </a:xfrm>
          <a:prstGeom prst="rtTriangle">
            <a:avLst/>
          </a:prstGeom>
          <a:solidFill>
            <a:srgbClr val="FF330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LSB</a:t>
            </a:r>
            <a:endParaRPr lang="it-IT" b="1" dirty="0">
              <a:solidFill>
                <a:schemeClr val="tx1"/>
              </a:solidFill>
            </a:endParaRPr>
          </a:p>
        </p:txBody>
      </p:sp>
      <p:sp>
        <p:nvSpPr>
          <p:cNvPr id="34" name="CasellaDiTesto 33"/>
          <p:cNvSpPr txBox="1"/>
          <p:nvPr/>
        </p:nvSpPr>
        <p:spPr>
          <a:xfrm>
            <a:off x="6643702" y="5572140"/>
            <a:ext cx="2368084" cy="923330"/>
          </a:xfrm>
          <a:prstGeom prst="rect">
            <a:avLst/>
          </a:prstGeom>
          <a:noFill/>
        </p:spPr>
        <p:txBody>
          <a:bodyPr wrap="none" rtlCol="0">
            <a:spAutoFit/>
          </a:bodyPr>
          <a:lstStyle/>
          <a:p>
            <a:r>
              <a:rPr lang="it-IT" b="1" dirty="0" err="1" smtClean="0"/>
              <a:t>Discovery</a:t>
            </a:r>
            <a:r>
              <a:rPr lang="it-IT" b="1" dirty="0" smtClean="0"/>
              <a:t> </a:t>
            </a:r>
            <a:r>
              <a:rPr lang="it-IT" b="1" dirty="0" err="1" smtClean="0"/>
              <a:t>of</a:t>
            </a:r>
            <a:r>
              <a:rPr lang="it-IT" b="1" dirty="0" smtClean="0"/>
              <a:t> </a:t>
            </a:r>
          </a:p>
          <a:p>
            <a:r>
              <a:rPr lang="it-IT" b="1" dirty="0" smtClean="0"/>
              <a:t>Low </a:t>
            </a:r>
            <a:r>
              <a:rPr lang="it-IT" b="1" dirty="0" err="1" smtClean="0"/>
              <a:t>surface</a:t>
            </a:r>
            <a:r>
              <a:rPr lang="it-IT" b="1" dirty="0" smtClean="0"/>
              <a:t> </a:t>
            </a:r>
            <a:r>
              <a:rPr lang="it-IT" b="1" dirty="0" err="1" smtClean="0"/>
              <a:t>brightness</a:t>
            </a:r>
            <a:r>
              <a:rPr lang="it-IT" b="1" dirty="0" smtClean="0"/>
              <a:t/>
            </a:r>
            <a:br>
              <a:rPr lang="it-IT" b="1" dirty="0" smtClean="0"/>
            </a:br>
            <a:r>
              <a:rPr lang="it-IT" b="1" dirty="0" err="1" smtClean="0"/>
              <a:t>Universe</a:t>
            </a:r>
            <a:endParaRPr lang="it-IT" b="1" dirty="0"/>
          </a:p>
        </p:txBody>
      </p:sp>
      <p:grpSp>
        <p:nvGrpSpPr>
          <p:cNvPr id="27" name="Gruppo 26"/>
          <p:cNvGrpSpPr/>
          <p:nvPr/>
        </p:nvGrpSpPr>
        <p:grpSpPr>
          <a:xfrm>
            <a:off x="5143504" y="1928802"/>
            <a:ext cx="3596456" cy="4727050"/>
            <a:chOff x="5143504" y="1500173"/>
            <a:chExt cx="3596456" cy="4727050"/>
          </a:xfrm>
        </p:grpSpPr>
        <p:pic>
          <p:nvPicPr>
            <p:cNvPr id="24" name="Immagine 23" descr="Fornace.jpg"/>
            <p:cNvPicPr>
              <a:picLocks noChangeAspect="1"/>
            </p:cNvPicPr>
            <p:nvPr/>
          </p:nvPicPr>
          <p:blipFill>
            <a:blip r:embed="rId4" cstate="print"/>
            <a:stretch>
              <a:fillRect/>
            </a:stretch>
          </p:blipFill>
          <p:spPr>
            <a:xfrm>
              <a:off x="5214942" y="1500173"/>
              <a:ext cx="2224102" cy="2093968"/>
            </a:xfrm>
            <a:prstGeom prst="rect">
              <a:avLst/>
            </a:prstGeom>
          </p:spPr>
        </p:pic>
        <p:pic>
          <p:nvPicPr>
            <p:cNvPr id="21" name="Immagine 20" descr="Malin_I.jpg"/>
            <p:cNvPicPr>
              <a:picLocks noChangeAspect="1"/>
            </p:cNvPicPr>
            <p:nvPr/>
          </p:nvPicPr>
          <p:blipFill>
            <a:blip r:embed="rId5" cstate="print"/>
            <a:stretch>
              <a:fillRect/>
            </a:stretch>
          </p:blipFill>
          <p:spPr>
            <a:xfrm>
              <a:off x="5214943" y="3929066"/>
              <a:ext cx="1473878" cy="2286015"/>
            </a:xfrm>
            <a:prstGeom prst="rect">
              <a:avLst/>
            </a:prstGeom>
          </p:spPr>
        </p:pic>
        <p:sp>
          <p:nvSpPr>
            <p:cNvPr id="22" name="CasellaDiTesto 21"/>
            <p:cNvSpPr txBox="1"/>
            <p:nvPr/>
          </p:nvSpPr>
          <p:spPr>
            <a:xfrm>
              <a:off x="5143504" y="5857891"/>
              <a:ext cx="942887" cy="369332"/>
            </a:xfrm>
            <a:prstGeom prst="rect">
              <a:avLst/>
            </a:prstGeom>
            <a:noFill/>
          </p:spPr>
          <p:txBody>
            <a:bodyPr wrap="none" rtlCol="0">
              <a:spAutoFit/>
            </a:bodyPr>
            <a:lstStyle/>
            <a:p>
              <a:r>
                <a:rPr lang="it-IT" dirty="0" err="1" smtClean="0">
                  <a:solidFill>
                    <a:schemeClr val="bg1"/>
                  </a:solidFill>
                </a:rPr>
                <a:t>Malin</a:t>
              </a:r>
              <a:r>
                <a:rPr lang="it-IT" dirty="0" smtClean="0">
                  <a:solidFill>
                    <a:schemeClr val="bg1"/>
                  </a:solidFill>
                </a:rPr>
                <a:t> 1 </a:t>
              </a:r>
              <a:endParaRPr lang="it-IT" dirty="0">
                <a:solidFill>
                  <a:schemeClr val="bg1"/>
                </a:solidFill>
              </a:endParaRPr>
            </a:p>
          </p:txBody>
        </p:sp>
        <p:pic>
          <p:nvPicPr>
            <p:cNvPr id="23" name="Immagine 22" descr="Sagdwarf_not_big.gif"/>
            <p:cNvPicPr>
              <a:picLocks noChangeAspect="1"/>
            </p:cNvPicPr>
            <p:nvPr/>
          </p:nvPicPr>
          <p:blipFill>
            <a:blip r:embed="rId6" cstate="print"/>
            <a:stretch>
              <a:fillRect/>
            </a:stretch>
          </p:blipFill>
          <p:spPr>
            <a:xfrm>
              <a:off x="7215206" y="3286124"/>
              <a:ext cx="1524754" cy="1381118"/>
            </a:xfrm>
            <a:prstGeom prst="rect">
              <a:avLst/>
            </a:prstGeom>
          </p:spPr>
        </p:pic>
        <p:sp>
          <p:nvSpPr>
            <p:cNvPr id="25" name="CasellaDiTesto 24"/>
            <p:cNvSpPr txBox="1"/>
            <p:nvPr/>
          </p:nvSpPr>
          <p:spPr>
            <a:xfrm>
              <a:off x="5295904" y="1630907"/>
              <a:ext cx="1417568" cy="369332"/>
            </a:xfrm>
            <a:prstGeom prst="rect">
              <a:avLst/>
            </a:prstGeom>
            <a:noFill/>
          </p:spPr>
          <p:txBody>
            <a:bodyPr wrap="none" rtlCol="0">
              <a:spAutoFit/>
            </a:bodyPr>
            <a:lstStyle/>
            <a:p>
              <a:r>
                <a:rPr lang="it-IT" dirty="0" err="1" smtClean="0">
                  <a:solidFill>
                    <a:schemeClr val="bg1"/>
                  </a:solidFill>
                </a:rPr>
                <a:t>Fornax</a:t>
              </a:r>
              <a:r>
                <a:rPr lang="it-IT" dirty="0" smtClean="0">
                  <a:solidFill>
                    <a:schemeClr val="bg1"/>
                  </a:solidFill>
                </a:rPr>
                <a:t> </a:t>
              </a:r>
              <a:r>
                <a:rPr lang="it-IT" dirty="0" err="1" smtClean="0">
                  <a:solidFill>
                    <a:schemeClr val="bg1"/>
                  </a:solidFill>
                </a:rPr>
                <a:t>dwarf</a:t>
              </a:r>
              <a:endParaRPr lang="it-IT" dirty="0">
                <a:solidFill>
                  <a:schemeClr val="bg1"/>
                </a:solidFill>
              </a:endParaRPr>
            </a:p>
          </p:txBody>
        </p:sp>
        <p:sp>
          <p:nvSpPr>
            <p:cNvPr id="26" name="CasellaDiTesto 25"/>
            <p:cNvSpPr txBox="1"/>
            <p:nvPr/>
          </p:nvSpPr>
          <p:spPr>
            <a:xfrm>
              <a:off x="7215206" y="3214686"/>
              <a:ext cx="1218923" cy="369332"/>
            </a:xfrm>
            <a:prstGeom prst="rect">
              <a:avLst/>
            </a:prstGeom>
            <a:noFill/>
          </p:spPr>
          <p:txBody>
            <a:bodyPr wrap="none" rtlCol="0">
              <a:spAutoFit/>
            </a:bodyPr>
            <a:lstStyle/>
            <a:p>
              <a:r>
                <a:rPr lang="it-IT" dirty="0" err="1" smtClean="0">
                  <a:solidFill>
                    <a:schemeClr val="bg1"/>
                  </a:solidFill>
                </a:rPr>
                <a:t>Sagittarius</a:t>
              </a:r>
              <a:r>
                <a:rPr lang="it-IT" dirty="0" smtClean="0">
                  <a:solidFill>
                    <a:schemeClr val="bg1"/>
                  </a:solidFill>
                </a:rPr>
                <a:t> </a:t>
              </a:r>
              <a:endParaRPr lang="it-IT" dirty="0">
                <a:solidFill>
                  <a:schemeClr val="bg1"/>
                </a:solidFill>
              </a:endParaRPr>
            </a:p>
          </p:txBody>
        </p:sp>
      </p:grpSp>
      <p:sp>
        <p:nvSpPr>
          <p:cNvPr id="35" name="CasellaDiTesto 34"/>
          <p:cNvSpPr txBox="1"/>
          <p:nvPr/>
        </p:nvSpPr>
        <p:spPr>
          <a:xfrm rot="18746626">
            <a:off x="2446861" y="4901359"/>
            <a:ext cx="786113" cy="369332"/>
          </a:xfrm>
          <a:prstGeom prst="rect">
            <a:avLst/>
          </a:prstGeom>
          <a:noFill/>
        </p:spPr>
        <p:txBody>
          <a:bodyPr wrap="none" rtlCol="0">
            <a:spAutoFit/>
          </a:bodyPr>
          <a:lstStyle/>
          <a:p>
            <a:r>
              <a:rPr lang="it-IT" dirty="0" smtClean="0"/>
              <a:t>1990’s</a:t>
            </a:r>
            <a:endParaRPr lang="it-IT" dirty="0"/>
          </a:p>
        </p:txBody>
      </p:sp>
      <p:sp>
        <p:nvSpPr>
          <p:cNvPr id="20" name="Freccia circolare in giù 19"/>
          <p:cNvSpPr/>
          <p:nvPr/>
        </p:nvSpPr>
        <p:spPr>
          <a:xfrm>
            <a:off x="2928926" y="2857496"/>
            <a:ext cx="3286148" cy="1357322"/>
          </a:xfrm>
          <a:prstGeom prst="curvedDownArrow">
            <a:avLst>
              <a:gd name="adj1" fmla="val 11877"/>
              <a:gd name="adj2" fmla="val 50000"/>
              <a:gd name="adj3" fmla="val 12934"/>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8" name="Picture 2" descr="C:\max\università\progetti\VOTECH\LOGO and BANNER DAME\logo_DAME.jpg"/>
          <p:cNvPicPr>
            <a:picLocks noChangeAspect="1" noChangeArrowheads="1"/>
          </p:cNvPicPr>
          <p:nvPr/>
        </p:nvPicPr>
        <p:blipFill>
          <a:blip r:embed="rId7" cstate="print"/>
          <a:srcRect/>
          <a:stretch>
            <a:fillRect/>
          </a:stretch>
        </p:blipFill>
        <p:spPr bwMode="auto">
          <a:xfrm>
            <a:off x="0" y="6143625"/>
            <a:ext cx="1135062" cy="714375"/>
          </a:xfrm>
          <a:prstGeom prst="rect">
            <a:avLst/>
          </a:prstGeom>
          <a:noFill/>
          <a:ln w="9525">
            <a:noFill/>
            <a:miter lim="800000"/>
            <a:headEnd/>
            <a:tailEnd/>
          </a:ln>
        </p:spPr>
      </p:pic>
    </p:spTree>
    <p:extLst>
      <p:ext uri="{BB962C8B-B14F-4D97-AF65-F5344CB8AC3E}">
        <p14:creationId xmlns:p14="http://schemas.microsoft.com/office/powerpoint/2010/main" val="1106911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p38fig1.jpg"/>
          <p:cNvPicPr>
            <a:picLocks noChangeAspect="1"/>
          </p:cNvPicPr>
          <p:nvPr/>
        </p:nvPicPr>
        <p:blipFill>
          <a:blip r:embed="rId3" cstate="print"/>
          <a:stretch>
            <a:fillRect/>
          </a:stretch>
        </p:blipFill>
        <p:spPr>
          <a:xfrm>
            <a:off x="4571968" y="3809979"/>
            <a:ext cx="4572032" cy="3048021"/>
          </a:xfrm>
          <a:prstGeom prst="rect">
            <a:avLst/>
          </a:prstGeom>
          <a:ln>
            <a:solidFill>
              <a:srgbClr val="FF0000"/>
            </a:solidFill>
          </a:ln>
        </p:spPr>
      </p:pic>
      <p:sp>
        <p:nvSpPr>
          <p:cNvPr id="4" name="CasellaDiTesto 3"/>
          <p:cNvSpPr txBox="1"/>
          <p:nvPr/>
        </p:nvSpPr>
        <p:spPr>
          <a:xfrm>
            <a:off x="4929190" y="571480"/>
            <a:ext cx="3638175" cy="646331"/>
          </a:xfrm>
          <a:prstGeom prst="rect">
            <a:avLst/>
          </a:prstGeom>
          <a:noFill/>
          <a:ln>
            <a:solidFill>
              <a:schemeClr val="accent1"/>
            </a:solidFill>
          </a:ln>
        </p:spPr>
        <p:txBody>
          <a:bodyPr wrap="none" rtlCol="0">
            <a:spAutoFit/>
          </a:bodyPr>
          <a:lstStyle/>
          <a:p>
            <a:r>
              <a:rPr lang="it-IT" dirty="0" err="1" smtClean="0"/>
              <a:t>Projection</a:t>
            </a:r>
            <a:r>
              <a:rPr lang="it-IT" dirty="0" smtClean="0"/>
              <a:t> </a:t>
            </a:r>
            <a:r>
              <a:rPr lang="it-IT" dirty="0" err="1" smtClean="0"/>
              <a:t>of</a:t>
            </a:r>
            <a:r>
              <a:rPr lang="it-IT" dirty="0" smtClean="0"/>
              <a:t> </a:t>
            </a:r>
            <a:r>
              <a:rPr lang="it-IT" dirty="0" err="1" smtClean="0"/>
              <a:t>parameter</a:t>
            </a:r>
            <a:r>
              <a:rPr lang="it-IT" dirty="0" smtClean="0"/>
              <a:t> </a:t>
            </a:r>
            <a:r>
              <a:rPr lang="it-IT" dirty="0" err="1" smtClean="0"/>
              <a:t>space</a:t>
            </a:r>
            <a:r>
              <a:rPr lang="it-IT" dirty="0" smtClean="0"/>
              <a:t> </a:t>
            </a:r>
            <a:r>
              <a:rPr lang="it-IT" dirty="0" err="1" smtClean="0"/>
              <a:t>along</a:t>
            </a:r>
            <a:r>
              <a:rPr lang="it-IT" dirty="0" smtClean="0"/>
              <a:t> </a:t>
            </a:r>
          </a:p>
          <a:p>
            <a:r>
              <a:rPr lang="it-IT" dirty="0" smtClean="0"/>
              <a:t>(</a:t>
            </a:r>
            <a:r>
              <a:rPr lang="it-IT" dirty="0" err="1" smtClean="0"/>
              <a:t>time</a:t>
            </a:r>
            <a:r>
              <a:rPr lang="it-IT" dirty="0" smtClean="0"/>
              <a:t> </a:t>
            </a:r>
            <a:r>
              <a:rPr lang="it-IT" dirty="0" err="1" smtClean="0"/>
              <a:t>resolution</a:t>
            </a:r>
            <a:r>
              <a:rPr lang="it-IT" dirty="0" smtClean="0"/>
              <a:t> &amp; </a:t>
            </a:r>
            <a:r>
              <a:rPr lang="it-IT" dirty="0" err="1" smtClean="0"/>
              <a:t>wavelength</a:t>
            </a:r>
            <a:r>
              <a:rPr lang="it-IT" dirty="0" smtClean="0"/>
              <a:t>) </a:t>
            </a:r>
            <a:endParaRPr lang="it-IT" dirty="0"/>
          </a:p>
        </p:txBody>
      </p:sp>
      <p:sp>
        <p:nvSpPr>
          <p:cNvPr id="8" name="CasellaDiTesto 7"/>
          <p:cNvSpPr txBox="1"/>
          <p:nvPr/>
        </p:nvSpPr>
        <p:spPr>
          <a:xfrm>
            <a:off x="0" y="0"/>
            <a:ext cx="9144000" cy="523220"/>
          </a:xfrm>
          <a:prstGeom prst="rect">
            <a:avLst/>
          </a:prstGeom>
          <a:solidFill>
            <a:srgbClr val="000099"/>
          </a:solidFill>
        </p:spPr>
        <p:txBody>
          <a:bodyPr wrap="square" rtlCol="0">
            <a:spAutoFit/>
          </a:bodyPr>
          <a:lstStyle/>
          <a:p>
            <a:r>
              <a:rPr lang="it-IT" sz="2800" b="1" dirty="0" err="1" smtClean="0">
                <a:solidFill>
                  <a:schemeClr val="bg1"/>
                </a:solidFill>
              </a:rPr>
              <a:t>Improving</a:t>
            </a:r>
            <a:r>
              <a:rPr lang="it-IT" sz="2800" b="1" dirty="0" smtClean="0">
                <a:solidFill>
                  <a:schemeClr val="bg1"/>
                </a:solidFill>
              </a:rPr>
              <a:t> </a:t>
            </a:r>
            <a:r>
              <a:rPr lang="it-IT" sz="2800" b="1" dirty="0" err="1" smtClean="0">
                <a:solidFill>
                  <a:schemeClr val="bg1"/>
                </a:solidFill>
              </a:rPr>
              <a:t>coverage</a:t>
            </a:r>
            <a:r>
              <a:rPr lang="it-IT" sz="2800" b="1" dirty="0" smtClean="0">
                <a:solidFill>
                  <a:schemeClr val="bg1"/>
                </a:solidFill>
              </a:rPr>
              <a:t> </a:t>
            </a:r>
            <a:r>
              <a:rPr lang="it-IT" sz="2800" b="1" dirty="0" err="1" smtClean="0">
                <a:solidFill>
                  <a:schemeClr val="bg1"/>
                </a:solidFill>
              </a:rPr>
              <a:t>of</a:t>
            </a:r>
            <a:r>
              <a:rPr lang="it-IT" sz="2800" b="1" dirty="0" smtClean="0">
                <a:solidFill>
                  <a:schemeClr val="bg1"/>
                </a:solidFill>
              </a:rPr>
              <a:t> the </a:t>
            </a:r>
            <a:r>
              <a:rPr lang="it-IT" sz="2800" b="1" dirty="0" err="1" smtClean="0">
                <a:solidFill>
                  <a:schemeClr val="bg1"/>
                </a:solidFill>
              </a:rPr>
              <a:t>Parameter</a:t>
            </a:r>
            <a:r>
              <a:rPr lang="it-IT" sz="2800" b="1" dirty="0" smtClean="0">
                <a:solidFill>
                  <a:schemeClr val="bg1"/>
                </a:solidFill>
              </a:rPr>
              <a:t> </a:t>
            </a:r>
            <a:r>
              <a:rPr lang="it-IT" sz="2800" b="1" dirty="0" err="1" smtClean="0">
                <a:solidFill>
                  <a:schemeClr val="bg1"/>
                </a:solidFill>
              </a:rPr>
              <a:t>space</a:t>
            </a:r>
            <a:r>
              <a:rPr lang="it-IT" sz="2800" b="1" dirty="0" smtClean="0">
                <a:solidFill>
                  <a:schemeClr val="bg1"/>
                </a:solidFill>
              </a:rPr>
              <a:t> - II</a:t>
            </a:r>
            <a:endParaRPr lang="it-IT" sz="2800" b="1" dirty="0">
              <a:solidFill>
                <a:schemeClr val="bg1"/>
              </a:solidFill>
            </a:endParaRPr>
          </a:p>
        </p:txBody>
      </p:sp>
      <p:pic>
        <p:nvPicPr>
          <p:cNvPr id="6" name="Immagine 5" descr="p38fig2.jpg"/>
          <p:cNvPicPr>
            <a:picLocks noChangeAspect="1"/>
          </p:cNvPicPr>
          <p:nvPr/>
        </p:nvPicPr>
        <p:blipFill>
          <a:blip r:embed="rId4" cstate="print"/>
          <a:stretch>
            <a:fillRect/>
          </a:stretch>
        </p:blipFill>
        <p:spPr>
          <a:xfrm>
            <a:off x="0" y="571480"/>
            <a:ext cx="4929190" cy="3757139"/>
          </a:xfrm>
          <a:prstGeom prst="rect">
            <a:avLst/>
          </a:prstGeom>
          <a:ln>
            <a:solidFill>
              <a:schemeClr val="accent1"/>
            </a:solidFill>
          </a:ln>
        </p:spPr>
      </p:pic>
      <p:pic>
        <p:nvPicPr>
          <p:cNvPr id="9" name="Picture 2" descr="C:\max\università\progetti\VOTECH\LOGO and BANNER DAME\logo_DAME.jpg"/>
          <p:cNvPicPr>
            <a:picLocks noChangeAspect="1" noChangeArrowheads="1"/>
          </p:cNvPicPr>
          <p:nvPr/>
        </p:nvPicPr>
        <p:blipFill>
          <a:blip r:embed="rId5" cstate="print"/>
          <a:srcRect/>
          <a:stretch>
            <a:fillRect/>
          </a:stretch>
        </p:blipFill>
        <p:spPr bwMode="auto">
          <a:xfrm>
            <a:off x="-108520" y="6143625"/>
            <a:ext cx="1135062" cy="714375"/>
          </a:xfrm>
          <a:prstGeom prst="rect">
            <a:avLst/>
          </a:prstGeom>
          <a:noFill/>
          <a:ln w="9525">
            <a:noFill/>
            <a:miter lim="800000"/>
            <a:headEnd/>
            <a:tailEnd/>
          </a:ln>
        </p:spPr>
      </p:pic>
      <p:sp>
        <p:nvSpPr>
          <p:cNvPr id="7" name="CasellaDiTesto 6"/>
          <p:cNvSpPr txBox="1"/>
          <p:nvPr/>
        </p:nvSpPr>
        <p:spPr>
          <a:xfrm>
            <a:off x="933825" y="6140255"/>
            <a:ext cx="3638175" cy="646331"/>
          </a:xfrm>
          <a:prstGeom prst="rect">
            <a:avLst/>
          </a:prstGeom>
          <a:noFill/>
          <a:ln>
            <a:solidFill>
              <a:srgbClr val="FF0000"/>
            </a:solidFill>
          </a:ln>
        </p:spPr>
        <p:txBody>
          <a:bodyPr wrap="none" rtlCol="0">
            <a:spAutoFit/>
          </a:bodyPr>
          <a:lstStyle/>
          <a:p>
            <a:r>
              <a:rPr lang="it-IT" dirty="0" err="1" smtClean="0"/>
              <a:t>Projection</a:t>
            </a:r>
            <a:r>
              <a:rPr lang="it-IT" dirty="0" smtClean="0"/>
              <a:t> </a:t>
            </a:r>
            <a:r>
              <a:rPr lang="it-IT" dirty="0" err="1" smtClean="0"/>
              <a:t>of</a:t>
            </a:r>
            <a:r>
              <a:rPr lang="it-IT" dirty="0" smtClean="0"/>
              <a:t> </a:t>
            </a:r>
            <a:r>
              <a:rPr lang="it-IT" dirty="0" err="1" smtClean="0"/>
              <a:t>parameter</a:t>
            </a:r>
            <a:r>
              <a:rPr lang="it-IT" dirty="0" smtClean="0"/>
              <a:t> </a:t>
            </a:r>
            <a:r>
              <a:rPr lang="it-IT" dirty="0" err="1" smtClean="0"/>
              <a:t>space</a:t>
            </a:r>
            <a:r>
              <a:rPr lang="it-IT" dirty="0" smtClean="0"/>
              <a:t> </a:t>
            </a:r>
            <a:r>
              <a:rPr lang="it-IT" dirty="0" err="1" smtClean="0"/>
              <a:t>along</a:t>
            </a:r>
            <a:r>
              <a:rPr lang="it-IT" dirty="0" smtClean="0"/>
              <a:t> </a:t>
            </a:r>
          </a:p>
          <a:p>
            <a:r>
              <a:rPr lang="it-IT" dirty="0" smtClean="0"/>
              <a:t>(</a:t>
            </a:r>
            <a:r>
              <a:rPr lang="it-IT" dirty="0" err="1" smtClean="0"/>
              <a:t>angular</a:t>
            </a:r>
            <a:r>
              <a:rPr lang="it-IT" dirty="0" smtClean="0"/>
              <a:t> </a:t>
            </a:r>
            <a:r>
              <a:rPr lang="it-IT" dirty="0" err="1" smtClean="0"/>
              <a:t>resolution</a:t>
            </a:r>
            <a:r>
              <a:rPr lang="it-IT" dirty="0" smtClean="0"/>
              <a:t> &amp; </a:t>
            </a:r>
            <a:r>
              <a:rPr lang="it-IT" dirty="0" err="1" smtClean="0"/>
              <a:t>wavelength</a:t>
            </a:r>
            <a:r>
              <a:rPr lang="it-IT" dirty="0" smtClean="0"/>
              <a:t>) </a:t>
            </a:r>
            <a:endParaRPr lang="it-IT" dirty="0"/>
          </a:p>
        </p:txBody>
      </p:sp>
    </p:spTree>
    <p:extLst>
      <p:ext uri="{BB962C8B-B14F-4D97-AF65-F5344CB8AC3E}">
        <p14:creationId xmlns:p14="http://schemas.microsoft.com/office/powerpoint/2010/main" val="987432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1794" name="Group 2"/>
          <p:cNvGrpSpPr>
            <a:grpSpLocks/>
          </p:cNvGrpSpPr>
          <p:nvPr/>
        </p:nvGrpSpPr>
        <p:grpSpPr bwMode="auto">
          <a:xfrm>
            <a:off x="359181" y="690562"/>
            <a:ext cx="8305800" cy="6167438"/>
            <a:chOff x="-2" y="-2"/>
            <a:chExt cx="3890" cy="5274"/>
          </a:xfrm>
        </p:grpSpPr>
        <p:grpSp>
          <p:nvGrpSpPr>
            <p:cNvPr id="801795" name="Group 3"/>
            <p:cNvGrpSpPr>
              <a:grpSpLocks/>
            </p:cNvGrpSpPr>
            <p:nvPr/>
          </p:nvGrpSpPr>
          <p:grpSpPr bwMode="auto">
            <a:xfrm>
              <a:off x="0" y="0"/>
              <a:ext cx="3886" cy="5270"/>
              <a:chOff x="0" y="0"/>
              <a:chExt cx="3886" cy="5270"/>
            </a:xfrm>
          </p:grpSpPr>
          <p:grpSp>
            <p:nvGrpSpPr>
              <p:cNvPr id="801796" name="Group 4"/>
              <p:cNvGrpSpPr>
                <a:grpSpLocks/>
              </p:cNvGrpSpPr>
              <p:nvPr/>
            </p:nvGrpSpPr>
            <p:grpSpPr bwMode="auto">
              <a:xfrm>
                <a:off x="0" y="0"/>
                <a:ext cx="684" cy="596"/>
                <a:chOff x="0" y="0"/>
                <a:chExt cx="684" cy="596"/>
              </a:xfrm>
            </p:grpSpPr>
            <p:sp>
              <p:nvSpPr>
                <p:cNvPr id="801797" name="Rectangle 5"/>
                <p:cNvSpPr>
                  <a:spLocks noChangeArrowheads="1"/>
                </p:cNvSpPr>
                <p:nvPr/>
              </p:nvSpPr>
              <p:spPr bwMode="auto">
                <a:xfrm>
                  <a:off x="0" y="0"/>
                  <a:ext cx="684"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nvGrpSpPr>
                <p:cNvPr id="801798" name="Group 6"/>
                <p:cNvGrpSpPr>
                  <a:grpSpLocks/>
                </p:cNvGrpSpPr>
                <p:nvPr/>
              </p:nvGrpSpPr>
              <p:grpSpPr bwMode="auto">
                <a:xfrm>
                  <a:off x="0" y="0"/>
                  <a:ext cx="684" cy="596"/>
                  <a:chOff x="0" y="0"/>
                  <a:chExt cx="684" cy="596"/>
                </a:xfrm>
              </p:grpSpPr>
              <p:sp>
                <p:nvSpPr>
                  <p:cNvPr id="801799" name="Rectangle 7"/>
                  <p:cNvSpPr>
                    <a:spLocks noChangeArrowheads="1"/>
                  </p:cNvSpPr>
                  <p:nvPr/>
                </p:nvSpPr>
                <p:spPr bwMode="auto">
                  <a:xfrm>
                    <a:off x="43" y="0"/>
                    <a:ext cx="598"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a:latin typeface="Times New Roman" pitchFamily="18" charset="0"/>
                        <a:cs typeface="Times New Roman" pitchFamily="18" charset="0"/>
                      </a:rPr>
                      <a:t>Attribute Type</a:t>
                    </a:r>
                    <a:endParaRPr lang="en-US" sz="1400" b="0">
                      <a:latin typeface="Times New Roman" pitchFamily="18" charset="0"/>
                      <a:cs typeface="Times New Roman" pitchFamily="18" charset="0"/>
                    </a:endParaRPr>
                  </a:p>
                  <a:p>
                    <a:pPr algn="ctr"/>
                    <a:endParaRPr lang="en-US" sz="1400" b="0">
                      <a:latin typeface="Times New Roman" pitchFamily="18" charset="0"/>
                    </a:endParaRPr>
                  </a:p>
                </p:txBody>
              </p:sp>
              <p:sp>
                <p:nvSpPr>
                  <p:cNvPr id="801800" name="Rectangle 8"/>
                  <p:cNvSpPr>
                    <a:spLocks noChangeArrowheads="1"/>
                  </p:cNvSpPr>
                  <p:nvPr/>
                </p:nvSpPr>
                <p:spPr bwMode="auto">
                  <a:xfrm>
                    <a:off x="0" y="0"/>
                    <a:ext cx="684"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grpSp>
            <p:nvGrpSpPr>
              <p:cNvPr id="801801" name="Group 9"/>
              <p:cNvGrpSpPr>
                <a:grpSpLocks/>
              </p:cNvGrpSpPr>
              <p:nvPr/>
            </p:nvGrpSpPr>
            <p:grpSpPr bwMode="auto">
              <a:xfrm>
                <a:off x="684" y="0"/>
                <a:ext cx="1403" cy="596"/>
                <a:chOff x="684" y="0"/>
                <a:chExt cx="1403" cy="596"/>
              </a:xfrm>
            </p:grpSpPr>
            <p:sp>
              <p:nvSpPr>
                <p:cNvPr id="801802" name="Rectangle 10"/>
                <p:cNvSpPr>
                  <a:spLocks noChangeArrowheads="1"/>
                </p:cNvSpPr>
                <p:nvPr/>
              </p:nvSpPr>
              <p:spPr bwMode="auto">
                <a:xfrm>
                  <a:off x="684" y="0"/>
                  <a:ext cx="1403"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nvGrpSpPr>
                <p:cNvPr id="801803" name="Group 11"/>
                <p:cNvGrpSpPr>
                  <a:grpSpLocks/>
                </p:cNvGrpSpPr>
                <p:nvPr/>
              </p:nvGrpSpPr>
              <p:grpSpPr bwMode="auto">
                <a:xfrm>
                  <a:off x="684" y="0"/>
                  <a:ext cx="1403" cy="596"/>
                  <a:chOff x="684" y="0"/>
                  <a:chExt cx="1403" cy="596"/>
                </a:xfrm>
              </p:grpSpPr>
              <p:sp>
                <p:nvSpPr>
                  <p:cNvPr id="801804" name="Rectangle 12"/>
                  <p:cNvSpPr>
                    <a:spLocks noChangeArrowheads="1"/>
                  </p:cNvSpPr>
                  <p:nvPr/>
                </p:nvSpPr>
                <p:spPr bwMode="auto">
                  <a:xfrm>
                    <a:off x="727" y="0"/>
                    <a:ext cx="1317"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a:latin typeface="Times New Roman" pitchFamily="18" charset="0"/>
                        <a:cs typeface="Times New Roman" pitchFamily="18" charset="0"/>
                      </a:rPr>
                      <a:t>Description</a:t>
                    </a:r>
                    <a:endParaRPr lang="en-US" sz="1400" b="0">
                      <a:latin typeface="Times New Roman" pitchFamily="18" charset="0"/>
                      <a:cs typeface="Times New Roman" pitchFamily="18" charset="0"/>
                    </a:endParaRPr>
                  </a:p>
                  <a:p>
                    <a:pPr algn="ctr"/>
                    <a:endParaRPr lang="en-US" sz="1400" b="0">
                      <a:latin typeface="Times New Roman" pitchFamily="18" charset="0"/>
                    </a:endParaRPr>
                  </a:p>
                </p:txBody>
              </p:sp>
              <p:sp>
                <p:nvSpPr>
                  <p:cNvPr id="801805" name="Rectangle 13"/>
                  <p:cNvSpPr>
                    <a:spLocks noChangeArrowheads="1"/>
                  </p:cNvSpPr>
                  <p:nvPr/>
                </p:nvSpPr>
                <p:spPr bwMode="auto">
                  <a:xfrm>
                    <a:off x="684" y="0"/>
                    <a:ext cx="1403"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grpSp>
            <p:nvGrpSpPr>
              <p:cNvPr id="801806" name="Group 14"/>
              <p:cNvGrpSpPr>
                <a:grpSpLocks/>
              </p:cNvGrpSpPr>
              <p:nvPr/>
            </p:nvGrpSpPr>
            <p:grpSpPr bwMode="auto">
              <a:xfrm>
                <a:off x="2087" y="0"/>
                <a:ext cx="950" cy="596"/>
                <a:chOff x="2087" y="0"/>
                <a:chExt cx="950" cy="596"/>
              </a:xfrm>
            </p:grpSpPr>
            <p:sp>
              <p:nvSpPr>
                <p:cNvPr id="801807" name="Rectangle 15"/>
                <p:cNvSpPr>
                  <a:spLocks noChangeArrowheads="1"/>
                </p:cNvSpPr>
                <p:nvPr/>
              </p:nvSpPr>
              <p:spPr bwMode="auto">
                <a:xfrm>
                  <a:off x="2087" y="0"/>
                  <a:ext cx="950"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nvGrpSpPr>
                <p:cNvPr id="801808" name="Group 16"/>
                <p:cNvGrpSpPr>
                  <a:grpSpLocks/>
                </p:cNvGrpSpPr>
                <p:nvPr/>
              </p:nvGrpSpPr>
              <p:grpSpPr bwMode="auto">
                <a:xfrm>
                  <a:off x="2087" y="0"/>
                  <a:ext cx="950" cy="596"/>
                  <a:chOff x="2087" y="0"/>
                  <a:chExt cx="950" cy="596"/>
                </a:xfrm>
              </p:grpSpPr>
              <p:sp>
                <p:nvSpPr>
                  <p:cNvPr id="801809" name="Rectangle 17"/>
                  <p:cNvSpPr>
                    <a:spLocks noChangeArrowheads="1"/>
                  </p:cNvSpPr>
                  <p:nvPr/>
                </p:nvSpPr>
                <p:spPr bwMode="auto">
                  <a:xfrm>
                    <a:off x="2130" y="0"/>
                    <a:ext cx="864"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a:latin typeface="Times New Roman" pitchFamily="18" charset="0"/>
                        <a:cs typeface="Times New Roman" pitchFamily="18" charset="0"/>
                      </a:rPr>
                      <a:t>Examples</a:t>
                    </a:r>
                    <a:endParaRPr lang="en-US" sz="1400" b="0">
                      <a:latin typeface="Times New Roman" pitchFamily="18" charset="0"/>
                      <a:cs typeface="Times New Roman" pitchFamily="18" charset="0"/>
                    </a:endParaRPr>
                  </a:p>
                  <a:p>
                    <a:pPr algn="ctr"/>
                    <a:endParaRPr lang="en-US" sz="1400" b="0">
                      <a:latin typeface="Times New Roman" pitchFamily="18" charset="0"/>
                    </a:endParaRPr>
                  </a:p>
                </p:txBody>
              </p:sp>
              <p:sp>
                <p:nvSpPr>
                  <p:cNvPr id="801810" name="Rectangle 18"/>
                  <p:cNvSpPr>
                    <a:spLocks noChangeArrowheads="1"/>
                  </p:cNvSpPr>
                  <p:nvPr/>
                </p:nvSpPr>
                <p:spPr bwMode="auto">
                  <a:xfrm>
                    <a:off x="2087" y="0"/>
                    <a:ext cx="950"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grpSp>
            <p:nvGrpSpPr>
              <p:cNvPr id="801811" name="Group 19"/>
              <p:cNvGrpSpPr>
                <a:grpSpLocks/>
              </p:cNvGrpSpPr>
              <p:nvPr/>
            </p:nvGrpSpPr>
            <p:grpSpPr bwMode="auto">
              <a:xfrm>
                <a:off x="3037" y="0"/>
                <a:ext cx="849" cy="596"/>
                <a:chOff x="3037" y="0"/>
                <a:chExt cx="849" cy="596"/>
              </a:xfrm>
            </p:grpSpPr>
            <p:sp>
              <p:nvSpPr>
                <p:cNvPr id="801812" name="Rectangle 20"/>
                <p:cNvSpPr>
                  <a:spLocks noChangeArrowheads="1"/>
                </p:cNvSpPr>
                <p:nvPr/>
              </p:nvSpPr>
              <p:spPr bwMode="auto">
                <a:xfrm>
                  <a:off x="3037" y="0"/>
                  <a:ext cx="849"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nvGrpSpPr>
                <p:cNvPr id="801813" name="Group 21"/>
                <p:cNvGrpSpPr>
                  <a:grpSpLocks/>
                </p:cNvGrpSpPr>
                <p:nvPr/>
              </p:nvGrpSpPr>
              <p:grpSpPr bwMode="auto">
                <a:xfrm>
                  <a:off x="3037" y="0"/>
                  <a:ext cx="849" cy="596"/>
                  <a:chOff x="3037" y="0"/>
                  <a:chExt cx="849" cy="596"/>
                </a:xfrm>
              </p:grpSpPr>
              <p:sp>
                <p:nvSpPr>
                  <p:cNvPr id="801814" name="Rectangle 22"/>
                  <p:cNvSpPr>
                    <a:spLocks noChangeArrowheads="1"/>
                  </p:cNvSpPr>
                  <p:nvPr/>
                </p:nvSpPr>
                <p:spPr bwMode="auto">
                  <a:xfrm>
                    <a:off x="3080" y="0"/>
                    <a:ext cx="763"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a:latin typeface="Times New Roman" pitchFamily="18" charset="0"/>
                        <a:cs typeface="Times New Roman" pitchFamily="18" charset="0"/>
                      </a:rPr>
                      <a:t>Operations</a:t>
                    </a:r>
                    <a:endParaRPr lang="en-US" sz="1400" b="0">
                      <a:latin typeface="Times New Roman" pitchFamily="18" charset="0"/>
                      <a:cs typeface="Times New Roman" pitchFamily="18" charset="0"/>
                    </a:endParaRPr>
                  </a:p>
                  <a:p>
                    <a:pPr algn="ctr"/>
                    <a:endParaRPr lang="en-US" sz="1400" b="0">
                      <a:latin typeface="Times New Roman" pitchFamily="18" charset="0"/>
                    </a:endParaRPr>
                  </a:p>
                </p:txBody>
              </p:sp>
              <p:sp>
                <p:nvSpPr>
                  <p:cNvPr id="801815" name="Rectangle 23"/>
                  <p:cNvSpPr>
                    <a:spLocks noChangeArrowheads="1"/>
                  </p:cNvSpPr>
                  <p:nvPr/>
                </p:nvSpPr>
                <p:spPr bwMode="auto">
                  <a:xfrm>
                    <a:off x="3037" y="0"/>
                    <a:ext cx="849"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grpSp>
            <p:nvGrpSpPr>
              <p:cNvPr id="801816" name="Group 24"/>
              <p:cNvGrpSpPr>
                <a:grpSpLocks/>
              </p:cNvGrpSpPr>
              <p:nvPr/>
            </p:nvGrpSpPr>
            <p:grpSpPr bwMode="auto">
              <a:xfrm>
                <a:off x="0" y="596"/>
                <a:ext cx="684" cy="1130"/>
                <a:chOff x="0" y="596"/>
                <a:chExt cx="684" cy="1130"/>
              </a:xfrm>
            </p:grpSpPr>
            <p:sp>
              <p:nvSpPr>
                <p:cNvPr id="801817" name="Rectangle 25"/>
                <p:cNvSpPr>
                  <a:spLocks noChangeArrowheads="1"/>
                </p:cNvSpPr>
                <p:nvPr/>
              </p:nvSpPr>
              <p:spPr bwMode="auto">
                <a:xfrm>
                  <a:off x="43" y="596"/>
                  <a:ext cx="598" cy="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b="0" dirty="0">
                      <a:latin typeface="Times New Roman" pitchFamily="18" charset="0"/>
                      <a:cs typeface="Times New Roman" pitchFamily="18" charset="0"/>
                    </a:rPr>
                    <a:t>Nominal</a:t>
                  </a:r>
                </a:p>
                <a:p>
                  <a:pPr algn="ctr"/>
                  <a:endParaRPr lang="en-US" sz="1400" b="0" dirty="0">
                    <a:latin typeface="Times New Roman" pitchFamily="18" charset="0"/>
                  </a:endParaRPr>
                </a:p>
              </p:txBody>
            </p:sp>
            <p:sp>
              <p:nvSpPr>
                <p:cNvPr id="801818" name="Rectangle 26"/>
                <p:cNvSpPr>
                  <a:spLocks noChangeArrowheads="1"/>
                </p:cNvSpPr>
                <p:nvPr/>
              </p:nvSpPr>
              <p:spPr bwMode="auto">
                <a:xfrm>
                  <a:off x="0" y="596"/>
                  <a:ext cx="684" cy="11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19" name="Group 27"/>
              <p:cNvGrpSpPr>
                <a:grpSpLocks/>
              </p:cNvGrpSpPr>
              <p:nvPr/>
            </p:nvGrpSpPr>
            <p:grpSpPr bwMode="auto">
              <a:xfrm>
                <a:off x="684" y="596"/>
                <a:ext cx="1403" cy="1130"/>
                <a:chOff x="684" y="596"/>
                <a:chExt cx="1403" cy="1130"/>
              </a:xfrm>
            </p:grpSpPr>
            <p:sp>
              <p:nvSpPr>
                <p:cNvPr id="801820" name="Rectangle 28"/>
                <p:cNvSpPr>
                  <a:spLocks noChangeArrowheads="1"/>
                </p:cNvSpPr>
                <p:nvPr/>
              </p:nvSpPr>
              <p:spPr bwMode="auto">
                <a:xfrm>
                  <a:off x="727" y="596"/>
                  <a:ext cx="1317" cy="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dirty="0">
                      <a:latin typeface="Times New Roman" pitchFamily="18" charset="0"/>
                      <a:ea typeface="MS Mincho" pitchFamily="49" charset="-128"/>
                    </a:rPr>
                    <a:t>The values of a nominal attribute are just different names, i.e., nominal attributes provide only enough information to distinguish one object from another. (=, </a:t>
                  </a:r>
                  <a:r>
                    <a:rPr lang="en-US" sz="1400" b="0" dirty="0">
                      <a:latin typeface="Times New Roman" pitchFamily="18" charset="0"/>
                      <a:ea typeface="MS Mincho" pitchFamily="49" charset="-128"/>
                      <a:sym typeface="Symbol" pitchFamily="18" charset="2"/>
                    </a:rPr>
                    <a:t></a:t>
                  </a:r>
                  <a:r>
                    <a:rPr lang="en-US" sz="1400" b="0" dirty="0">
                      <a:latin typeface="Times New Roman" pitchFamily="18" charset="0"/>
                      <a:ea typeface="MS Mincho" pitchFamily="49" charset="-128"/>
                    </a:rPr>
                    <a:t>)</a:t>
                  </a:r>
                  <a:endParaRPr lang="en-US" sz="1400" b="0" dirty="0">
                    <a:latin typeface="Times New Roman" pitchFamily="18" charset="0"/>
                    <a:cs typeface="Times New Roman" pitchFamily="18" charset="0"/>
                    <a:sym typeface="Symbol" pitchFamily="18" charset="2"/>
                  </a:endParaRPr>
                </a:p>
                <a:p>
                  <a:endParaRPr lang="en-US" sz="1400" b="0" dirty="0">
                    <a:latin typeface="Times New Roman" pitchFamily="18" charset="0"/>
                    <a:ea typeface="MS Mincho" pitchFamily="49" charset="-128"/>
                    <a:sym typeface="Symbol" pitchFamily="18" charset="2"/>
                  </a:endParaRPr>
                </a:p>
              </p:txBody>
            </p:sp>
            <p:sp>
              <p:nvSpPr>
                <p:cNvPr id="801821" name="Rectangle 29"/>
                <p:cNvSpPr>
                  <a:spLocks noChangeArrowheads="1"/>
                </p:cNvSpPr>
                <p:nvPr/>
              </p:nvSpPr>
              <p:spPr bwMode="auto">
                <a:xfrm>
                  <a:off x="684" y="596"/>
                  <a:ext cx="1403" cy="11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22" name="Group 30"/>
              <p:cNvGrpSpPr>
                <a:grpSpLocks/>
              </p:cNvGrpSpPr>
              <p:nvPr/>
            </p:nvGrpSpPr>
            <p:grpSpPr bwMode="auto">
              <a:xfrm>
                <a:off x="2087" y="596"/>
                <a:ext cx="950" cy="1130"/>
                <a:chOff x="2087" y="596"/>
                <a:chExt cx="950" cy="1130"/>
              </a:xfrm>
            </p:grpSpPr>
            <p:sp>
              <p:nvSpPr>
                <p:cNvPr id="801823" name="Rectangle 31"/>
                <p:cNvSpPr>
                  <a:spLocks noChangeArrowheads="1"/>
                </p:cNvSpPr>
                <p:nvPr/>
              </p:nvSpPr>
              <p:spPr bwMode="auto">
                <a:xfrm>
                  <a:off x="2130" y="596"/>
                  <a:ext cx="864" cy="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dirty="0" smtClean="0">
                      <a:latin typeface="Times New Roman" pitchFamily="18" charset="0"/>
                      <a:ea typeface="MS Mincho" pitchFamily="49" charset="-128"/>
                    </a:rPr>
                    <a:t>NGC number, SDSS ID </a:t>
                  </a:r>
                  <a:r>
                    <a:rPr lang="en-US" sz="1400" b="0" dirty="0">
                      <a:latin typeface="Times New Roman" pitchFamily="18" charset="0"/>
                      <a:ea typeface="MS Mincho" pitchFamily="49" charset="-128"/>
                    </a:rPr>
                    <a:t>numbers, </a:t>
                  </a:r>
                  <a:r>
                    <a:rPr lang="en-US" sz="1400" b="0" dirty="0" smtClean="0">
                      <a:latin typeface="Times New Roman" pitchFamily="18" charset="0"/>
                      <a:ea typeface="MS Mincho" pitchFamily="49" charset="-128"/>
                    </a:rPr>
                    <a:t>spectral type, etc.)</a:t>
                  </a:r>
                  <a:endParaRPr lang="en-US" sz="1400" b="0" dirty="0">
                    <a:latin typeface="Times New Roman" pitchFamily="18" charset="0"/>
                    <a:cs typeface="Times New Roman" pitchFamily="18" charset="0"/>
                  </a:endParaRPr>
                </a:p>
                <a:p>
                  <a:endParaRPr lang="en-US" sz="1400" b="0" dirty="0">
                    <a:latin typeface="Times New Roman" pitchFamily="18" charset="0"/>
                  </a:endParaRPr>
                </a:p>
              </p:txBody>
            </p:sp>
            <p:sp>
              <p:nvSpPr>
                <p:cNvPr id="801824" name="Rectangle 32"/>
                <p:cNvSpPr>
                  <a:spLocks noChangeArrowheads="1"/>
                </p:cNvSpPr>
                <p:nvPr/>
              </p:nvSpPr>
              <p:spPr bwMode="auto">
                <a:xfrm>
                  <a:off x="2087" y="596"/>
                  <a:ext cx="950" cy="11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25" name="Group 33"/>
              <p:cNvGrpSpPr>
                <a:grpSpLocks/>
              </p:cNvGrpSpPr>
              <p:nvPr/>
            </p:nvGrpSpPr>
            <p:grpSpPr bwMode="auto">
              <a:xfrm>
                <a:off x="3037" y="596"/>
                <a:ext cx="849" cy="1130"/>
                <a:chOff x="3037" y="596"/>
                <a:chExt cx="849" cy="1130"/>
              </a:xfrm>
            </p:grpSpPr>
            <p:sp>
              <p:nvSpPr>
                <p:cNvPr id="801826" name="Rectangle 34"/>
                <p:cNvSpPr>
                  <a:spLocks noChangeArrowheads="1"/>
                </p:cNvSpPr>
                <p:nvPr/>
              </p:nvSpPr>
              <p:spPr bwMode="auto">
                <a:xfrm>
                  <a:off x="3080" y="596"/>
                  <a:ext cx="763" cy="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a:latin typeface="Times New Roman" pitchFamily="18" charset="0"/>
                      <a:ea typeface="MS Mincho" pitchFamily="49" charset="-128"/>
                    </a:rPr>
                    <a:t>mode, entropy, contingency correlation, </a:t>
                  </a:r>
                  <a:r>
                    <a:rPr lang="en-US" sz="1400" b="0">
                      <a:latin typeface="Times New Roman" pitchFamily="18" charset="0"/>
                      <a:ea typeface="MS Mincho" pitchFamily="49" charset="-128"/>
                      <a:sym typeface="Symbol" pitchFamily="18" charset="2"/>
                    </a:rPr>
                    <a:t></a:t>
                  </a:r>
                  <a:r>
                    <a:rPr lang="en-US" sz="1400" b="0" baseline="30000">
                      <a:latin typeface="Times New Roman" pitchFamily="18" charset="0"/>
                      <a:ea typeface="MS Mincho" pitchFamily="49" charset="-128"/>
                    </a:rPr>
                    <a:t>2</a:t>
                  </a:r>
                  <a:r>
                    <a:rPr lang="en-US" sz="1400" b="0">
                      <a:latin typeface="Times New Roman" pitchFamily="18" charset="0"/>
                      <a:ea typeface="MS Mincho" pitchFamily="49" charset="-128"/>
                      <a:sym typeface="Symbol" pitchFamily="18" charset="2"/>
                    </a:rPr>
                    <a:t> test</a:t>
                  </a:r>
                  <a:endParaRPr lang="en-US" sz="1400" b="0">
                    <a:latin typeface="Times New Roman" pitchFamily="18" charset="0"/>
                    <a:cs typeface="Times New Roman" pitchFamily="18" charset="0"/>
                    <a:sym typeface="Symbol" pitchFamily="18" charset="2"/>
                  </a:endParaRPr>
                </a:p>
                <a:p>
                  <a:endParaRPr lang="en-US" sz="1400" b="0">
                    <a:latin typeface="Times New Roman" pitchFamily="18" charset="0"/>
                    <a:ea typeface="MS Mincho" pitchFamily="49" charset="-128"/>
                    <a:sym typeface="Symbol" pitchFamily="18" charset="2"/>
                  </a:endParaRPr>
                </a:p>
              </p:txBody>
            </p:sp>
            <p:sp>
              <p:nvSpPr>
                <p:cNvPr id="801827" name="Rectangle 35"/>
                <p:cNvSpPr>
                  <a:spLocks noChangeArrowheads="1"/>
                </p:cNvSpPr>
                <p:nvPr/>
              </p:nvSpPr>
              <p:spPr bwMode="auto">
                <a:xfrm>
                  <a:off x="3037" y="596"/>
                  <a:ext cx="849" cy="11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28" name="Group 36"/>
              <p:cNvGrpSpPr>
                <a:grpSpLocks/>
              </p:cNvGrpSpPr>
              <p:nvPr/>
            </p:nvGrpSpPr>
            <p:grpSpPr bwMode="auto">
              <a:xfrm>
                <a:off x="0" y="1726"/>
                <a:ext cx="684" cy="1092"/>
                <a:chOff x="0" y="1726"/>
                <a:chExt cx="684" cy="1092"/>
              </a:xfrm>
            </p:grpSpPr>
            <p:sp>
              <p:nvSpPr>
                <p:cNvPr id="801829" name="Rectangle 37"/>
                <p:cNvSpPr>
                  <a:spLocks noChangeArrowheads="1"/>
                </p:cNvSpPr>
                <p:nvPr/>
              </p:nvSpPr>
              <p:spPr bwMode="auto">
                <a:xfrm>
                  <a:off x="43" y="1726"/>
                  <a:ext cx="598"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b="0">
                      <a:latin typeface="Times New Roman" pitchFamily="18" charset="0"/>
                      <a:cs typeface="Times New Roman" pitchFamily="18" charset="0"/>
                    </a:rPr>
                    <a:t>Ordinal</a:t>
                  </a:r>
                </a:p>
                <a:p>
                  <a:pPr algn="ctr"/>
                  <a:endParaRPr lang="en-US" sz="1400" b="0">
                    <a:latin typeface="Times New Roman" pitchFamily="18" charset="0"/>
                  </a:endParaRPr>
                </a:p>
              </p:txBody>
            </p:sp>
            <p:sp>
              <p:nvSpPr>
                <p:cNvPr id="801830" name="Rectangle 38"/>
                <p:cNvSpPr>
                  <a:spLocks noChangeArrowheads="1"/>
                </p:cNvSpPr>
                <p:nvPr/>
              </p:nvSpPr>
              <p:spPr bwMode="auto">
                <a:xfrm>
                  <a:off x="0" y="1726"/>
                  <a:ext cx="684"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31" name="Group 39"/>
              <p:cNvGrpSpPr>
                <a:grpSpLocks/>
              </p:cNvGrpSpPr>
              <p:nvPr/>
            </p:nvGrpSpPr>
            <p:grpSpPr bwMode="auto">
              <a:xfrm>
                <a:off x="684" y="1726"/>
                <a:ext cx="1403" cy="1092"/>
                <a:chOff x="684" y="1726"/>
                <a:chExt cx="1403" cy="1092"/>
              </a:xfrm>
            </p:grpSpPr>
            <p:sp>
              <p:nvSpPr>
                <p:cNvPr id="801832" name="Rectangle 40"/>
                <p:cNvSpPr>
                  <a:spLocks noChangeArrowheads="1"/>
                </p:cNvSpPr>
                <p:nvPr/>
              </p:nvSpPr>
              <p:spPr bwMode="auto">
                <a:xfrm>
                  <a:off x="727" y="1726"/>
                  <a:ext cx="1317"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a:latin typeface="Times New Roman" pitchFamily="18" charset="0"/>
                      <a:ea typeface="MS Mincho" pitchFamily="49" charset="-128"/>
                    </a:rPr>
                    <a:t>The values of an ordinal attribute provide enough information to order objects. (&lt;, &gt;)</a:t>
                  </a:r>
                  <a:endParaRPr lang="en-US" sz="1400" b="0">
                    <a:latin typeface="Times New Roman" pitchFamily="18" charset="0"/>
                    <a:cs typeface="Times New Roman" pitchFamily="18" charset="0"/>
                  </a:endParaRPr>
                </a:p>
                <a:p>
                  <a:endParaRPr lang="en-US" sz="1400" b="0">
                    <a:latin typeface="Times New Roman" pitchFamily="18" charset="0"/>
                  </a:endParaRPr>
                </a:p>
              </p:txBody>
            </p:sp>
            <p:sp>
              <p:nvSpPr>
                <p:cNvPr id="801833" name="Rectangle 41"/>
                <p:cNvSpPr>
                  <a:spLocks noChangeArrowheads="1"/>
                </p:cNvSpPr>
                <p:nvPr/>
              </p:nvSpPr>
              <p:spPr bwMode="auto">
                <a:xfrm>
                  <a:off x="684" y="1726"/>
                  <a:ext cx="1403"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34" name="Group 42"/>
              <p:cNvGrpSpPr>
                <a:grpSpLocks/>
              </p:cNvGrpSpPr>
              <p:nvPr/>
            </p:nvGrpSpPr>
            <p:grpSpPr bwMode="auto">
              <a:xfrm>
                <a:off x="2087" y="1726"/>
                <a:ext cx="950" cy="1092"/>
                <a:chOff x="2087" y="1726"/>
                <a:chExt cx="950" cy="1092"/>
              </a:xfrm>
            </p:grpSpPr>
            <p:sp>
              <p:nvSpPr>
                <p:cNvPr id="801835" name="Rectangle 43"/>
                <p:cNvSpPr>
                  <a:spLocks noChangeArrowheads="1"/>
                </p:cNvSpPr>
                <p:nvPr/>
              </p:nvSpPr>
              <p:spPr bwMode="auto">
                <a:xfrm>
                  <a:off x="2130" y="1726"/>
                  <a:ext cx="864"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dirty="0" smtClean="0">
                      <a:latin typeface="Times New Roman" pitchFamily="18" charset="0"/>
                      <a:ea typeface="MS Mincho" pitchFamily="49" charset="-128"/>
                    </a:rPr>
                    <a:t>Morphological classification, spectral classification ??</a:t>
                  </a:r>
                  <a:endParaRPr lang="en-US" sz="1400" b="0" dirty="0">
                    <a:latin typeface="Times New Roman" pitchFamily="18" charset="0"/>
                    <a:cs typeface="Times New Roman" pitchFamily="18" charset="0"/>
                  </a:endParaRPr>
                </a:p>
                <a:p>
                  <a:endParaRPr lang="en-US" sz="1400" b="0" dirty="0">
                    <a:latin typeface="Times New Roman" pitchFamily="18" charset="0"/>
                  </a:endParaRPr>
                </a:p>
              </p:txBody>
            </p:sp>
            <p:sp>
              <p:nvSpPr>
                <p:cNvPr id="801836" name="Rectangle 44"/>
                <p:cNvSpPr>
                  <a:spLocks noChangeArrowheads="1"/>
                </p:cNvSpPr>
                <p:nvPr/>
              </p:nvSpPr>
              <p:spPr bwMode="auto">
                <a:xfrm>
                  <a:off x="2087" y="1726"/>
                  <a:ext cx="950"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37" name="Group 45"/>
              <p:cNvGrpSpPr>
                <a:grpSpLocks/>
              </p:cNvGrpSpPr>
              <p:nvPr/>
            </p:nvGrpSpPr>
            <p:grpSpPr bwMode="auto">
              <a:xfrm>
                <a:off x="3037" y="1726"/>
                <a:ext cx="849" cy="1092"/>
                <a:chOff x="3037" y="1726"/>
                <a:chExt cx="849" cy="1092"/>
              </a:xfrm>
            </p:grpSpPr>
            <p:sp>
              <p:nvSpPr>
                <p:cNvPr id="801838" name="Rectangle 46"/>
                <p:cNvSpPr>
                  <a:spLocks noChangeArrowheads="1"/>
                </p:cNvSpPr>
                <p:nvPr/>
              </p:nvSpPr>
              <p:spPr bwMode="auto">
                <a:xfrm>
                  <a:off x="3080" y="1726"/>
                  <a:ext cx="763"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a:latin typeface="Times New Roman" pitchFamily="18" charset="0"/>
                      <a:ea typeface="MS Mincho" pitchFamily="49" charset="-128"/>
                    </a:rPr>
                    <a:t>median, percentiles, rank correlation, run tests, sign tests</a:t>
                  </a:r>
                  <a:endParaRPr lang="en-US" sz="1400" b="0">
                    <a:latin typeface="Times New Roman" pitchFamily="18" charset="0"/>
                    <a:cs typeface="Times New Roman" pitchFamily="18" charset="0"/>
                  </a:endParaRPr>
                </a:p>
                <a:p>
                  <a:endParaRPr lang="en-US" sz="1400" b="0">
                    <a:latin typeface="Times New Roman" pitchFamily="18" charset="0"/>
                  </a:endParaRPr>
                </a:p>
              </p:txBody>
            </p:sp>
            <p:sp>
              <p:nvSpPr>
                <p:cNvPr id="801839" name="Rectangle 47"/>
                <p:cNvSpPr>
                  <a:spLocks noChangeArrowheads="1"/>
                </p:cNvSpPr>
                <p:nvPr/>
              </p:nvSpPr>
              <p:spPr bwMode="auto">
                <a:xfrm>
                  <a:off x="3037" y="1726"/>
                  <a:ext cx="849"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40" name="Group 48"/>
              <p:cNvGrpSpPr>
                <a:grpSpLocks/>
              </p:cNvGrpSpPr>
              <p:nvPr/>
            </p:nvGrpSpPr>
            <p:grpSpPr bwMode="auto">
              <a:xfrm>
                <a:off x="0" y="2818"/>
                <a:ext cx="684" cy="1092"/>
                <a:chOff x="0" y="2818"/>
                <a:chExt cx="684" cy="1092"/>
              </a:xfrm>
            </p:grpSpPr>
            <p:sp>
              <p:nvSpPr>
                <p:cNvPr id="801841" name="Rectangle 49"/>
                <p:cNvSpPr>
                  <a:spLocks noChangeArrowheads="1"/>
                </p:cNvSpPr>
                <p:nvPr/>
              </p:nvSpPr>
              <p:spPr bwMode="auto">
                <a:xfrm>
                  <a:off x="43" y="2818"/>
                  <a:ext cx="598"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b="0">
                      <a:latin typeface="Times New Roman" pitchFamily="18" charset="0"/>
                      <a:cs typeface="Times New Roman" pitchFamily="18" charset="0"/>
                    </a:rPr>
                    <a:t>Interval</a:t>
                  </a:r>
                </a:p>
                <a:p>
                  <a:pPr algn="ctr"/>
                  <a:endParaRPr lang="en-US" sz="1400" b="0">
                    <a:latin typeface="Times New Roman" pitchFamily="18" charset="0"/>
                  </a:endParaRPr>
                </a:p>
              </p:txBody>
            </p:sp>
            <p:sp>
              <p:nvSpPr>
                <p:cNvPr id="801842" name="Rectangle 50"/>
                <p:cNvSpPr>
                  <a:spLocks noChangeArrowheads="1"/>
                </p:cNvSpPr>
                <p:nvPr/>
              </p:nvSpPr>
              <p:spPr bwMode="auto">
                <a:xfrm>
                  <a:off x="0" y="2818"/>
                  <a:ext cx="684"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43" name="Group 51"/>
              <p:cNvGrpSpPr>
                <a:grpSpLocks/>
              </p:cNvGrpSpPr>
              <p:nvPr/>
            </p:nvGrpSpPr>
            <p:grpSpPr bwMode="auto">
              <a:xfrm>
                <a:off x="684" y="2818"/>
                <a:ext cx="1403" cy="1092"/>
                <a:chOff x="684" y="2818"/>
                <a:chExt cx="1403" cy="1092"/>
              </a:xfrm>
            </p:grpSpPr>
            <p:sp>
              <p:nvSpPr>
                <p:cNvPr id="801844" name="Rectangle 52"/>
                <p:cNvSpPr>
                  <a:spLocks noChangeArrowheads="1"/>
                </p:cNvSpPr>
                <p:nvPr/>
              </p:nvSpPr>
              <p:spPr bwMode="auto">
                <a:xfrm>
                  <a:off x="727" y="2818"/>
                  <a:ext cx="1317"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a:latin typeface="Times New Roman" pitchFamily="18" charset="0"/>
                      <a:ea typeface="MS Mincho" pitchFamily="49" charset="-128"/>
                    </a:rPr>
                    <a:t>For interval attributes, the differences between values are meaningful, i.e., a unit of measurement exists.  </a:t>
                  </a:r>
                  <a:br>
                    <a:rPr lang="en-US" sz="1400" b="0">
                      <a:latin typeface="Times New Roman" pitchFamily="18" charset="0"/>
                      <a:ea typeface="MS Mincho" pitchFamily="49" charset="-128"/>
                    </a:rPr>
                  </a:br>
                  <a:r>
                    <a:rPr lang="en-US" sz="1400" b="0">
                      <a:latin typeface="Times New Roman" pitchFamily="18" charset="0"/>
                      <a:ea typeface="MS Mincho" pitchFamily="49" charset="-128"/>
                    </a:rPr>
                    <a:t>(+, - )</a:t>
                  </a:r>
                  <a:endParaRPr lang="en-US" sz="1400" b="0">
                    <a:latin typeface="Times New Roman" pitchFamily="18" charset="0"/>
                    <a:cs typeface="Times New Roman" pitchFamily="18" charset="0"/>
                  </a:endParaRPr>
                </a:p>
                <a:p>
                  <a:endParaRPr lang="en-US" sz="1400" b="0">
                    <a:latin typeface="Times New Roman" pitchFamily="18" charset="0"/>
                  </a:endParaRPr>
                </a:p>
              </p:txBody>
            </p:sp>
            <p:sp>
              <p:nvSpPr>
                <p:cNvPr id="801845" name="Rectangle 53"/>
                <p:cNvSpPr>
                  <a:spLocks noChangeArrowheads="1"/>
                </p:cNvSpPr>
                <p:nvPr/>
              </p:nvSpPr>
              <p:spPr bwMode="auto">
                <a:xfrm>
                  <a:off x="684" y="2818"/>
                  <a:ext cx="1403"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46" name="Group 54"/>
              <p:cNvGrpSpPr>
                <a:grpSpLocks/>
              </p:cNvGrpSpPr>
              <p:nvPr/>
            </p:nvGrpSpPr>
            <p:grpSpPr bwMode="auto">
              <a:xfrm>
                <a:off x="2087" y="2818"/>
                <a:ext cx="950" cy="1092"/>
                <a:chOff x="2087" y="2818"/>
                <a:chExt cx="950" cy="1092"/>
              </a:xfrm>
            </p:grpSpPr>
            <p:sp>
              <p:nvSpPr>
                <p:cNvPr id="801847" name="Rectangle 55"/>
                <p:cNvSpPr>
                  <a:spLocks noChangeArrowheads="1"/>
                </p:cNvSpPr>
                <p:nvPr/>
              </p:nvSpPr>
              <p:spPr bwMode="auto">
                <a:xfrm>
                  <a:off x="2130" y="2818"/>
                  <a:ext cx="864"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a:latin typeface="Times New Roman" pitchFamily="18" charset="0"/>
                      <a:ea typeface="MS Mincho" pitchFamily="49" charset="-128"/>
                    </a:rPr>
                    <a:t>calendar dates, temperature in Celsius or Fahrenheit</a:t>
                  </a:r>
                  <a:endParaRPr lang="en-US" sz="1400" b="0">
                    <a:latin typeface="Times New Roman" pitchFamily="18" charset="0"/>
                    <a:cs typeface="Times New Roman" pitchFamily="18" charset="0"/>
                  </a:endParaRPr>
                </a:p>
                <a:p>
                  <a:endParaRPr lang="en-US" sz="1400" b="0">
                    <a:latin typeface="Times New Roman" pitchFamily="18" charset="0"/>
                  </a:endParaRPr>
                </a:p>
              </p:txBody>
            </p:sp>
            <p:sp>
              <p:nvSpPr>
                <p:cNvPr id="801848" name="Rectangle 56"/>
                <p:cNvSpPr>
                  <a:spLocks noChangeArrowheads="1"/>
                </p:cNvSpPr>
                <p:nvPr/>
              </p:nvSpPr>
              <p:spPr bwMode="auto">
                <a:xfrm>
                  <a:off x="2087" y="2818"/>
                  <a:ext cx="950"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49" name="Group 57"/>
              <p:cNvGrpSpPr>
                <a:grpSpLocks/>
              </p:cNvGrpSpPr>
              <p:nvPr/>
            </p:nvGrpSpPr>
            <p:grpSpPr bwMode="auto">
              <a:xfrm>
                <a:off x="3037" y="2818"/>
                <a:ext cx="849" cy="1092"/>
                <a:chOff x="3037" y="2818"/>
                <a:chExt cx="849" cy="1092"/>
              </a:xfrm>
            </p:grpSpPr>
            <p:sp>
              <p:nvSpPr>
                <p:cNvPr id="801850" name="Rectangle 58"/>
                <p:cNvSpPr>
                  <a:spLocks noChangeArrowheads="1"/>
                </p:cNvSpPr>
                <p:nvPr/>
              </p:nvSpPr>
              <p:spPr bwMode="auto">
                <a:xfrm>
                  <a:off x="3080" y="2818"/>
                  <a:ext cx="763"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a:latin typeface="Times New Roman" pitchFamily="18" charset="0"/>
                      <a:ea typeface="MS Mincho" pitchFamily="49" charset="-128"/>
                    </a:rPr>
                    <a:t>mean, standard deviation, Pearson's correlation, </a:t>
                  </a:r>
                  <a:r>
                    <a:rPr lang="en-US" sz="1400" b="0" i="1">
                      <a:latin typeface="Times New Roman" pitchFamily="18" charset="0"/>
                      <a:ea typeface="MS Mincho" pitchFamily="49" charset="-128"/>
                    </a:rPr>
                    <a:t>t</a:t>
                  </a:r>
                  <a:r>
                    <a:rPr lang="en-US" sz="1400" b="0">
                      <a:latin typeface="Times New Roman" pitchFamily="18" charset="0"/>
                      <a:ea typeface="MS Mincho" pitchFamily="49" charset="-128"/>
                    </a:rPr>
                    <a:t> and </a:t>
                  </a:r>
                  <a:r>
                    <a:rPr lang="en-US" sz="1400" b="0" i="1">
                      <a:latin typeface="Times New Roman" pitchFamily="18" charset="0"/>
                      <a:ea typeface="MS Mincho" pitchFamily="49" charset="-128"/>
                    </a:rPr>
                    <a:t>F</a:t>
                  </a:r>
                  <a:r>
                    <a:rPr lang="en-US" sz="1400" b="0">
                      <a:latin typeface="Times New Roman" pitchFamily="18" charset="0"/>
                      <a:ea typeface="MS Mincho" pitchFamily="49" charset="-128"/>
                    </a:rPr>
                    <a:t> tests</a:t>
                  </a:r>
                  <a:endParaRPr lang="en-US" sz="1400" b="0">
                    <a:latin typeface="Times New Roman" pitchFamily="18" charset="0"/>
                    <a:cs typeface="Times New Roman" pitchFamily="18" charset="0"/>
                  </a:endParaRPr>
                </a:p>
                <a:p>
                  <a:endParaRPr lang="en-US" sz="1400" b="0">
                    <a:latin typeface="Times New Roman" pitchFamily="18" charset="0"/>
                  </a:endParaRPr>
                </a:p>
              </p:txBody>
            </p:sp>
            <p:sp>
              <p:nvSpPr>
                <p:cNvPr id="801851" name="Rectangle 59"/>
                <p:cNvSpPr>
                  <a:spLocks noChangeArrowheads="1"/>
                </p:cNvSpPr>
                <p:nvPr/>
              </p:nvSpPr>
              <p:spPr bwMode="auto">
                <a:xfrm>
                  <a:off x="3037" y="2818"/>
                  <a:ext cx="849"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52" name="Group 60"/>
              <p:cNvGrpSpPr>
                <a:grpSpLocks/>
              </p:cNvGrpSpPr>
              <p:nvPr/>
            </p:nvGrpSpPr>
            <p:grpSpPr bwMode="auto">
              <a:xfrm>
                <a:off x="0" y="3910"/>
                <a:ext cx="684" cy="1360"/>
                <a:chOff x="0" y="3910"/>
                <a:chExt cx="684" cy="1360"/>
              </a:xfrm>
            </p:grpSpPr>
            <p:sp>
              <p:nvSpPr>
                <p:cNvPr id="801853" name="Rectangle 61"/>
                <p:cNvSpPr>
                  <a:spLocks noChangeArrowheads="1"/>
                </p:cNvSpPr>
                <p:nvPr/>
              </p:nvSpPr>
              <p:spPr bwMode="auto">
                <a:xfrm>
                  <a:off x="43" y="3910"/>
                  <a:ext cx="598" cy="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b="0">
                      <a:latin typeface="Times New Roman" pitchFamily="18" charset="0"/>
                      <a:cs typeface="Times New Roman" pitchFamily="18" charset="0"/>
                    </a:rPr>
                    <a:t>Ratio</a:t>
                  </a:r>
                </a:p>
                <a:p>
                  <a:pPr algn="ctr"/>
                  <a:endParaRPr lang="en-US" sz="1400" b="0">
                    <a:latin typeface="Times New Roman" pitchFamily="18" charset="0"/>
                  </a:endParaRPr>
                </a:p>
              </p:txBody>
            </p:sp>
            <p:sp>
              <p:nvSpPr>
                <p:cNvPr id="801854" name="Rectangle 62"/>
                <p:cNvSpPr>
                  <a:spLocks noChangeArrowheads="1"/>
                </p:cNvSpPr>
                <p:nvPr/>
              </p:nvSpPr>
              <p:spPr bwMode="auto">
                <a:xfrm>
                  <a:off x="0" y="3910"/>
                  <a:ext cx="684" cy="13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55" name="Group 63"/>
              <p:cNvGrpSpPr>
                <a:grpSpLocks/>
              </p:cNvGrpSpPr>
              <p:nvPr/>
            </p:nvGrpSpPr>
            <p:grpSpPr bwMode="auto">
              <a:xfrm>
                <a:off x="684" y="3910"/>
                <a:ext cx="1403" cy="1360"/>
                <a:chOff x="684" y="3910"/>
                <a:chExt cx="1403" cy="1360"/>
              </a:xfrm>
            </p:grpSpPr>
            <p:sp>
              <p:nvSpPr>
                <p:cNvPr id="801856" name="Rectangle 64"/>
                <p:cNvSpPr>
                  <a:spLocks noChangeArrowheads="1"/>
                </p:cNvSpPr>
                <p:nvPr/>
              </p:nvSpPr>
              <p:spPr bwMode="auto">
                <a:xfrm>
                  <a:off x="727" y="3910"/>
                  <a:ext cx="1317" cy="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a:latin typeface="Times New Roman" pitchFamily="18" charset="0"/>
                      <a:ea typeface="MS Mincho" pitchFamily="49" charset="-128"/>
                    </a:rPr>
                    <a:t>For ratio variables, both differences and ratios are meaningful. (*, /)</a:t>
                  </a:r>
                  <a:endParaRPr lang="en-US" sz="1400" b="0">
                    <a:latin typeface="Times New Roman" pitchFamily="18" charset="0"/>
                    <a:cs typeface="Times New Roman" pitchFamily="18" charset="0"/>
                  </a:endParaRPr>
                </a:p>
                <a:p>
                  <a:endParaRPr lang="en-US" sz="1400" b="0">
                    <a:latin typeface="Times New Roman" pitchFamily="18" charset="0"/>
                  </a:endParaRPr>
                </a:p>
              </p:txBody>
            </p:sp>
            <p:sp>
              <p:nvSpPr>
                <p:cNvPr id="801857" name="Rectangle 65"/>
                <p:cNvSpPr>
                  <a:spLocks noChangeArrowheads="1"/>
                </p:cNvSpPr>
                <p:nvPr/>
              </p:nvSpPr>
              <p:spPr bwMode="auto">
                <a:xfrm>
                  <a:off x="684" y="3910"/>
                  <a:ext cx="1403" cy="13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58" name="Group 66"/>
              <p:cNvGrpSpPr>
                <a:grpSpLocks/>
              </p:cNvGrpSpPr>
              <p:nvPr/>
            </p:nvGrpSpPr>
            <p:grpSpPr bwMode="auto">
              <a:xfrm>
                <a:off x="2087" y="3910"/>
                <a:ext cx="950" cy="1360"/>
                <a:chOff x="2087" y="3910"/>
                <a:chExt cx="950" cy="1360"/>
              </a:xfrm>
            </p:grpSpPr>
            <p:sp>
              <p:nvSpPr>
                <p:cNvPr id="801859" name="Rectangle 67"/>
                <p:cNvSpPr>
                  <a:spLocks noChangeArrowheads="1"/>
                </p:cNvSpPr>
                <p:nvPr/>
              </p:nvSpPr>
              <p:spPr bwMode="auto">
                <a:xfrm>
                  <a:off x="2130" y="3910"/>
                  <a:ext cx="864" cy="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a:latin typeface="Times New Roman" pitchFamily="18" charset="0"/>
                      <a:ea typeface="MS Mincho" pitchFamily="49" charset="-128"/>
                    </a:rPr>
                    <a:t>temperature in Kelvin, monetary quantities, counts, age, mass, length, electrical current</a:t>
                  </a:r>
                  <a:endParaRPr lang="en-US" sz="1400" b="0">
                    <a:latin typeface="Times New Roman" pitchFamily="18" charset="0"/>
                    <a:cs typeface="Times New Roman" pitchFamily="18" charset="0"/>
                  </a:endParaRPr>
                </a:p>
                <a:p>
                  <a:endParaRPr lang="en-US" sz="1400" b="0">
                    <a:latin typeface="Times New Roman" pitchFamily="18" charset="0"/>
                  </a:endParaRPr>
                </a:p>
              </p:txBody>
            </p:sp>
            <p:sp>
              <p:nvSpPr>
                <p:cNvPr id="801860" name="Rectangle 68"/>
                <p:cNvSpPr>
                  <a:spLocks noChangeArrowheads="1"/>
                </p:cNvSpPr>
                <p:nvPr/>
              </p:nvSpPr>
              <p:spPr bwMode="auto">
                <a:xfrm>
                  <a:off x="2087" y="3910"/>
                  <a:ext cx="950" cy="13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nvGrpSpPr>
              <p:cNvPr id="801861" name="Group 69"/>
              <p:cNvGrpSpPr>
                <a:grpSpLocks/>
              </p:cNvGrpSpPr>
              <p:nvPr/>
            </p:nvGrpSpPr>
            <p:grpSpPr bwMode="auto">
              <a:xfrm>
                <a:off x="3037" y="3910"/>
                <a:ext cx="849" cy="1360"/>
                <a:chOff x="3037" y="3910"/>
                <a:chExt cx="849" cy="1360"/>
              </a:xfrm>
            </p:grpSpPr>
            <p:sp>
              <p:nvSpPr>
                <p:cNvPr id="801862" name="Rectangle 70"/>
                <p:cNvSpPr>
                  <a:spLocks noChangeArrowheads="1"/>
                </p:cNvSpPr>
                <p:nvPr/>
              </p:nvSpPr>
              <p:spPr bwMode="auto">
                <a:xfrm>
                  <a:off x="3080" y="3910"/>
                  <a:ext cx="763" cy="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b="0">
                      <a:latin typeface="Times New Roman" pitchFamily="18" charset="0"/>
                      <a:ea typeface="MS Mincho" pitchFamily="49" charset="-128"/>
                    </a:rPr>
                    <a:t>geometric mean, harmonic mean, percent variation</a:t>
                  </a:r>
                  <a:endParaRPr lang="en-US" sz="1400" b="0">
                    <a:latin typeface="Times New Roman" pitchFamily="18" charset="0"/>
                    <a:cs typeface="Times New Roman" pitchFamily="18" charset="0"/>
                  </a:endParaRPr>
                </a:p>
                <a:p>
                  <a:endParaRPr lang="en-US" sz="1400" b="0">
                    <a:latin typeface="Times New Roman" pitchFamily="18" charset="0"/>
                  </a:endParaRPr>
                </a:p>
              </p:txBody>
            </p:sp>
            <p:sp>
              <p:nvSpPr>
                <p:cNvPr id="801863" name="Rectangle 71"/>
                <p:cNvSpPr>
                  <a:spLocks noChangeArrowheads="1"/>
                </p:cNvSpPr>
                <p:nvPr/>
              </p:nvSpPr>
              <p:spPr bwMode="auto">
                <a:xfrm>
                  <a:off x="3037" y="3910"/>
                  <a:ext cx="849" cy="13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grpSp>
        <p:sp>
          <p:nvSpPr>
            <p:cNvPr id="801864" name="Rectangle 72"/>
            <p:cNvSpPr>
              <a:spLocks noChangeArrowheads="1"/>
            </p:cNvSpPr>
            <p:nvPr/>
          </p:nvSpPr>
          <p:spPr bwMode="auto">
            <a:xfrm>
              <a:off x="-2" y="-2"/>
              <a:ext cx="3890" cy="5274"/>
            </a:xfrm>
            <a:prstGeom prst="rect">
              <a:avLst/>
            </a:prstGeom>
            <a:noFill/>
            <a:ln w="63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p>
          </p:txBody>
        </p:sp>
      </p:grpSp>
      <p:sp>
        <p:nvSpPr>
          <p:cNvPr id="73" name="Rectangle 9"/>
          <p:cNvSpPr txBox="1">
            <a:spLocks noChangeArrowheads="1"/>
          </p:cNvSpPr>
          <p:nvPr/>
        </p:nvSpPr>
        <p:spPr>
          <a:xfrm>
            <a:off x="0" y="-32566"/>
            <a:ext cx="8229600" cy="5812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solidFill>
                  <a:srgbClr val="FF0000"/>
                </a:solidFill>
                <a:latin typeface="+mn-lt"/>
              </a:rPr>
              <a:t>Types of Attributes </a:t>
            </a:r>
            <a:endParaRPr lang="en-US" sz="2400" b="1" dirty="0">
              <a:solidFill>
                <a:srgbClr val="FF0000"/>
              </a:solidFill>
              <a:latin typeface="+mn-lt"/>
            </a:endParaRPr>
          </a:p>
        </p:txBody>
      </p:sp>
    </p:spTree>
    <p:extLst>
      <p:ext uri="{BB962C8B-B14F-4D97-AF65-F5344CB8AC3E}">
        <p14:creationId xmlns:p14="http://schemas.microsoft.com/office/powerpoint/2010/main" val="2864608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2818" name="Group 2"/>
          <p:cNvGrpSpPr>
            <a:grpSpLocks/>
          </p:cNvGrpSpPr>
          <p:nvPr/>
        </p:nvGrpSpPr>
        <p:grpSpPr bwMode="auto">
          <a:xfrm>
            <a:off x="685800" y="304800"/>
            <a:ext cx="7924800" cy="6276975"/>
            <a:chOff x="-2" y="-2"/>
            <a:chExt cx="3761" cy="4164"/>
          </a:xfrm>
        </p:grpSpPr>
        <p:grpSp>
          <p:nvGrpSpPr>
            <p:cNvPr id="802819" name="Group 3"/>
            <p:cNvGrpSpPr>
              <a:grpSpLocks/>
            </p:cNvGrpSpPr>
            <p:nvPr/>
          </p:nvGrpSpPr>
          <p:grpSpPr bwMode="auto">
            <a:xfrm>
              <a:off x="0" y="0"/>
              <a:ext cx="3757" cy="4160"/>
              <a:chOff x="0" y="0"/>
              <a:chExt cx="3757" cy="4160"/>
            </a:xfrm>
          </p:grpSpPr>
          <p:grpSp>
            <p:nvGrpSpPr>
              <p:cNvPr id="802820" name="Group 4"/>
              <p:cNvGrpSpPr>
                <a:grpSpLocks/>
              </p:cNvGrpSpPr>
              <p:nvPr/>
            </p:nvGrpSpPr>
            <p:grpSpPr bwMode="auto">
              <a:xfrm>
                <a:off x="0" y="0"/>
                <a:ext cx="684" cy="596"/>
                <a:chOff x="0" y="0"/>
                <a:chExt cx="684" cy="596"/>
              </a:xfrm>
            </p:grpSpPr>
            <p:sp>
              <p:nvSpPr>
                <p:cNvPr id="802821" name="Rectangle 5"/>
                <p:cNvSpPr>
                  <a:spLocks noChangeArrowheads="1"/>
                </p:cNvSpPr>
                <p:nvPr/>
              </p:nvSpPr>
              <p:spPr bwMode="auto">
                <a:xfrm>
                  <a:off x="0" y="0"/>
                  <a:ext cx="684"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802822" name="Group 6"/>
                <p:cNvGrpSpPr>
                  <a:grpSpLocks/>
                </p:cNvGrpSpPr>
                <p:nvPr/>
              </p:nvGrpSpPr>
              <p:grpSpPr bwMode="auto">
                <a:xfrm>
                  <a:off x="0" y="0"/>
                  <a:ext cx="684" cy="596"/>
                  <a:chOff x="0" y="0"/>
                  <a:chExt cx="684" cy="596"/>
                </a:xfrm>
              </p:grpSpPr>
              <p:sp>
                <p:nvSpPr>
                  <p:cNvPr id="802823" name="Rectangle 7"/>
                  <p:cNvSpPr>
                    <a:spLocks noChangeArrowheads="1"/>
                  </p:cNvSpPr>
                  <p:nvPr/>
                </p:nvSpPr>
                <p:spPr bwMode="auto">
                  <a:xfrm>
                    <a:off x="43" y="0"/>
                    <a:ext cx="598"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800">
                        <a:latin typeface="Times New Roman" pitchFamily="18" charset="0"/>
                        <a:cs typeface="Times New Roman" pitchFamily="18" charset="0"/>
                      </a:rPr>
                      <a:t>Attribute Level</a:t>
                    </a:r>
                    <a:endParaRPr lang="en-US" sz="1800" b="0">
                      <a:latin typeface="Times New Roman" pitchFamily="18" charset="0"/>
                      <a:cs typeface="Times New Roman" pitchFamily="18" charset="0"/>
                    </a:endParaRPr>
                  </a:p>
                  <a:p>
                    <a:pPr algn="ctr"/>
                    <a:endParaRPr lang="en-US" sz="1800" b="0">
                      <a:latin typeface="Times New Roman" pitchFamily="18" charset="0"/>
                    </a:endParaRPr>
                  </a:p>
                </p:txBody>
              </p:sp>
              <p:sp>
                <p:nvSpPr>
                  <p:cNvPr id="802824" name="Rectangle 8"/>
                  <p:cNvSpPr>
                    <a:spLocks noChangeArrowheads="1"/>
                  </p:cNvSpPr>
                  <p:nvPr/>
                </p:nvSpPr>
                <p:spPr bwMode="auto">
                  <a:xfrm>
                    <a:off x="0" y="0"/>
                    <a:ext cx="684"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802825" name="Group 9"/>
              <p:cNvGrpSpPr>
                <a:grpSpLocks/>
              </p:cNvGrpSpPr>
              <p:nvPr/>
            </p:nvGrpSpPr>
            <p:grpSpPr bwMode="auto">
              <a:xfrm>
                <a:off x="684" y="0"/>
                <a:ext cx="1691" cy="596"/>
                <a:chOff x="684" y="0"/>
                <a:chExt cx="1691" cy="596"/>
              </a:xfrm>
            </p:grpSpPr>
            <p:sp>
              <p:nvSpPr>
                <p:cNvPr id="802826" name="Rectangle 10"/>
                <p:cNvSpPr>
                  <a:spLocks noChangeArrowheads="1"/>
                </p:cNvSpPr>
                <p:nvPr/>
              </p:nvSpPr>
              <p:spPr bwMode="auto">
                <a:xfrm>
                  <a:off x="684" y="0"/>
                  <a:ext cx="1691"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802827" name="Group 11"/>
                <p:cNvGrpSpPr>
                  <a:grpSpLocks/>
                </p:cNvGrpSpPr>
                <p:nvPr/>
              </p:nvGrpSpPr>
              <p:grpSpPr bwMode="auto">
                <a:xfrm>
                  <a:off x="684" y="0"/>
                  <a:ext cx="1691" cy="596"/>
                  <a:chOff x="684" y="0"/>
                  <a:chExt cx="1691" cy="596"/>
                </a:xfrm>
              </p:grpSpPr>
              <p:sp>
                <p:nvSpPr>
                  <p:cNvPr id="802828" name="Rectangle 12"/>
                  <p:cNvSpPr>
                    <a:spLocks noChangeArrowheads="1"/>
                  </p:cNvSpPr>
                  <p:nvPr/>
                </p:nvSpPr>
                <p:spPr bwMode="auto">
                  <a:xfrm>
                    <a:off x="727" y="0"/>
                    <a:ext cx="1605"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800">
                        <a:latin typeface="Times New Roman" pitchFamily="18" charset="0"/>
                        <a:cs typeface="Times New Roman" pitchFamily="18" charset="0"/>
                      </a:rPr>
                      <a:t>Transformation</a:t>
                    </a:r>
                    <a:endParaRPr lang="en-US" sz="1800" b="0">
                      <a:latin typeface="Times New Roman" pitchFamily="18" charset="0"/>
                      <a:cs typeface="Times New Roman" pitchFamily="18" charset="0"/>
                    </a:endParaRPr>
                  </a:p>
                  <a:p>
                    <a:pPr algn="ctr"/>
                    <a:endParaRPr lang="en-US" sz="1800" b="0">
                      <a:latin typeface="Times New Roman" pitchFamily="18" charset="0"/>
                    </a:endParaRPr>
                  </a:p>
                </p:txBody>
              </p:sp>
              <p:sp>
                <p:nvSpPr>
                  <p:cNvPr id="802829" name="Rectangle 13"/>
                  <p:cNvSpPr>
                    <a:spLocks noChangeArrowheads="1"/>
                  </p:cNvSpPr>
                  <p:nvPr/>
                </p:nvSpPr>
                <p:spPr bwMode="auto">
                  <a:xfrm>
                    <a:off x="684" y="0"/>
                    <a:ext cx="1691"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802830" name="Group 14"/>
              <p:cNvGrpSpPr>
                <a:grpSpLocks/>
              </p:cNvGrpSpPr>
              <p:nvPr/>
            </p:nvGrpSpPr>
            <p:grpSpPr bwMode="auto">
              <a:xfrm>
                <a:off x="2375" y="0"/>
                <a:ext cx="1382" cy="596"/>
                <a:chOff x="2375" y="0"/>
                <a:chExt cx="1382" cy="596"/>
              </a:xfrm>
            </p:grpSpPr>
            <p:sp>
              <p:nvSpPr>
                <p:cNvPr id="802831" name="Rectangle 15"/>
                <p:cNvSpPr>
                  <a:spLocks noChangeArrowheads="1"/>
                </p:cNvSpPr>
                <p:nvPr/>
              </p:nvSpPr>
              <p:spPr bwMode="auto">
                <a:xfrm>
                  <a:off x="2375" y="0"/>
                  <a:ext cx="1382"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802832" name="Group 16"/>
                <p:cNvGrpSpPr>
                  <a:grpSpLocks/>
                </p:cNvGrpSpPr>
                <p:nvPr/>
              </p:nvGrpSpPr>
              <p:grpSpPr bwMode="auto">
                <a:xfrm>
                  <a:off x="2375" y="0"/>
                  <a:ext cx="1382" cy="596"/>
                  <a:chOff x="2375" y="0"/>
                  <a:chExt cx="1382" cy="596"/>
                </a:xfrm>
              </p:grpSpPr>
              <p:sp>
                <p:nvSpPr>
                  <p:cNvPr id="802833" name="Rectangle 17"/>
                  <p:cNvSpPr>
                    <a:spLocks noChangeArrowheads="1"/>
                  </p:cNvSpPr>
                  <p:nvPr/>
                </p:nvSpPr>
                <p:spPr bwMode="auto">
                  <a:xfrm>
                    <a:off x="2418" y="0"/>
                    <a:ext cx="1296" cy="59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800">
                        <a:latin typeface="Times New Roman" pitchFamily="18" charset="0"/>
                        <a:cs typeface="Times New Roman" pitchFamily="18" charset="0"/>
                      </a:rPr>
                      <a:t>Comments</a:t>
                    </a:r>
                    <a:endParaRPr lang="en-US" sz="1800" b="0">
                      <a:latin typeface="Times New Roman" pitchFamily="18" charset="0"/>
                      <a:cs typeface="Times New Roman" pitchFamily="18" charset="0"/>
                    </a:endParaRPr>
                  </a:p>
                  <a:p>
                    <a:pPr algn="ctr"/>
                    <a:endParaRPr lang="en-US" sz="1800" b="0">
                      <a:latin typeface="Times New Roman" pitchFamily="18" charset="0"/>
                    </a:endParaRPr>
                  </a:p>
                </p:txBody>
              </p:sp>
              <p:sp>
                <p:nvSpPr>
                  <p:cNvPr id="802834" name="Rectangle 18"/>
                  <p:cNvSpPr>
                    <a:spLocks noChangeArrowheads="1"/>
                  </p:cNvSpPr>
                  <p:nvPr/>
                </p:nvSpPr>
                <p:spPr bwMode="auto">
                  <a:xfrm>
                    <a:off x="2375" y="0"/>
                    <a:ext cx="1382"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802835" name="Group 19"/>
              <p:cNvGrpSpPr>
                <a:grpSpLocks/>
              </p:cNvGrpSpPr>
              <p:nvPr/>
            </p:nvGrpSpPr>
            <p:grpSpPr bwMode="auto">
              <a:xfrm>
                <a:off x="0" y="596"/>
                <a:ext cx="684" cy="824"/>
                <a:chOff x="0" y="596"/>
                <a:chExt cx="684" cy="824"/>
              </a:xfrm>
            </p:grpSpPr>
            <p:sp>
              <p:nvSpPr>
                <p:cNvPr id="802836" name="Rectangle 20"/>
                <p:cNvSpPr>
                  <a:spLocks noChangeArrowheads="1"/>
                </p:cNvSpPr>
                <p:nvPr/>
              </p:nvSpPr>
              <p:spPr bwMode="auto">
                <a:xfrm>
                  <a:off x="43" y="596"/>
                  <a:ext cx="598" cy="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800" b="0">
                      <a:latin typeface="Times New Roman" pitchFamily="18" charset="0"/>
                      <a:cs typeface="Times New Roman" pitchFamily="18" charset="0"/>
                    </a:rPr>
                    <a:t>Nominal</a:t>
                  </a:r>
                </a:p>
                <a:p>
                  <a:pPr algn="ctr"/>
                  <a:endParaRPr lang="en-US" sz="2400" b="0">
                    <a:latin typeface="Times New Roman" pitchFamily="18" charset="0"/>
                  </a:endParaRPr>
                </a:p>
              </p:txBody>
            </p:sp>
            <p:sp>
              <p:nvSpPr>
                <p:cNvPr id="802837" name="Rectangle 21"/>
                <p:cNvSpPr>
                  <a:spLocks noChangeArrowheads="1"/>
                </p:cNvSpPr>
                <p:nvPr/>
              </p:nvSpPr>
              <p:spPr bwMode="auto">
                <a:xfrm>
                  <a:off x="0" y="596"/>
                  <a:ext cx="684" cy="82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38" name="Group 22"/>
              <p:cNvGrpSpPr>
                <a:grpSpLocks/>
              </p:cNvGrpSpPr>
              <p:nvPr/>
            </p:nvGrpSpPr>
            <p:grpSpPr bwMode="auto">
              <a:xfrm>
                <a:off x="684" y="596"/>
                <a:ext cx="1691" cy="824"/>
                <a:chOff x="684" y="596"/>
                <a:chExt cx="1691" cy="824"/>
              </a:xfrm>
            </p:grpSpPr>
            <p:sp>
              <p:nvSpPr>
                <p:cNvPr id="802839" name="Rectangle 23"/>
                <p:cNvSpPr>
                  <a:spLocks noChangeArrowheads="1"/>
                </p:cNvSpPr>
                <p:nvPr/>
              </p:nvSpPr>
              <p:spPr bwMode="auto">
                <a:xfrm>
                  <a:off x="727" y="596"/>
                  <a:ext cx="1605" cy="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800" b="0">
                      <a:latin typeface="Times New Roman" pitchFamily="18" charset="0"/>
                      <a:ea typeface="MS Mincho" pitchFamily="49" charset="-128"/>
                    </a:rPr>
                    <a:t>Any permutation of values</a:t>
                  </a:r>
                  <a:endParaRPr lang="en-US" sz="1800" b="0">
                    <a:latin typeface="Times New Roman" pitchFamily="18" charset="0"/>
                    <a:cs typeface="Times New Roman" pitchFamily="18" charset="0"/>
                  </a:endParaRPr>
                </a:p>
                <a:p>
                  <a:endParaRPr lang="en-US" sz="1800" b="0">
                    <a:latin typeface="Times New Roman" pitchFamily="18" charset="0"/>
                  </a:endParaRPr>
                </a:p>
              </p:txBody>
            </p:sp>
            <p:sp>
              <p:nvSpPr>
                <p:cNvPr id="802840" name="Rectangle 24"/>
                <p:cNvSpPr>
                  <a:spLocks noChangeArrowheads="1"/>
                </p:cNvSpPr>
                <p:nvPr/>
              </p:nvSpPr>
              <p:spPr bwMode="auto">
                <a:xfrm>
                  <a:off x="684" y="596"/>
                  <a:ext cx="1691" cy="82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41" name="Group 25"/>
              <p:cNvGrpSpPr>
                <a:grpSpLocks/>
              </p:cNvGrpSpPr>
              <p:nvPr/>
            </p:nvGrpSpPr>
            <p:grpSpPr bwMode="auto">
              <a:xfrm>
                <a:off x="2375" y="596"/>
                <a:ext cx="1382" cy="824"/>
                <a:chOff x="2375" y="596"/>
                <a:chExt cx="1382" cy="824"/>
              </a:xfrm>
            </p:grpSpPr>
            <p:sp>
              <p:nvSpPr>
                <p:cNvPr id="802842" name="Rectangle 26"/>
                <p:cNvSpPr>
                  <a:spLocks noChangeArrowheads="1"/>
                </p:cNvSpPr>
                <p:nvPr/>
              </p:nvSpPr>
              <p:spPr bwMode="auto">
                <a:xfrm>
                  <a:off x="2418" y="596"/>
                  <a:ext cx="1296" cy="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800" b="0" dirty="0">
                      <a:latin typeface="Times New Roman" pitchFamily="18" charset="0"/>
                      <a:cs typeface="Times New Roman" pitchFamily="18" charset="0"/>
                    </a:rPr>
                    <a:t>If all </a:t>
                  </a:r>
                  <a:r>
                    <a:rPr lang="en-US" sz="1800" b="0" dirty="0" smtClean="0">
                      <a:latin typeface="Times New Roman" pitchFamily="18" charset="0"/>
                      <a:cs typeface="Times New Roman" pitchFamily="18" charset="0"/>
                    </a:rPr>
                    <a:t>NGC </a:t>
                  </a:r>
                  <a:r>
                    <a:rPr lang="en-US" sz="1800" b="0" dirty="0">
                      <a:latin typeface="Times New Roman" pitchFamily="18" charset="0"/>
                      <a:cs typeface="Times New Roman" pitchFamily="18" charset="0"/>
                    </a:rPr>
                    <a:t>numbers were reassigned, would it make any difference?</a:t>
                  </a:r>
                </a:p>
                <a:p>
                  <a:endParaRPr lang="en-US" sz="2400" b="0" dirty="0">
                    <a:latin typeface="Times New Roman" pitchFamily="18" charset="0"/>
                  </a:endParaRPr>
                </a:p>
              </p:txBody>
            </p:sp>
            <p:sp>
              <p:nvSpPr>
                <p:cNvPr id="802843" name="Rectangle 27"/>
                <p:cNvSpPr>
                  <a:spLocks noChangeArrowheads="1"/>
                </p:cNvSpPr>
                <p:nvPr/>
              </p:nvSpPr>
              <p:spPr bwMode="auto">
                <a:xfrm>
                  <a:off x="2375" y="596"/>
                  <a:ext cx="1382" cy="82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44" name="Group 28"/>
              <p:cNvGrpSpPr>
                <a:grpSpLocks/>
              </p:cNvGrpSpPr>
              <p:nvPr/>
            </p:nvGrpSpPr>
            <p:grpSpPr bwMode="auto">
              <a:xfrm>
                <a:off x="0" y="1420"/>
                <a:ext cx="684" cy="1092"/>
                <a:chOff x="0" y="1420"/>
                <a:chExt cx="684" cy="1092"/>
              </a:xfrm>
            </p:grpSpPr>
            <p:sp>
              <p:nvSpPr>
                <p:cNvPr id="802845" name="Rectangle 29"/>
                <p:cNvSpPr>
                  <a:spLocks noChangeArrowheads="1"/>
                </p:cNvSpPr>
                <p:nvPr/>
              </p:nvSpPr>
              <p:spPr bwMode="auto">
                <a:xfrm>
                  <a:off x="43" y="1420"/>
                  <a:ext cx="598"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800" b="0">
                      <a:latin typeface="Times New Roman" pitchFamily="18" charset="0"/>
                      <a:cs typeface="Times New Roman" pitchFamily="18" charset="0"/>
                    </a:rPr>
                    <a:t>Ordinal</a:t>
                  </a:r>
                </a:p>
                <a:p>
                  <a:pPr algn="ctr"/>
                  <a:endParaRPr lang="en-US" sz="2400" b="0">
                    <a:latin typeface="Times New Roman" pitchFamily="18" charset="0"/>
                  </a:endParaRPr>
                </a:p>
              </p:txBody>
            </p:sp>
            <p:sp>
              <p:nvSpPr>
                <p:cNvPr id="802846" name="Rectangle 30"/>
                <p:cNvSpPr>
                  <a:spLocks noChangeArrowheads="1"/>
                </p:cNvSpPr>
                <p:nvPr/>
              </p:nvSpPr>
              <p:spPr bwMode="auto">
                <a:xfrm>
                  <a:off x="0" y="1420"/>
                  <a:ext cx="684"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47" name="Group 31"/>
              <p:cNvGrpSpPr>
                <a:grpSpLocks/>
              </p:cNvGrpSpPr>
              <p:nvPr/>
            </p:nvGrpSpPr>
            <p:grpSpPr bwMode="auto">
              <a:xfrm>
                <a:off x="684" y="1420"/>
                <a:ext cx="1691" cy="1092"/>
                <a:chOff x="684" y="1420"/>
                <a:chExt cx="1691" cy="1092"/>
              </a:xfrm>
            </p:grpSpPr>
            <p:sp>
              <p:nvSpPr>
                <p:cNvPr id="802848" name="Rectangle 32"/>
                <p:cNvSpPr>
                  <a:spLocks noChangeArrowheads="1"/>
                </p:cNvSpPr>
                <p:nvPr/>
              </p:nvSpPr>
              <p:spPr bwMode="auto">
                <a:xfrm>
                  <a:off x="727" y="1420"/>
                  <a:ext cx="1605"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800" b="0">
                      <a:latin typeface="Times New Roman" pitchFamily="18" charset="0"/>
                      <a:ea typeface="MS Mincho" pitchFamily="49" charset="-128"/>
                    </a:rPr>
                    <a:t>An order preserving change of values, i.e., </a:t>
                  </a:r>
                  <a:br>
                    <a:rPr lang="en-US" sz="1800" b="0">
                      <a:latin typeface="Times New Roman" pitchFamily="18" charset="0"/>
                      <a:ea typeface="MS Mincho" pitchFamily="49" charset="-128"/>
                    </a:rPr>
                  </a:br>
                  <a:r>
                    <a:rPr lang="en-US" sz="1800" b="0" i="1">
                      <a:latin typeface="Times New Roman" pitchFamily="18" charset="0"/>
                      <a:ea typeface="MS Mincho" pitchFamily="49" charset="-128"/>
                    </a:rPr>
                    <a:t>new_value = f(old_value) </a:t>
                  </a:r>
                  <a:br>
                    <a:rPr lang="en-US" sz="1800" b="0" i="1">
                      <a:latin typeface="Times New Roman" pitchFamily="18" charset="0"/>
                      <a:ea typeface="MS Mincho" pitchFamily="49" charset="-128"/>
                    </a:rPr>
                  </a:br>
                  <a:r>
                    <a:rPr lang="en-US" sz="1800" b="0">
                      <a:latin typeface="Times New Roman" pitchFamily="18" charset="0"/>
                      <a:ea typeface="MS Mincho" pitchFamily="49" charset="-128"/>
                    </a:rPr>
                    <a:t>where </a:t>
                  </a:r>
                  <a:r>
                    <a:rPr lang="en-US" sz="1800" b="0" i="1">
                      <a:latin typeface="Times New Roman" pitchFamily="18" charset="0"/>
                      <a:ea typeface="MS Mincho" pitchFamily="49" charset="-128"/>
                    </a:rPr>
                    <a:t>f</a:t>
                  </a:r>
                  <a:r>
                    <a:rPr lang="en-US" sz="1800" b="0">
                      <a:latin typeface="Times New Roman" pitchFamily="18" charset="0"/>
                      <a:ea typeface="MS Mincho" pitchFamily="49" charset="-128"/>
                    </a:rPr>
                    <a:t> is a monotonic function.</a:t>
                  </a:r>
                  <a:endParaRPr lang="en-US" sz="1800" b="0">
                    <a:latin typeface="Times New Roman" pitchFamily="18" charset="0"/>
                    <a:cs typeface="Times New Roman" pitchFamily="18" charset="0"/>
                  </a:endParaRPr>
                </a:p>
                <a:p>
                  <a:endParaRPr lang="en-US" sz="1800" b="0">
                    <a:latin typeface="Times New Roman" pitchFamily="18" charset="0"/>
                  </a:endParaRPr>
                </a:p>
              </p:txBody>
            </p:sp>
            <p:sp>
              <p:nvSpPr>
                <p:cNvPr id="802849" name="Rectangle 33"/>
                <p:cNvSpPr>
                  <a:spLocks noChangeArrowheads="1"/>
                </p:cNvSpPr>
                <p:nvPr/>
              </p:nvSpPr>
              <p:spPr bwMode="auto">
                <a:xfrm>
                  <a:off x="684" y="1420"/>
                  <a:ext cx="1691"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50" name="Group 34"/>
              <p:cNvGrpSpPr>
                <a:grpSpLocks/>
              </p:cNvGrpSpPr>
              <p:nvPr/>
            </p:nvGrpSpPr>
            <p:grpSpPr bwMode="auto">
              <a:xfrm>
                <a:off x="2375" y="1420"/>
                <a:ext cx="1382" cy="1092"/>
                <a:chOff x="2375" y="1420"/>
                <a:chExt cx="1382" cy="1092"/>
              </a:xfrm>
            </p:grpSpPr>
            <p:sp>
              <p:nvSpPr>
                <p:cNvPr id="802851" name="Rectangle 35"/>
                <p:cNvSpPr>
                  <a:spLocks noChangeArrowheads="1"/>
                </p:cNvSpPr>
                <p:nvPr/>
              </p:nvSpPr>
              <p:spPr bwMode="auto">
                <a:xfrm>
                  <a:off x="2418" y="1420"/>
                  <a:ext cx="1296"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800" b="0">
                      <a:latin typeface="Times New Roman" pitchFamily="18" charset="0"/>
                      <a:cs typeface="Times New Roman" pitchFamily="18" charset="0"/>
                    </a:rPr>
                    <a:t>An attribute encompassing the notion of good, better best can be represented equally well by the values {1, 2, 3} or by { 0.5, 1, 10}.</a:t>
                  </a:r>
                </a:p>
                <a:p>
                  <a:endParaRPr lang="en-US" sz="1800" b="0">
                    <a:latin typeface="Times New Roman" pitchFamily="18" charset="0"/>
                  </a:endParaRPr>
                </a:p>
              </p:txBody>
            </p:sp>
            <p:sp>
              <p:nvSpPr>
                <p:cNvPr id="802852" name="Rectangle 36"/>
                <p:cNvSpPr>
                  <a:spLocks noChangeArrowheads="1"/>
                </p:cNvSpPr>
                <p:nvPr/>
              </p:nvSpPr>
              <p:spPr bwMode="auto">
                <a:xfrm>
                  <a:off x="2375" y="1420"/>
                  <a:ext cx="1382"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53" name="Group 37"/>
              <p:cNvGrpSpPr>
                <a:grpSpLocks/>
              </p:cNvGrpSpPr>
              <p:nvPr/>
            </p:nvGrpSpPr>
            <p:grpSpPr bwMode="auto">
              <a:xfrm>
                <a:off x="0" y="2512"/>
                <a:ext cx="684" cy="1092"/>
                <a:chOff x="0" y="2512"/>
                <a:chExt cx="684" cy="1092"/>
              </a:xfrm>
            </p:grpSpPr>
            <p:sp>
              <p:nvSpPr>
                <p:cNvPr id="802854" name="Rectangle 38"/>
                <p:cNvSpPr>
                  <a:spLocks noChangeArrowheads="1"/>
                </p:cNvSpPr>
                <p:nvPr/>
              </p:nvSpPr>
              <p:spPr bwMode="auto">
                <a:xfrm>
                  <a:off x="43" y="2512"/>
                  <a:ext cx="598"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800" b="0">
                      <a:latin typeface="Times New Roman" pitchFamily="18" charset="0"/>
                      <a:cs typeface="Times New Roman" pitchFamily="18" charset="0"/>
                    </a:rPr>
                    <a:t>Interval</a:t>
                  </a:r>
                </a:p>
                <a:p>
                  <a:pPr algn="ctr"/>
                  <a:endParaRPr lang="en-US" sz="2400" b="0">
                    <a:latin typeface="Times New Roman" pitchFamily="18" charset="0"/>
                  </a:endParaRPr>
                </a:p>
              </p:txBody>
            </p:sp>
            <p:sp>
              <p:nvSpPr>
                <p:cNvPr id="802855" name="Rectangle 39"/>
                <p:cNvSpPr>
                  <a:spLocks noChangeArrowheads="1"/>
                </p:cNvSpPr>
                <p:nvPr/>
              </p:nvSpPr>
              <p:spPr bwMode="auto">
                <a:xfrm>
                  <a:off x="0" y="2512"/>
                  <a:ext cx="684"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56" name="Group 40"/>
              <p:cNvGrpSpPr>
                <a:grpSpLocks/>
              </p:cNvGrpSpPr>
              <p:nvPr/>
            </p:nvGrpSpPr>
            <p:grpSpPr bwMode="auto">
              <a:xfrm>
                <a:off x="684" y="2512"/>
                <a:ext cx="1691" cy="1092"/>
                <a:chOff x="684" y="2512"/>
                <a:chExt cx="1691" cy="1092"/>
              </a:xfrm>
            </p:grpSpPr>
            <p:sp>
              <p:nvSpPr>
                <p:cNvPr id="802857" name="Rectangle 41"/>
                <p:cNvSpPr>
                  <a:spLocks noChangeArrowheads="1"/>
                </p:cNvSpPr>
                <p:nvPr/>
              </p:nvSpPr>
              <p:spPr bwMode="auto">
                <a:xfrm>
                  <a:off x="727" y="2512"/>
                  <a:ext cx="1605"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800" b="0" i="1">
                      <a:latin typeface="Times New Roman" pitchFamily="18" charset="0"/>
                      <a:ea typeface="MS Mincho" pitchFamily="49" charset="-128"/>
                    </a:rPr>
                    <a:t>new_value =a * old_value + b </a:t>
                  </a:r>
                  <a:r>
                    <a:rPr lang="en-US" sz="1800" b="0">
                      <a:latin typeface="Times New Roman" pitchFamily="18" charset="0"/>
                      <a:cs typeface="Times New Roman" pitchFamily="18" charset="0"/>
                    </a:rPr>
                    <a:t>where a and b are constants</a:t>
                  </a:r>
                </a:p>
                <a:p>
                  <a:endParaRPr lang="en-US" sz="1800" b="0">
                    <a:latin typeface="Times New Roman" pitchFamily="18" charset="0"/>
                  </a:endParaRPr>
                </a:p>
              </p:txBody>
            </p:sp>
            <p:sp>
              <p:nvSpPr>
                <p:cNvPr id="802858" name="Rectangle 42"/>
                <p:cNvSpPr>
                  <a:spLocks noChangeArrowheads="1"/>
                </p:cNvSpPr>
                <p:nvPr/>
              </p:nvSpPr>
              <p:spPr bwMode="auto">
                <a:xfrm>
                  <a:off x="684" y="2512"/>
                  <a:ext cx="1691"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59" name="Group 43"/>
              <p:cNvGrpSpPr>
                <a:grpSpLocks/>
              </p:cNvGrpSpPr>
              <p:nvPr/>
            </p:nvGrpSpPr>
            <p:grpSpPr bwMode="auto">
              <a:xfrm>
                <a:off x="2375" y="2512"/>
                <a:ext cx="1382" cy="1092"/>
                <a:chOff x="2375" y="2512"/>
                <a:chExt cx="1382" cy="1092"/>
              </a:xfrm>
            </p:grpSpPr>
            <p:sp>
              <p:nvSpPr>
                <p:cNvPr id="802860" name="Rectangle 44"/>
                <p:cNvSpPr>
                  <a:spLocks noChangeArrowheads="1"/>
                </p:cNvSpPr>
                <p:nvPr/>
              </p:nvSpPr>
              <p:spPr bwMode="auto">
                <a:xfrm>
                  <a:off x="2418" y="2512"/>
                  <a:ext cx="1296"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800" b="0">
                      <a:latin typeface="Times New Roman" pitchFamily="18" charset="0"/>
                      <a:cs typeface="Times New Roman" pitchFamily="18" charset="0"/>
                    </a:rPr>
                    <a:t>Thus, the Fahrenheit and Celsius temperature scales differ in terms of where their zero value is and the size of a unit (degree).</a:t>
                  </a:r>
                </a:p>
                <a:p>
                  <a:endParaRPr lang="en-US" sz="1800" b="0">
                    <a:latin typeface="Times New Roman" pitchFamily="18" charset="0"/>
                  </a:endParaRPr>
                </a:p>
              </p:txBody>
            </p:sp>
            <p:sp>
              <p:nvSpPr>
                <p:cNvPr id="802861" name="Rectangle 45"/>
                <p:cNvSpPr>
                  <a:spLocks noChangeArrowheads="1"/>
                </p:cNvSpPr>
                <p:nvPr/>
              </p:nvSpPr>
              <p:spPr bwMode="auto">
                <a:xfrm>
                  <a:off x="2375" y="2512"/>
                  <a:ext cx="1382" cy="10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62" name="Group 46"/>
              <p:cNvGrpSpPr>
                <a:grpSpLocks/>
              </p:cNvGrpSpPr>
              <p:nvPr/>
            </p:nvGrpSpPr>
            <p:grpSpPr bwMode="auto">
              <a:xfrm>
                <a:off x="0" y="3604"/>
                <a:ext cx="684" cy="556"/>
                <a:chOff x="0" y="3604"/>
                <a:chExt cx="684" cy="556"/>
              </a:xfrm>
            </p:grpSpPr>
            <p:sp>
              <p:nvSpPr>
                <p:cNvPr id="802863" name="Rectangle 47"/>
                <p:cNvSpPr>
                  <a:spLocks noChangeArrowheads="1"/>
                </p:cNvSpPr>
                <p:nvPr/>
              </p:nvSpPr>
              <p:spPr bwMode="auto">
                <a:xfrm>
                  <a:off x="43" y="3604"/>
                  <a:ext cx="598"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800" b="0">
                      <a:latin typeface="Times New Roman" pitchFamily="18" charset="0"/>
                      <a:cs typeface="Times New Roman" pitchFamily="18" charset="0"/>
                    </a:rPr>
                    <a:t>Ratio</a:t>
                  </a:r>
                </a:p>
                <a:p>
                  <a:pPr algn="ctr"/>
                  <a:endParaRPr lang="en-US" sz="2400" b="0">
                    <a:latin typeface="Times New Roman" pitchFamily="18" charset="0"/>
                  </a:endParaRPr>
                </a:p>
              </p:txBody>
            </p:sp>
            <p:sp>
              <p:nvSpPr>
                <p:cNvPr id="802864" name="Rectangle 48"/>
                <p:cNvSpPr>
                  <a:spLocks noChangeArrowheads="1"/>
                </p:cNvSpPr>
                <p:nvPr/>
              </p:nvSpPr>
              <p:spPr bwMode="auto">
                <a:xfrm>
                  <a:off x="0" y="3604"/>
                  <a:ext cx="684" cy="5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65" name="Group 49"/>
              <p:cNvGrpSpPr>
                <a:grpSpLocks/>
              </p:cNvGrpSpPr>
              <p:nvPr/>
            </p:nvGrpSpPr>
            <p:grpSpPr bwMode="auto">
              <a:xfrm>
                <a:off x="684" y="3604"/>
                <a:ext cx="1691" cy="556"/>
                <a:chOff x="684" y="3604"/>
                <a:chExt cx="1691" cy="556"/>
              </a:xfrm>
            </p:grpSpPr>
            <p:sp>
              <p:nvSpPr>
                <p:cNvPr id="802866" name="Rectangle 50"/>
                <p:cNvSpPr>
                  <a:spLocks noChangeArrowheads="1"/>
                </p:cNvSpPr>
                <p:nvPr/>
              </p:nvSpPr>
              <p:spPr bwMode="auto">
                <a:xfrm>
                  <a:off x="727" y="3604"/>
                  <a:ext cx="1605"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800" b="0" i="1">
                      <a:latin typeface="Times New Roman" pitchFamily="18" charset="0"/>
                      <a:ea typeface="MS Mincho" pitchFamily="49" charset="-128"/>
                    </a:rPr>
                    <a:t>new_value = a * old_value</a:t>
                  </a:r>
                  <a:endParaRPr lang="en-US" sz="1800" b="0">
                    <a:latin typeface="Times New Roman" pitchFamily="18" charset="0"/>
                    <a:cs typeface="Times New Roman" pitchFamily="18" charset="0"/>
                  </a:endParaRPr>
                </a:p>
                <a:p>
                  <a:endParaRPr lang="en-US" sz="1800" b="0">
                    <a:latin typeface="Times New Roman" pitchFamily="18" charset="0"/>
                  </a:endParaRPr>
                </a:p>
              </p:txBody>
            </p:sp>
            <p:sp>
              <p:nvSpPr>
                <p:cNvPr id="802867" name="Rectangle 51"/>
                <p:cNvSpPr>
                  <a:spLocks noChangeArrowheads="1"/>
                </p:cNvSpPr>
                <p:nvPr/>
              </p:nvSpPr>
              <p:spPr bwMode="auto">
                <a:xfrm>
                  <a:off x="684" y="3604"/>
                  <a:ext cx="1691" cy="5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802868" name="Group 52"/>
              <p:cNvGrpSpPr>
                <a:grpSpLocks/>
              </p:cNvGrpSpPr>
              <p:nvPr/>
            </p:nvGrpSpPr>
            <p:grpSpPr bwMode="auto">
              <a:xfrm>
                <a:off x="2375" y="3604"/>
                <a:ext cx="1382" cy="556"/>
                <a:chOff x="2375" y="3604"/>
                <a:chExt cx="1382" cy="556"/>
              </a:xfrm>
            </p:grpSpPr>
            <p:sp>
              <p:nvSpPr>
                <p:cNvPr id="802869" name="Rectangle 53"/>
                <p:cNvSpPr>
                  <a:spLocks noChangeArrowheads="1"/>
                </p:cNvSpPr>
                <p:nvPr/>
              </p:nvSpPr>
              <p:spPr bwMode="auto">
                <a:xfrm>
                  <a:off x="2418" y="3604"/>
                  <a:ext cx="1296"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800" b="0">
                      <a:latin typeface="Times New Roman" pitchFamily="18" charset="0"/>
                      <a:cs typeface="Times New Roman" pitchFamily="18" charset="0"/>
                    </a:rPr>
                    <a:t>Length can be measured in meters or feet.</a:t>
                  </a:r>
                </a:p>
                <a:p>
                  <a:endParaRPr lang="en-US" sz="1800" b="0">
                    <a:latin typeface="Times New Roman" pitchFamily="18" charset="0"/>
                  </a:endParaRPr>
                </a:p>
              </p:txBody>
            </p:sp>
            <p:sp>
              <p:nvSpPr>
                <p:cNvPr id="802870" name="Rectangle 54"/>
                <p:cNvSpPr>
                  <a:spLocks noChangeArrowheads="1"/>
                </p:cNvSpPr>
                <p:nvPr/>
              </p:nvSpPr>
              <p:spPr bwMode="auto">
                <a:xfrm>
                  <a:off x="2375" y="3604"/>
                  <a:ext cx="1382" cy="5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802871" name="Rectangle 55"/>
            <p:cNvSpPr>
              <a:spLocks noChangeArrowheads="1"/>
            </p:cNvSpPr>
            <p:nvPr/>
          </p:nvSpPr>
          <p:spPr bwMode="auto">
            <a:xfrm>
              <a:off x="-2" y="-2"/>
              <a:ext cx="3761" cy="4164"/>
            </a:xfrm>
            <a:prstGeom prst="rect">
              <a:avLst/>
            </a:prstGeom>
            <a:noFill/>
            <a:ln w="63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extLst>
      <p:ext uri="{BB962C8B-B14F-4D97-AF65-F5344CB8AC3E}">
        <p14:creationId xmlns:p14="http://schemas.microsoft.com/office/powerpoint/2010/main" val="2082620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6" name="Rectangle 4"/>
          <p:cNvSpPr>
            <a:spLocks noGrp="1" noChangeArrowheads="1"/>
          </p:cNvSpPr>
          <p:nvPr>
            <p:ph type="title"/>
          </p:nvPr>
        </p:nvSpPr>
        <p:spPr>
          <a:xfrm>
            <a:off x="-21744" y="0"/>
            <a:ext cx="8229600" cy="764704"/>
          </a:xfrm>
        </p:spPr>
        <p:txBody>
          <a:bodyPr>
            <a:normAutofit/>
          </a:bodyPr>
          <a:lstStyle/>
          <a:p>
            <a:pPr algn="l"/>
            <a:r>
              <a:rPr lang="en-US" sz="3200" b="1" dirty="0">
                <a:solidFill>
                  <a:srgbClr val="FF0000"/>
                </a:solidFill>
              </a:rPr>
              <a:t>Discrete and Continuous Attributes </a:t>
            </a:r>
          </a:p>
        </p:txBody>
      </p:sp>
      <p:sp>
        <p:nvSpPr>
          <p:cNvPr id="781317" name="Rectangle 5"/>
          <p:cNvSpPr>
            <a:spLocks noGrp="1" noChangeArrowheads="1"/>
          </p:cNvSpPr>
          <p:nvPr>
            <p:ph type="body" idx="1"/>
          </p:nvPr>
        </p:nvSpPr>
        <p:spPr>
          <a:xfrm>
            <a:off x="323528" y="764704"/>
            <a:ext cx="8229600" cy="4525963"/>
          </a:xfrm>
        </p:spPr>
        <p:txBody>
          <a:bodyPr>
            <a:normAutofit lnSpcReduction="10000"/>
          </a:bodyPr>
          <a:lstStyle/>
          <a:p>
            <a:pPr>
              <a:lnSpc>
                <a:spcPct val="90000"/>
              </a:lnSpc>
            </a:pPr>
            <a:r>
              <a:rPr lang="en-US" sz="2400" b="1" dirty="0"/>
              <a:t>Discrete Attribute</a:t>
            </a:r>
          </a:p>
          <a:p>
            <a:pPr lvl="1">
              <a:lnSpc>
                <a:spcPct val="90000"/>
              </a:lnSpc>
            </a:pPr>
            <a:r>
              <a:rPr lang="en-US" sz="2000" dirty="0"/>
              <a:t>Has only a finite or </a:t>
            </a:r>
            <a:r>
              <a:rPr lang="en-US" sz="2000" dirty="0" err="1"/>
              <a:t>countably</a:t>
            </a:r>
            <a:r>
              <a:rPr lang="en-US" sz="2000" dirty="0"/>
              <a:t> infinite set of values</a:t>
            </a:r>
          </a:p>
          <a:p>
            <a:pPr lvl="1">
              <a:lnSpc>
                <a:spcPct val="90000"/>
              </a:lnSpc>
            </a:pPr>
            <a:r>
              <a:rPr lang="en-US" sz="2000" dirty="0"/>
              <a:t>Examples: </a:t>
            </a:r>
            <a:r>
              <a:rPr lang="en-US" sz="2000" dirty="0" smtClean="0"/>
              <a:t>SDSS IDs, zip </a:t>
            </a:r>
            <a:r>
              <a:rPr lang="en-US" sz="2000" dirty="0"/>
              <a:t>codes, counts, or the set of words in a collection of documents </a:t>
            </a:r>
          </a:p>
          <a:p>
            <a:pPr lvl="1">
              <a:lnSpc>
                <a:spcPct val="90000"/>
              </a:lnSpc>
            </a:pPr>
            <a:r>
              <a:rPr lang="en-US" sz="2000" dirty="0"/>
              <a:t>Often represented as integer variables.   </a:t>
            </a:r>
          </a:p>
          <a:p>
            <a:pPr lvl="1">
              <a:lnSpc>
                <a:spcPct val="90000"/>
              </a:lnSpc>
            </a:pPr>
            <a:r>
              <a:rPr lang="en-US" sz="2000" dirty="0">
                <a:solidFill>
                  <a:srgbClr val="FF0000"/>
                </a:solidFill>
              </a:rPr>
              <a:t>Note: binary attributes </a:t>
            </a:r>
            <a:r>
              <a:rPr lang="en-US" sz="2000" b="1" dirty="0" smtClean="0">
                <a:solidFill>
                  <a:srgbClr val="FF0000"/>
                </a:solidFill>
              </a:rPr>
              <a:t>(flags) </a:t>
            </a:r>
            <a:r>
              <a:rPr lang="en-US" sz="2000" dirty="0" smtClean="0">
                <a:solidFill>
                  <a:srgbClr val="FF0000"/>
                </a:solidFill>
              </a:rPr>
              <a:t>are </a:t>
            </a:r>
            <a:r>
              <a:rPr lang="en-US" sz="2000" dirty="0">
                <a:solidFill>
                  <a:srgbClr val="FF0000"/>
                </a:solidFill>
              </a:rPr>
              <a:t>a special case of discrete attributes </a:t>
            </a:r>
          </a:p>
          <a:p>
            <a:pPr lvl="4">
              <a:lnSpc>
                <a:spcPct val="90000"/>
              </a:lnSpc>
            </a:pPr>
            <a:endParaRPr lang="en-US" sz="1800" dirty="0">
              <a:solidFill>
                <a:srgbClr val="FF0000"/>
              </a:solidFill>
            </a:endParaRPr>
          </a:p>
          <a:p>
            <a:pPr>
              <a:lnSpc>
                <a:spcPct val="90000"/>
              </a:lnSpc>
            </a:pPr>
            <a:r>
              <a:rPr lang="en-US" sz="2400" b="1" dirty="0"/>
              <a:t>Continuous Attribute</a:t>
            </a:r>
          </a:p>
          <a:p>
            <a:pPr lvl="1">
              <a:lnSpc>
                <a:spcPct val="90000"/>
              </a:lnSpc>
            </a:pPr>
            <a:r>
              <a:rPr lang="en-US" sz="2000" dirty="0"/>
              <a:t>Has real numbers as attribute values</a:t>
            </a:r>
          </a:p>
          <a:p>
            <a:pPr lvl="1">
              <a:lnSpc>
                <a:spcPct val="90000"/>
              </a:lnSpc>
            </a:pPr>
            <a:r>
              <a:rPr lang="en-US" sz="2000" dirty="0"/>
              <a:t>Examples: </a:t>
            </a:r>
            <a:r>
              <a:rPr lang="en-US" sz="2000" dirty="0" smtClean="0"/>
              <a:t>fluxes,   </a:t>
            </a:r>
            <a:endParaRPr lang="en-US" sz="2000" dirty="0"/>
          </a:p>
          <a:p>
            <a:pPr lvl="1">
              <a:lnSpc>
                <a:spcPct val="90000"/>
              </a:lnSpc>
            </a:pPr>
            <a:r>
              <a:rPr lang="en-US" sz="2000" dirty="0"/>
              <a:t>Practically, real values can only be measured and represented using a finite number of digits.</a:t>
            </a:r>
          </a:p>
          <a:p>
            <a:pPr lvl="1">
              <a:lnSpc>
                <a:spcPct val="90000"/>
              </a:lnSpc>
            </a:pPr>
            <a:r>
              <a:rPr lang="en-US" sz="2000" dirty="0"/>
              <a:t>Continuous attributes are typically represented as floating-point variables.  </a:t>
            </a:r>
          </a:p>
          <a:p>
            <a:pPr lvl="4">
              <a:lnSpc>
                <a:spcPct val="90000"/>
              </a:lnSpc>
            </a:pPr>
            <a:endParaRPr lang="en-US" sz="1800" dirty="0"/>
          </a:p>
        </p:txBody>
      </p:sp>
    </p:spTree>
    <p:extLst>
      <p:ext uri="{BB962C8B-B14F-4D97-AF65-F5344CB8AC3E}">
        <p14:creationId xmlns:p14="http://schemas.microsoft.com/office/powerpoint/2010/main" val="3748762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20" name="Rectangle 12"/>
          <p:cNvSpPr>
            <a:spLocks noGrp="1" noChangeArrowheads="1"/>
          </p:cNvSpPr>
          <p:nvPr>
            <p:ph type="title"/>
          </p:nvPr>
        </p:nvSpPr>
        <p:spPr>
          <a:xfrm>
            <a:off x="0" y="0"/>
            <a:ext cx="8229600" cy="692696"/>
          </a:xfrm>
        </p:spPr>
        <p:txBody>
          <a:bodyPr>
            <a:normAutofit fontScale="90000"/>
          </a:bodyPr>
          <a:lstStyle/>
          <a:p>
            <a:pPr algn="l"/>
            <a:r>
              <a:rPr lang="en-US" b="1" dirty="0" smtClean="0">
                <a:solidFill>
                  <a:srgbClr val="FF0000"/>
                </a:solidFill>
              </a:rPr>
              <a:t>LAST TYPE: Ordered </a:t>
            </a:r>
            <a:r>
              <a:rPr lang="en-US" b="1" dirty="0">
                <a:solidFill>
                  <a:srgbClr val="FF0000"/>
                </a:solidFill>
              </a:rPr>
              <a:t>Data </a:t>
            </a:r>
          </a:p>
        </p:txBody>
      </p:sp>
      <p:graphicFrame>
        <p:nvGraphicFramePr>
          <p:cNvPr id="2" name="Oggetto 1"/>
          <p:cNvGraphicFramePr>
            <a:graphicFrameLocks noChangeAspect="1"/>
          </p:cNvGraphicFramePr>
          <p:nvPr>
            <p:extLst>
              <p:ext uri="{D42A27DB-BD31-4B8C-83A1-F6EECF244321}">
                <p14:modId xmlns:p14="http://schemas.microsoft.com/office/powerpoint/2010/main" val="3766872836"/>
              </p:ext>
            </p:extLst>
          </p:nvPr>
        </p:nvGraphicFramePr>
        <p:xfrm>
          <a:off x="3851920" y="4005064"/>
          <a:ext cx="2971800" cy="2536230"/>
        </p:xfrm>
        <a:graphic>
          <a:graphicData uri="http://schemas.openxmlformats.org/presentationml/2006/ole">
            <mc:AlternateContent xmlns:mc="http://schemas.openxmlformats.org/markup-compatibility/2006">
              <mc:Choice xmlns:v="urn:schemas-microsoft-com:vml" Requires="v">
                <p:oleObj spid="_x0000_s21532" name="VISIO" r:id="rId4" imgW="2330196" imgH="1991868" progId="Visio.Drawing.6">
                  <p:embed/>
                </p:oleObj>
              </mc:Choice>
              <mc:Fallback>
                <p:oleObj name="VISIO" r:id="rId4" imgW="2330196" imgH="1991868"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005064"/>
                        <a:ext cx="2971800" cy="2536230"/>
                      </a:xfrm>
                      <a:prstGeom prst="rect">
                        <a:avLst/>
                      </a:prstGeom>
                      <a:noFill/>
                      <a:ln>
                        <a:noFill/>
                      </a:ln>
                      <a:effectLst/>
                    </p:spPr>
                  </p:pic>
                </p:oleObj>
              </mc:Fallback>
            </mc:AlternateContent>
          </a:graphicData>
        </a:graphic>
      </p:graphicFrame>
      <p:sp>
        <p:nvSpPr>
          <p:cNvPr id="4" name="CasellaDiTesto 3"/>
          <p:cNvSpPr txBox="1"/>
          <p:nvPr/>
        </p:nvSpPr>
        <p:spPr>
          <a:xfrm>
            <a:off x="323528" y="1124744"/>
            <a:ext cx="8280920" cy="2677656"/>
          </a:xfrm>
          <a:prstGeom prst="rect">
            <a:avLst/>
          </a:prstGeom>
          <a:noFill/>
        </p:spPr>
        <p:txBody>
          <a:bodyPr wrap="square" rtlCol="0">
            <a:spAutoFit/>
          </a:bodyPr>
          <a:lstStyle/>
          <a:p>
            <a:r>
              <a:rPr lang="en-US" sz="2800" dirty="0" smtClean="0"/>
              <a:t>Data where the position in a sequence matters: </a:t>
            </a:r>
          </a:p>
          <a:p>
            <a:endParaRPr lang="en-US" sz="2800" dirty="0" smtClean="0"/>
          </a:p>
          <a:p>
            <a:r>
              <a:rPr lang="en-US" sz="2800" dirty="0" err="1" smtClean="0"/>
              <a:t>Es</a:t>
            </a:r>
            <a:r>
              <a:rPr lang="en-US" sz="2800" dirty="0"/>
              <a:t>. Genomic sequences</a:t>
            </a:r>
          </a:p>
          <a:p>
            <a:r>
              <a:rPr lang="en-US" sz="2800" dirty="0" err="1"/>
              <a:t>Es</a:t>
            </a:r>
            <a:r>
              <a:rPr lang="en-US" sz="2800" dirty="0"/>
              <a:t>. </a:t>
            </a:r>
            <a:r>
              <a:rPr lang="en-US" sz="2800" dirty="0" err="1"/>
              <a:t>Metereological</a:t>
            </a:r>
            <a:r>
              <a:rPr lang="en-US" sz="2800" dirty="0"/>
              <a:t> data</a:t>
            </a:r>
          </a:p>
          <a:p>
            <a:r>
              <a:rPr lang="en-US" sz="2800" dirty="0" err="1" smtClean="0"/>
              <a:t>Es</a:t>
            </a:r>
            <a:r>
              <a:rPr lang="en-US" sz="2800" dirty="0" smtClean="0"/>
              <a:t>. Light </a:t>
            </a:r>
            <a:r>
              <a:rPr lang="en-US" sz="2800" dirty="0"/>
              <a:t>curves</a:t>
            </a:r>
          </a:p>
          <a:p>
            <a:endParaRPr lang="it-IT" sz="2800" dirty="0"/>
          </a:p>
        </p:txBody>
      </p:sp>
    </p:spTree>
    <p:extLst>
      <p:ext uri="{BB962C8B-B14F-4D97-AF65-F5344CB8AC3E}">
        <p14:creationId xmlns:p14="http://schemas.microsoft.com/office/powerpoint/2010/main" val="991021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a:t>Ordered Data </a:t>
            </a:r>
          </a:p>
        </p:txBody>
      </p:sp>
      <p:sp>
        <p:nvSpPr>
          <p:cNvPr id="790534" name="Rectangle 6"/>
          <p:cNvSpPr>
            <a:spLocks noGrp="1" noChangeArrowheads="1"/>
          </p:cNvSpPr>
          <p:nvPr>
            <p:ph type="body" idx="1"/>
          </p:nvPr>
        </p:nvSpPr>
        <p:spPr/>
        <p:txBody>
          <a:bodyPr/>
          <a:lstStyle/>
          <a:p>
            <a:r>
              <a:rPr lang="en-US"/>
              <a:t> Genomic sequence data</a:t>
            </a:r>
          </a:p>
        </p:txBody>
      </p:sp>
      <p:graphicFrame>
        <p:nvGraphicFramePr>
          <p:cNvPr id="790532" name="Object 4"/>
          <p:cNvGraphicFramePr>
            <a:graphicFrameLocks noChangeAspect="1"/>
          </p:cNvGraphicFramePr>
          <p:nvPr/>
        </p:nvGraphicFramePr>
        <p:xfrm>
          <a:off x="1600200" y="1828800"/>
          <a:ext cx="4278313" cy="3651250"/>
        </p:xfrm>
        <a:graphic>
          <a:graphicData uri="http://schemas.openxmlformats.org/presentationml/2006/ole">
            <mc:AlternateContent xmlns:mc="http://schemas.openxmlformats.org/markup-compatibility/2006">
              <mc:Choice xmlns:v="urn:schemas-microsoft-com:vml" Requires="v">
                <p:oleObj spid="_x0000_s9245" name="VISIO" r:id="rId4" imgW="2332800" imgH="1990080" progId="Visio.Drawing.6">
                  <p:embed/>
                </p:oleObj>
              </mc:Choice>
              <mc:Fallback>
                <p:oleObj name="VISIO" r:id="rId4" imgW="2332800" imgH="199008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8288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47780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a:xfrm>
            <a:off x="0" y="0"/>
            <a:ext cx="8229600" cy="548680"/>
          </a:xfrm>
        </p:spPr>
        <p:txBody>
          <a:bodyPr>
            <a:normAutofit fontScale="90000"/>
          </a:bodyPr>
          <a:lstStyle/>
          <a:p>
            <a:pPr algn="l"/>
            <a:r>
              <a:rPr lang="en-US" b="1" dirty="0">
                <a:solidFill>
                  <a:srgbClr val="FF0000"/>
                </a:solidFill>
              </a:rPr>
              <a:t>Data Quality </a:t>
            </a:r>
          </a:p>
        </p:txBody>
      </p:sp>
      <p:sp>
        <p:nvSpPr>
          <p:cNvPr id="792582" name="Rectangle 6"/>
          <p:cNvSpPr>
            <a:spLocks noGrp="1" noChangeArrowheads="1"/>
          </p:cNvSpPr>
          <p:nvPr>
            <p:ph type="body" idx="1"/>
          </p:nvPr>
        </p:nvSpPr>
        <p:spPr>
          <a:xfrm>
            <a:off x="395536" y="980728"/>
            <a:ext cx="8229600" cy="4525963"/>
          </a:xfrm>
        </p:spPr>
        <p:txBody>
          <a:bodyPr>
            <a:normAutofit lnSpcReduction="10000"/>
          </a:bodyPr>
          <a:lstStyle/>
          <a:p>
            <a:r>
              <a:rPr lang="en-US" dirty="0"/>
              <a:t>What kinds of data quality problems?</a:t>
            </a:r>
          </a:p>
          <a:p>
            <a:r>
              <a:rPr lang="en-US" dirty="0"/>
              <a:t>How can we detect problems with the data? </a:t>
            </a:r>
          </a:p>
          <a:p>
            <a:r>
              <a:rPr lang="en-US" dirty="0"/>
              <a:t>What can we do about these problems? </a:t>
            </a:r>
          </a:p>
          <a:p>
            <a:pPr lvl="4"/>
            <a:endParaRPr lang="en-US" dirty="0"/>
          </a:p>
          <a:p>
            <a:pPr lvl="4"/>
            <a:endParaRPr lang="en-US" dirty="0"/>
          </a:p>
          <a:p>
            <a:r>
              <a:rPr lang="en-US" dirty="0"/>
              <a:t>Examples of data quality problems: </a:t>
            </a:r>
          </a:p>
          <a:p>
            <a:pPr lvl="1"/>
            <a:r>
              <a:rPr lang="en-US" dirty="0"/>
              <a:t>Noise and outliers </a:t>
            </a:r>
          </a:p>
          <a:p>
            <a:pPr lvl="1"/>
            <a:r>
              <a:rPr lang="en-US" dirty="0" smtClean="0"/>
              <a:t>duplicate data</a:t>
            </a:r>
          </a:p>
          <a:p>
            <a:pPr lvl="1"/>
            <a:r>
              <a:rPr lang="en-US" dirty="0"/>
              <a:t>missing values</a:t>
            </a:r>
            <a:r>
              <a:rPr lang="en-US" dirty="0" smtClean="0"/>
              <a:t> </a:t>
            </a:r>
            <a:endParaRPr lang="en-US" dirty="0"/>
          </a:p>
        </p:txBody>
      </p:sp>
    </p:spTree>
    <p:extLst>
      <p:ext uri="{BB962C8B-B14F-4D97-AF65-F5344CB8AC3E}">
        <p14:creationId xmlns:p14="http://schemas.microsoft.com/office/powerpoint/2010/main" val="2040657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6676" name="Rectangle 4"/>
          <p:cNvSpPr>
            <a:spLocks noGrp="1" noChangeArrowheads="1"/>
          </p:cNvSpPr>
          <p:nvPr>
            <p:ph type="title"/>
          </p:nvPr>
        </p:nvSpPr>
        <p:spPr>
          <a:xfrm>
            <a:off x="0" y="0"/>
            <a:ext cx="8229600" cy="548680"/>
          </a:xfrm>
        </p:spPr>
        <p:txBody>
          <a:bodyPr>
            <a:normAutofit fontScale="90000"/>
          </a:bodyPr>
          <a:lstStyle/>
          <a:p>
            <a:pPr algn="l"/>
            <a:r>
              <a:rPr lang="en-US" dirty="0">
                <a:solidFill>
                  <a:srgbClr val="FF0000"/>
                </a:solidFill>
              </a:rPr>
              <a:t>Missing Values</a:t>
            </a:r>
          </a:p>
        </p:txBody>
      </p:sp>
      <p:sp>
        <p:nvSpPr>
          <p:cNvPr id="796677" name="Rectangle 5"/>
          <p:cNvSpPr>
            <a:spLocks noGrp="1" noChangeArrowheads="1"/>
          </p:cNvSpPr>
          <p:nvPr>
            <p:ph type="body" idx="1"/>
          </p:nvPr>
        </p:nvSpPr>
        <p:spPr>
          <a:xfrm>
            <a:off x="323528" y="836712"/>
            <a:ext cx="8229600" cy="4525963"/>
          </a:xfrm>
        </p:spPr>
        <p:txBody>
          <a:bodyPr>
            <a:normAutofit fontScale="92500" lnSpcReduction="20000"/>
          </a:bodyPr>
          <a:lstStyle/>
          <a:p>
            <a:pPr>
              <a:lnSpc>
                <a:spcPct val="90000"/>
              </a:lnSpc>
            </a:pPr>
            <a:r>
              <a:rPr lang="en-US" dirty="0"/>
              <a:t>Reasons for missing values</a:t>
            </a:r>
          </a:p>
          <a:p>
            <a:pPr lvl="1">
              <a:lnSpc>
                <a:spcPct val="90000"/>
              </a:lnSpc>
            </a:pPr>
            <a:r>
              <a:rPr lang="en-US" dirty="0"/>
              <a:t>Information is not collected </a:t>
            </a:r>
            <a:br>
              <a:rPr lang="en-US" dirty="0"/>
            </a:br>
            <a:r>
              <a:rPr lang="en-US" dirty="0"/>
              <a:t>(e.g., </a:t>
            </a:r>
            <a:r>
              <a:rPr lang="en-US" dirty="0" smtClean="0"/>
              <a:t>instrument/pipeline failure)</a:t>
            </a:r>
            <a:endParaRPr lang="en-US" dirty="0"/>
          </a:p>
          <a:p>
            <a:pPr lvl="1">
              <a:lnSpc>
                <a:spcPct val="90000"/>
              </a:lnSpc>
            </a:pPr>
            <a:r>
              <a:rPr lang="en-US" dirty="0"/>
              <a:t>Attributes may not be applicable to all cases </a:t>
            </a:r>
            <a:br>
              <a:rPr lang="en-US" dirty="0"/>
            </a:br>
            <a:r>
              <a:rPr lang="en-US" dirty="0"/>
              <a:t>(</a:t>
            </a:r>
            <a:r>
              <a:rPr lang="en-US" dirty="0" smtClean="0"/>
              <a:t>e.g. no HI profile in E type galaxies)</a:t>
            </a:r>
            <a:endParaRPr lang="en-US" dirty="0"/>
          </a:p>
          <a:p>
            <a:pPr lvl="1">
              <a:lnSpc>
                <a:spcPct val="90000"/>
              </a:lnSpc>
            </a:pPr>
            <a:endParaRPr lang="en-US" dirty="0"/>
          </a:p>
          <a:p>
            <a:pPr>
              <a:lnSpc>
                <a:spcPct val="90000"/>
              </a:lnSpc>
            </a:pPr>
            <a:r>
              <a:rPr lang="en-US" dirty="0"/>
              <a:t>Handling missing values</a:t>
            </a:r>
          </a:p>
          <a:p>
            <a:pPr lvl="1">
              <a:lnSpc>
                <a:spcPct val="90000"/>
              </a:lnSpc>
            </a:pPr>
            <a:r>
              <a:rPr lang="en-US" dirty="0"/>
              <a:t>Eliminate Data Objects</a:t>
            </a:r>
          </a:p>
          <a:p>
            <a:pPr lvl="1">
              <a:lnSpc>
                <a:spcPct val="90000"/>
              </a:lnSpc>
            </a:pPr>
            <a:r>
              <a:rPr lang="en-US" dirty="0"/>
              <a:t>Estimate Missing </a:t>
            </a:r>
            <a:r>
              <a:rPr lang="en-US" dirty="0" smtClean="0"/>
              <a:t>Values (for instance upper limits)</a:t>
            </a:r>
            <a:endParaRPr lang="en-US" dirty="0"/>
          </a:p>
          <a:p>
            <a:pPr lvl="1">
              <a:lnSpc>
                <a:spcPct val="90000"/>
              </a:lnSpc>
            </a:pPr>
            <a:r>
              <a:rPr lang="en-US" dirty="0"/>
              <a:t>Ignore the Missing Value During </a:t>
            </a:r>
            <a:r>
              <a:rPr lang="en-US" dirty="0" smtClean="0"/>
              <a:t>Analysis (if method allows it)</a:t>
            </a:r>
            <a:endParaRPr lang="en-US" dirty="0"/>
          </a:p>
          <a:p>
            <a:pPr lvl="1">
              <a:lnSpc>
                <a:spcPct val="90000"/>
              </a:lnSpc>
            </a:pPr>
            <a:r>
              <a:rPr lang="en-US" dirty="0"/>
              <a:t>Replace with all possible values (weighted by their probabilities)</a:t>
            </a:r>
          </a:p>
        </p:txBody>
      </p:sp>
    </p:spTree>
    <p:extLst>
      <p:ext uri="{BB962C8B-B14F-4D97-AF65-F5344CB8AC3E}">
        <p14:creationId xmlns:p14="http://schemas.microsoft.com/office/powerpoint/2010/main" val="3326114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7" y="44624"/>
            <a:ext cx="2857500" cy="2857500"/>
          </a:xfrm>
          <a:prstGeom prst="rect">
            <a:avLst/>
          </a:prstGeom>
        </p:spPr>
      </p:pic>
      <p:sp>
        <p:nvSpPr>
          <p:cNvPr id="3" name="CasellaDiTesto 2"/>
          <p:cNvSpPr txBox="1"/>
          <p:nvPr/>
        </p:nvSpPr>
        <p:spPr>
          <a:xfrm>
            <a:off x="2411760" y="332656"/>
            <a:ext cx="6264696" cy="1477328"/>
          </a:xfrm>
          <a:prstGeom prst="rect">
            <a:avLst/>
          </a:prstGeom>
          <a:noFill/>
        </p:spPr>
        <p:txBody>
          <a:bodyPr wrap="square" rtlCol="0">
            <a:spAutoFit/>
          </a:bodyPr>
          <a:lstStyle/>
          <a:p>
            <a:r>
              <a:rPr lang="en-US" b="1" dirty="0" smtClean="0"/>
              <a:t>The </a:t>
            </a:r>
            <a:r>
              <a:rPr lang="en-US" b="1" dirty="0"/>
              <a:t>Elements of Statistical Learning: Data Mining, Inference, and Prediction, Second Edition (Springer Series in Statistics) </a:t>
            </a:r>
            <a:r>
              <a:rPr lang="en-US" dirty="0"/>
              <a:t>by Trevor Hastie, Robert </a:t>
            </a:r>
            <a:r>
              <a:rPr lang="en-US" dirty="0" err="1"/>
              <a:t>Tibshirani</a:t>
            </a:r>
            <a:r>
              <a:rPr lang="en-US" dirty="0"/>
              <a:t> and Jerome Friedman </a:t>
            </a:r>
            <a:r>
              <a:rPr lang="en-US" dirty="0" smtClean="0"/>
              <a:t>(2009</a:t>
            </a:r>
            <a:r>
              <a:rPr lang="en-US" dirty="0"/>
              <a:t>) </a:t>
            </a:r>
            <a:r>
              <a:rPr lang="en-US" dirty="0" smtClean="0"/>
              <a:t>, Springer</a:t>
            </a:r>
            <a:endParaRPr lang="en-US" dirty="0"/>
          </a:p>
          <a:p>
            <a:endParaRPr lang="it-IT" dirty="0"/>
          </a:p>
        </p:txBody>
      </p:sp>
    </p:spTree>
    <p:extLst>
      <p:ext uri="{BB962C8B-B14F-4D97-AF65-F5344CB8AC3E}">
        <p14:creationId xmlns:p14="http://schemas.microsoft.com/office/powerpoint/2010/main" val="3250830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1026"/>
          <p:cNvSpPr>
            <a:spLocks noGrp="1" noChangeArrowheads="1"/>
          </p:cNvSpPr>
          <p:nvPr>
            <p:ph type="title"/>
          </p:nvPr>
        </p:nvSpPr>
        <p:spPr>
          <a:xfrm>
            <a:off x="0" y="-32566"/>
            <a:ext cx="8229600" cy="725262"/>
          </a:xfrm>
        </p:spPr>
        <p:txBody>
          <a:bodyPr>
            <a:normAutofit fontScale="90000"/>
          </a:bodyPr>
          <a:lstStyle/>
          <a:p>
            <a:pPr algn="l"/>
            <a:r>
              <a:rPr lang="en-US" b="1" dirty="0">
                <a:solidFill>
                  <a:srgbClr val="FF0000"/>
                </a:solidFill>
              </a:rPr>
              <a:t>Data Preprocessing</a:t>
            </a:r>
          </a:p>
        </p:txBody>
      </p:sp>
      <p:sp>
        <p:nvSpPr>
          <p:cNvPr id="832515" name="Rectangle 1027"/>
          <p:cNvSpPr>
            <a:spLocks noGrp="1" noChangeArrowheads="1"/>
          </p:cNvSpPr>
          <p:nvPr>
            <p:ph type="body" idx="1"/>
          </p:nvPr>
        </p:nvSpPr>
        <p:spPr>
          <a:xfrm>
            <a:off x="467544" y="980728"/>
            <a:ext cx="8229600" cy="4525963"/>
          </a:xfrm>
        </p:spPr>
        <p:txBody>
          <a:bodyPr/>
          <a:lstStyle/>
          <a:p>
            <a:r>
              <a:rPr lang="en-US" dirty="0"/>
              <a:t>Aggregation</a:t>
            </a:r>
          </a:p>
          <a:p>
            <a:r>
              <a:rPr lang="en-US" dirty="0"/>
              <a:t>Sampling</a:t>
            </a:r>
          </a:p>
          <a:p>
            <a:r>
              <a:rPr lang="en-US" dirty="0"/>
              <a:t>Dimensionality Reduction</a:t>
            </a:r>
          </a:p>
          <a:p>
            <a:r>
              <a:rPr lang="en-US" dirty="0"/>
              <a:t>Feature subset selection</a:t>
            </a:r>
          </a:p>
          <a:p>
            <a:r>
              <a:rPr lang="en-US" dirty="0"/>
              <a:t>Feature creation</a:t>
            </a:r>
          </a:p>
          <a:p>
            <a:r>
              <a:rPr lang="en-US" dirty="0"/>
              <a:t>Discretization and </a:t>
            </a:r>
            <a:r>
              <a:rPr lang="en-US" dirty="0" err="1"/>
              <a:t>Binarization</a:t>
            </a:r>
            <a:endParaRPr lang="en-US" dirty="0"/>
          </a:p>
          <a:p>
            <a:r>
              <a:rPr lang="en-US" dirty="0"/>
              <a:t>Attribute Transformation</a:t>
            </a:r>
          </a:p>
          <a:p>
            <a:endParaRPr lang="en-US" dirty="0"/>
          </a:p>
        </p:txBody>
      </p:sp>
    </p:spTree>
    <p:extLst>
      <p:ext uri="{BB962C8B-B14F-4D97-AF65-F5344CB8AC3E}">
        <p14:creationId xmlns:p14="http://schemas.microsoft.com/office/powerpoint/2010/main" val="674107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0" y="0"/>
            <a:ext cx="8229600" cy="908720"/>
          </a:xfrm>
        </p:spPr>
        <p:txBody>
          <a:bodyPr/>
          <a:lstStyle/>
          <a:p>
            <a:pPr algn="l"/>
            <a:r>
              <a:rPr lang="en-US" b="1" dirty="0">
                <a:solidFill>
                  <a:srgbClr val="FF0000"/>
                </a:solidFill>
              </a:rPr>
              <a:t>Aggregation</a:t>
            </a:r>
          </a:p>
        </p:txBody>
      </p:sp>
      <p:sp>
        <p:nvSpPr>
          <p:cNvPr id="834563" name="Rectangle 3"/>
          <p:cNvSpPr>
            <a:spLocks noGrp="1" noChangeArrowheads="1"/>
          </p:cNvSpPr>
          <p:nvPr>
            <p:ph type="body" idx="1"/>
          </p:nvPr>
        </p:nvSpPr>
        <p:spPr/>
        <p:txBody>
          <a:bodyPr>
            <a:normAutofit fontScale="92500" lnSpcReduction="10000"/>
          </a:bodyPr>
          <a:lstStyle/>
          <a:p>
            <a:r>
              <a:rPr lang="en-US" dirty="0"/>
              <a:t>Combining two or more attributes (or objects) into a single attribute (or object)</a:t>
            </a:r>
          </a:p>
          <a:p>
            <a:endParaRPr lang="en-US" dirty="0"/>
          </a:p>
          <a:p>
            <a:r>
              <a:rPr lang="en-US" dirty="0"/>
              <a:t>Purpose</a:t>
            </a:r>
          </a:p>
          <a:p>
            <a:pPr lvl="1"/>
            <a:r>
              <a:rPr lang="en-US" dirty="0"/>
              <a:t>Data reduction</a:t>
            </a:r>
          </a:p>
          <a:p>
            <a:pPr lvl="2"/>
            <a:r>
              <a:rPr lang="en-US" dirty="0"/>
              <a:t> Reduce the number of attributes or objects</a:t>
            </a:r>
          </a:p>
          <a:p>
            <a:pPr lvl="1"/>
            <a:r>
              <a:rPr lang="en-US" dirty="0"/>
              <a:t>Change of scale</a:t>
            </a:r>
          </a:p>
          <a:p>
            <a:pPr lvl="2"/>
            <a:r>
              <a:rPr lang="en-US" dirty="0"/>
              <a:t> Cities aggregated into regions, states, countries, </a:t>
            </a:r>
            <a:r>
              <a:rPr lang="en-US" dirty="0" err="1"/>
              <a:t>etc</a:t>
            </a:r>
            <a:endParaRPr lang="en-US" dirty="0"/>
          </a:p>
          <a:p>
            <a:pPr lvl="1"/>
            <a:r>
              <a:rPr lang="en-US" dirty="0"/>
              <a:t>More “stable” data</a:t>
            </a:r>
          </a:p>
          <a:p>
            <a:pPr lvl="2"/>
            <a:r>
              <a:rPr lang="en-US" dirty="0"/>
              <a:t> Aggregated data tends to have less variability </a:t>
            </a:r>
          </a:p>
        </p:txBody>
      </p:sp>
    </p:spTree>
    <p:extLst>
      <p:ext uri="{BB962C8B-B14F-4D97-AF65-F5344CB8AC3E}">
        <p14:creationId xmlns:p14="http://schemas.microsoft.com/office/powerpoint/2010/main" val="3776673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a:t>Aggregation</a:t>
            </a:r>
          </a:p>
        </p:txBody>
      </p:sp>
      <p:sp>
        <p:nvSpPr>
          <p:cNvPr id="844804" name="Text Box 4"/>
          <p:cNvSpPr txBox="1">
            <a:spLocks noChangeArrowheads="1"/>
          </p:cNvSpPr>
          <p:nvPr/>
        </p:nvSpPr>
        <p:spPr bwMode="auto">
          <a:xfrm>
            <a:off x="1676400" y="36576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844805" name="Text Box 5"/>
          <p:cNvSpPr txBox="1">
            <a:spLocks noChangeArrowheads="1"/>
          </p:cNvSpPr>
          <p:nvPr/>
        </p:nvSpPr>
        <p:spPr bwMode="auto">
          <a:xfrm>
            <a:off x="838200" y="5654675"/>
            <a:ext cx="2895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Standard Deviation of Average Monthly Precipitation</a:t>
            </a:r>
          </a:p>
        </p:txBody>
      </p:sp>
      <p:sp>
        <p:nvSpPr>
          <p:cNvPr id="844806" name="Rectangle 6"/>
          <p:cNvSpPr>
            <a:spLocks noChangeArrowheads="1"/>
          </p:cNvSpPr>
          <p:nvPr/>
        </p:nvSpPr>
        <p:spPr bwMode="auto">
          <a:xfrm>
            <a:off x="1717675" y="598487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it-IT"/>
          </a:p>
        </p:txBody>
      </p:sp>
      <p:sp>
        <p:nvSpPr>
          <p:cNvPr id="844807" name="Text Box 7"/>
          <p:cNvSpPr txBox="1">
            <a:spLocks noChangeArrowheads="1"/>
          </p:cNvSpPr>
          <p:nvPr/>
        </p:nvSpPr>
        <p:spPr bwMode="auto">
          <a:xfrm>
            <a:off x="5410200" y="5654675"/>
            <a:ext cx="2895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Standard Deviation of Average Yearly Precipitation</a:t>
            </a:r>
          </a:p>
        </p:txBody>
      </p:sp>
      <p:pic>
        <p:nvPicPr>
          <p:cNvPr id="844808" name="Picture 8"/>
          <p:cNvPicPr>
            <a:picLocks noChangeAspect="1" noChangeArrowheads="1"/>
          </p:cNvPicPr>
          <p:nvPr/>
        </p:nvPicPr>
        <p:blipFill>
          <a:blip r:embed="rId3">
            <a:extLst>
              <a:ext uri="{28A0092B-C50C-407E-A947-70E740481C1C}">
                <a14:useLocalDpi xmlns:a14="http://schemas.microsoft.com/office/drawing/2010/main" val="0"/>
              </a:ext>
            </a:extLst>
          </a:blip>
          <a:srcRect l="2975" r="18164"/>
          <a:stretch>
            <a:fillRect/>
          </a:stretch>
        </p:blipFill>
        <p:spPr bwMode="auto">
          <a:xfrm>
            <a:off x="152400" y="1768475"/>
            <a:ext cx="40386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480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7861" r="5850"/>
          <a:stretch>
            <a:fillRect/>
          </a:stretch>
        </p:blipFill>
        <p:spPr bwMode="auto">
          <a:xfrm>
            <a:off x="4648200" y="1768475"/>
            <a:ext cx="44958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4810" name="Text Box 10"/>
          <p:cNvSpPr txBox="1">
            <a:spLocks noChangeArrowheads="1"/>
          </p:cNvSpPr>
          <p:nvPr/>
        </p:nvSpPr>
        <p:spPr bwMode="auto">
          <a:xfrm>
            <a:off x="533400" y="1143000"/>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Variation of Precipitation in Australia</a:t>
            </a:r>
          </a:p>
        </p:txBody>
      </p:sp>
    </p:spTree>
    <p:extLst>
      <p:ext uri="{BB962C8B-B14F-4D97-AF65-F5344CB8AC3E}">
        <p14:creationId xmlns:p14="http://schemas.microsoft.com/office/powerpoint/2010/main" val="4004678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228600" y="0"/>
            <a:ext cx="8585200" cy="685800"/>
          </a:xfrm>
        </p:spPr>
        <p:txBody>
          <a:bodyPr>
            <a:normAutofit fontScale="90000"/>
          </a:bodyPr>
          <a:lstStyle/>
          <a:p>
            <a:pPr algn="l"/>
            <a:r>
              <a:rPr lang="en-US" b="1" dirty="0">
                <a:solidFill>
                  <a:srgbClr val="FF0000"/>
                </a:solidFill>
              </a:rPr>
              <a:t>Sampling </a:t>
            </a:r>
          </a:p>
        </p:txBody>
      </p:sp>
      <p:sp>
        <p:nvSpPr>
          <p:cNvPr id="870403" name="Rectangle 3"/>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r>
              <a:rPr lang="en-US" sz="2400" b="1" dirty="0">
                <a:ea typeface="MS Mincho" pitchFamily="49" charset="-128"/>
              </a:rPr>
              <a:t>Sampling is the main technique employed for data selection.</a:t>
            </a:r>
          </a:p>
          <a:p>
            <a:pPr lvl="1" algn="just">
              <a:lnSpc>
                <a:spcPct val="95000"/>
              </a:lnSpc>
              <a:spcBef>
                <a:spcPct val="20000"/>
              </a:spcBef>
            </a:pPr>
            <a:r>
              <a:rPr lang="en-US" sz="2000" b="1" dirty="0">
                <a:ea typeface="MS Mincho" pitchFamily="49" charset="-128"/>
              </a:rPr>
              <a:t>It is often used for both the preliminary investigation of the data and the final data analysis.</a:t>
            </a:r>
          </a:p>
          <a:p>
            <a:pPr lvl="1" algn="just">
              <a:lnSpc>
                <a:spcPct val="95000"/>
              </a:lnSpc>
              <a:spcBef>
                <a:spcPct val="20000"/>
              </a:spcBef>
              <a:buFont typeface="Arial" pitchFamily="34" charset="0"/>
              <a:buNone/>
            </a:pPr>
            <a:r>
              <a:rPr lang="en-US" sz="2000" b="1" dirty="0">
                <a:ea typeface="MS Mincho" pitchFamily="49" charset="-128"/>
              </a:rPr>
              <a:t> </a:t>
            </a:r>
            <a:endParaRPr lang="en-US" sz="2000" b="1" dirty="0">
              <a:cs typeface="Times New Roman" pitchFamily="18" charset="0"/>
            </a:endParaRPr>
          </a:p>
          <a:p>
            <a:pPr marL="285750" indent="-285750" algn="just">
              <a:lnSpc>
                <a:spcPct val="95000"/>
              </a:lnSpc>
              <a:spcBef>
                <a:spcPct val="20000"/>
              </a:spcBef>
            </a:pPr>
            <a:r>
              <a:rPr lang="en-US" sz="2400" b="1" dirty="0">
                <a:solidFill>
                  <a:srgbClr val="FF0000"/>
                </a:solidFill>
                <a:cs typeface="Times New Roman" pitchFamily="18" charset="0"/>
              </a:rPr>
              <a:t>Statisticians</a:t>
            </a:r>
            <a:r>
              <a:rPr lang="en-US" sz="2400" b="1" dirty="0">
                <a:cs typeface="Times New Roman" pitchFamily="18" charset="0"/>
              </a:rPr>
              <a:t> sample because </a:t>
            </a:r>
            <a:r>
              <a:rPr lang="en-US" sz="2400" b="1" dirty="0">
                <a:solidFill>
                  <a:srgbClr val="CC3300"/>
                </a:solidFill>
                <a:cs typeface="Times New Roman" pitchFamily="18" charset="0"/>
              </a:rPr>
              <a:t>obtaining</a:t>
            </a:r>
            <a:r>
              <a:rPr lang="en-US" sz="2400" b="1" dirty="0">
                <a:cs typeface="Times New Roman" pitchFamily="18" charset="0"/>
              </a:rPr>
              <a:t> the entire set of data of interest is too expensive or time consuming.</a:t>
            </a:r>
          </a:p>
          <a:p>
            <a:pPr marL="285750" indent="-285750" algn="just">
              <a:lnSpc>
                <a:spcPct val="95000"/>
              </a:lnSpc>
              <a:spcBef>
                <a:spcPct val="20000"/>
              </a:spcBef>
              <a:buFont typeface="Monotype Sorts" pitchFamily="2" charset="2"/>
              <a:buNone/>
            </a:pPr>
            <a:r>
              <a:rPr lang="en-US" sz="2400" b="1" dirty="0">
                <a:cs typeface="Times New Roman" pitchFamily="18" charset="0"/>
              </a:rPr>
              <a:t> </a:t>
            </a:r>
          </a:p>
          <a:p>
            <a:pPr marL="285750" indent="-285750" algn="just">
              <a:lnSpc>
                <a:spcPct val="95000"/>
              </a:lnSpc>
              <a:spcBef>
                <a:spcPct val="20000"/>
              </a:spcBef>
            </a:pPr>
            <a:r>
              <a:rPr lang="en-US" sz="2400" b="1" dirty="0">
                <a:solidFill>
                  <a:srgbClr val="FF0000"/>
                </a:solidFill>
                <a:cs typeface="Times New Roman" pitchFamily="18" charset="0"/>
              </a:rPr>
              <a:t>Sampling</a:t>
            </a:r>
            <a:r>
              <a:rPr lang="en-US" sz="2400" b="1" dirty="0">
                <a:cs typeface="Times New Roman" pitchFamily="18" charset="0"/>
              </a:rPr>
              <a:t> is used in data mining because </a:t>
            </a:r>
            <a:r>
              <a:rPr lang="en-US" sz="2400" b="1" dirty="0">
                <a:solidFill>
                  <a:srgbClr val="CC3300"/>
                </a:solidFill>
                <a:cs typeface="Times New Roman" pitchFamily="18" charset="0"/>
              </a:rPr>
              <a:t>processing</a:t>
            </a:r>
            <a:r>
              <a:rPr lang="en-US" sz="2400" b="1" dirty="0">
                <a:cs typeface="Times New Roman" pitchFamily="18" charset="0"/>
              </a:rPr>
              <a:t> the entire set of data of interest is </a:t>
            </a:r>
            <a:r>
              <a:rPr lang="en-US" sz="2400" b="1" dirty="0">
                <a:solidFill>
                  <a:srgbClr val="FF0000"/>
                </a:solidFill>
                <a:cs typeface="Times New Roman" pitchFamily="18" charset="0"/>
              </a:rPr>
              <a:t>too expensive </a:t>
            </a:r>
            <a:r>
              <a:rPr lang="en-US" sz="2400" b="1" dirty="0">
                <a:cs typeface="Times New Roman" pitchFamily="18" charset="0"/>
              </a:rPr>
              <a:t>or time consuming.</a:t>
            </a:r>
          </a:p>
        </p:txBody>
      </p:sp>
    </p:spTree>
    <p:extLst>
      <p:ext uri="{BB962C8B-B14F-4D97-AF65-F5344CB8AC3E}">
        <p14:creationId xmlns:p14="http://schemas.microsoft.com/office/powerpoint/2010/main" val="145843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a:xfrm>
            <a:off x="6059" y="26428"/>
            <a:ext cx="8229600" cy="738276"/>
          </a:xfrm>
        </p:spPr>
        <p:txBody>
          <a:bodyPr>
            <a:normAutofit/>
          </a:bodyPr>
          <a:lstStyle/>
          <a:p>
            <a:pPr algn="l"/>
            <a:r>
              <a:rPr lang="en-US" sz="4000" b="1" dirty="0">
                <a:solidFill>
                  <a:srgbClr val="FF0000"/>
                </a:solidFill>
              </a:rPr>
              <a:t>Sampling … </a:t>
            </a:r>
          </a:p>
        </p:txBody>
      </p:sp>
      <p:sp>
        <p:nvSpPr>
          <p:cNvPr id="805893" name="Rectangle 5"/>
          <p:cNvSpPr>
            <a:spLocks noGrp="1" noChangeArrowheads="1"/>
          </p:cNvSpPr>
          <p:nvPr>
            <p:ph type="body" idx="1"/>
          </p:nvPr>
        </p:nvSpPr>
        <p:spPr>
          <a:xfrm>
            <a:off x="323528" y="908720"/>
            <a:ext cx="8229600" cy="4525963"/>
          </a:xfrm>
        </p:spPr>
        <p:txBody>
          <a:bodyPr/>
          <a:lstStyle/>
          <a:p>
            <a:r>
              <a:rPr lang="en-US" dirty="0"/>
              <a:t>The key principle for effective sampling is the following: </a:t>
            </a:r>
            <a:endParaRPr lang="en-US" dirty="0" smtClean="0"/>
          </a:p>
          <a:p>
            <a:endParaRPr lang="en-US" dirty="0"/>
          </a:p>
          <a:p>
            <a:pPr lvl="1"/>
            <a:r>
              <a:rPr lang="en-US" sz="2400" b="1" dirty="0"/>
              <a:t>using a sample will work almost as well as using the entire data sets, </a:t>
            </a:r>
            <a:r>
              <a:rPr lang="en-US" sz="2400" b="1" dirty="0">
                <a:solidFill>
                  <a:srgbClr val="FF0000"/>
                </a:solidFill>
              </a:rPr>
              <a:t>if the sample is </a:t>
            </a:r>
            <a:r>
              <a:rPr lang="en-US" sz="2400" b="1" dirty="0" smtClean="0">
                <a:solidFill>
                  <a:srgbClr val="FF0000"/>
                </a:solidFill>
              </a:rPr>
              <a:t>representative</a:t>
            </a:r>
          </a:p>
          <a:p>
            <a:pPr marL="457200" lvl="1" indent="0">
              <a:buNone/>
            </a:pPr>
            <a:r>
              <a:rPr lang="en-US" sz="2400" b="1" dirty="0" smtClean="0">
                <a:solidFill>
                  <a:srgbClr val="FF0000"/>
                </a:solidFill>
              </a:rPr>
              <a:t>(remember this when we shall talk about </a:t>
            </a:r>
            <a:r>
              <a:rPr lang="en-US" sz="2400" b="1" dirty="0" err="1" smtClean="0">
                <a:solidFill>
                  <a:srgbClr val="FF0000"/>
                </a:solidFill>
              </a:rPr>
              <a:t>phot</a:t>
            </a:r>
            <a:r>
              <a:rPr lang="en-US" sz="2400" b="1" dirty="0" smtClean="0">
                <a:solidFill>
                  <a:srgbClr val="FF0000"/>
                </a:solidFill>
              </a:rPr>
              <a:t>-z’s)</a:t>
            </a:r>
            <a:r>
              <a:rPr lang="en-US" sz="2400" dirty="0"/>
              <a:t/>
            </a:r>
            <a:br>
              <a:rPr lang="en-US" sz="2400" dirty="0"/>
            </a:br>
            <a:endParaRPr lang="en-US" sz="2400" dirty="0"/>
          </a:p>
          <a:p>
            <a:pPr lvl="1"/>
            <a:r>
              <a:rPr lang="en-US" sz="2400" dirty="0">
                <a:solidFill>
                  <a:srgbClr val="FF0000"/>
                </a:solidFill>
              </a:rPr>
              <a:t>A sample is representative if it has approximately the same property (of interest) as the original set of data</a:t>
            </a:r>
            <a:r>
              <a:rPr lang="en-US" sz="2400" dirty="0"/>
              <a:t> </a:t>
            </a:r>
            <a:endParaRPr lang="en-US" sz="2400" dirty="0" smtClean="0"/>
          </a:p>
          <a:p>
            <a:pPr marL="457200" lvl="1" indent="0">
              <a:buNone/>
            </a:pPr>
            <a:r>
              <a:rPr lang="en-US" sz="2400" dirty="0"/>
              <a:t>	</a:t>
            </a:r>
            <a:r>
              <a:rPr lang="en-US" sz="2400" dirty="0" smtClean="0"/>
              <a:t>(sometimes this may be verified only a posteriori) </a:t>
            </a:r>
            <a:endParaRPr lang="en-US" sz="2400" dirty="0"/>
          </a:p>
        </p:txBody>
      </p:sp>
    </p:spTree>
    <p:extLst>
      <p:ext uri="{BB962C8B-B14F-4D97-AF65-F5344CB8AC3E}">
        <p14:creationId xmlns:p14="http://schemas.microsoft.com/office/powerpoint/2010/main" val="4213503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a:xfrm>
            <a:off x="0" y="0"/>
            <a:ext cx="8229600" cy="692696"/>
          </a:xfrm>
        </p:spPr>
        <p:txBody>
          <a:bodyPr>
            <a:normAutofit fontScale="90000"/>
          </a:bodyPr>
          <a:lstStyle/>
          <a:p>
            <a:pPr algn="l"/>
            <a:r>
              <a:rPr lang="en-US" b="1" dirty="0">
                <a:solidFill>
                  <a:srgbClr val="FF0000"/>
                </a:solidFill>
              </a:rPr>
              <a:t>Types of Sampling</a:t>
            </a:r>
          </a:p>
        </p:txBody>
      </p:sp>
      <p:sp>
        <p:nvSpPr>
          <p:cNvPr id="807941" name="Rectangle 5"/>
          <p:cNvSpPr>
            <a:spLocks noGrp="1" noChangeArrowheads="1"/>
          </p:cNvSpPr>
          <p:nvPr>
            <p:ph type="body" idx="1"/>
          </p:nvPr>
        </p:nvSpPr>
        <p:spPr>
          <a:xfrm>
            <a:off x="251520" y="836712"/>
            <a:ext cx="8229600" cy="4525963"/>
          </a:xfrm>
        </p:spPr>
        <p:txBody>
          <a:bodyPr>
            <a:normAutofit lnSpcReduction="10000"/>
          </a:bodyPr>
          <a:lstStyle/>
          <a:p>
            <a:pPr>
              <a:lnSpc>
                <a:spcPct val="90000"/>
              </a:lnSpc>
            </a:pPr>
            <a:r>
              <a:rPr lang="en-US" sz="2400" b="1" dirty="0">
                <a:solidFill>
                  <a:srgbClr val="FF0000"/>
                </a:solidFill>
              </a:rPr>
              <a:t>Simple Random Sampling</a:t>
            </a:r>
          </a:p>
          <a:p>
            <a:pPr lvl="1">
              <a:lnSpc>
                <a:spcPct val="90000"/>
              </a:lnSpc>
            </a:pPr>
            <a:r>
              <a:rPr lang="en-US" sz="2000" dirty="0">
                <a:solidFill>
                  <a:srgbClr val="FF0000"/>
                </a:solidFill>
              </a:rPr>
              <a:t>There is an equal probability of selecting any particular item</a:t>
            </a:r>
          </a:p>
          <a:p>
            <a:pPr lvl="4">
              <a:lnSpc>
                <a:spcPct val="90000"/>
              </a:lnSpc>
            </a:pPr>
            <a:endParaRPr lang="en-US" sz="1800" dirty="0"/>
          </a:p>
          <a:p>
            <a:pPr>
              <a:lnSpc>
                <a:spcPct val="90000"/>
              </a:lnSpc>
            </a:pPr>
            <a:r>
              <a:rPr lang="en-US" sz="2400" b="1" dirty="0">
                <a:solidFill>
                  <a:srgbClr val="FF0000"/>
                </a:solidFill>
              </a:rPr>
              <a:t>Sampling without replacement</a:t>
            </a:r>
          </a:p>
          <a:p>
            <a:pPr lvl="1">
              <a:lnSpc>
                <a:spcPct val="90000"/>
              </a:lnSpc>
            </a:pPr>
            <a:r>
              <a:rPr lang="en-US" sz="2000" dirty="0">
                <a:solidFill>
                  <a:srgbClr val="FF0000"/>
                </a:solidFill>
              </a:rPr>
              <a:t>As each item is selected, it is removed from the </a:t>
            </a:r>
            <a:r>
              <a:rPr lang="en-US" sz="2000" dirty="0" smtClean="0">
                <a:solidFill>
                  <a:srgbClr val="FF0000"/>
                </a:solidFill>
              </a:rPr>
              <a:t>population </a:t>
            </a:r>
            <a:endParaRPr lang="en-US" sz="2000" dirty="0">
              <a:solidFill>
                <a:srgbClr val="FF0000"/>
              </a:solidFill>
            </a:endParaRPr>
          </a:p>
          <a:p>
            <a:pPr lvl="4">
              <a:lnSpc>
                <a:spcPct val="90000"/>
              </a:lnSpc>
            </a:pPr>
            <a:endParaRPr lang="en-US" sz="1800" dirty="0"/>
          </a:p>
          <a:p>
            <a:pPr>
              <a:lnSpc>
                <a:spcPct val="90000"/>
              </a:lnSpc>
            </a:pPr>
            <a:r>
              <a:rPr lang="en-US" sz="2400" dirty="0"/>
              <a:t>Sampling with replacement</a:t>
            </a:r>
          </a:p>
          <a:p>
            <a:pPr lvl="1">
              <a:lnSpc>
                <a:spcPct val="90000"/>
              </a:lnSpc>
            </a:pPr>
            <a:r>
              <a:rPr lang="en-US" sz="2000" dirty="0"/>
              <a:t>Objects are not removed from the population as they are selected for the sample.   </a:t>
            </a:r>
          </a:p>
          <a:p>
            <a:pPr lvl="2">
              <a:lnSpc>
                <a:spcPct val="90000"/>
              </a:lnSpc>
            </a:pPr>
            <a:r>
              <a:rPr lang="en-US" sz="1800" dirty="0"/>
              <a:t>  In sampling with replacement, the same object can be picked up more than once</a:t>
            </a:r>
          </a:p>
          <a:p>
            <a:pPr lvl="4">
              <a:lnSpc>
                <a:spcPct val="90000"/>
              </a:lnSpc>
            </a:pPr>
            <a:endParaRPr lang="en-US" sz="1800" dirty="0"/>
          </a:p>
          <a:p>
            <a:pPr>
              <a:lnSpc>
                <a:spcPct val="90000"/>
              </a:lnSpc>
            </a:pPr>
            <a:r>
              <a:rPr lang="en-US" sz="2400" b="1" dirty="0">
                <a:solidFill>
                  <a:srgbClr val="FF0000"/>
                </a:solidFill>
              </a:rPr>
              <a:t>Stratified sampling</a:t>
            </a:r>
          </a:p>
          <a:p>
            <a:pPr lvl="1">
              <a:lnSpc>
                <a:spcPct val="90000"/>
              </a:lnSpc>
            </a:pPr>
            <a:r>
              <a:rPr lang="en-US" sz="2000" dirty="0">
                <a:solidFill>
                  <a:srgbClr val="FF0000"/>
                </a:solidFill>
              </a:rPr>
              <a:t>Split the data into several partitions; then draw random samples from each partition</a:t>
            </a:r>
          </a:p>
        </p:txBody>
      </p:sp>
    </p:spTree>
    <p:extLst>
      <p:ext uri="{BB962C8B-B14F-4D97-AF65-F5344CB8AC3E}">
        <p14:creationId xmlns:p14="http://schemas.microsoft.com/office/powerpoint/2010/main" val="936867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228600" y="0"/>
            <a:ext cx="8585200" cy="685800"/>
          </a:xfrm>
        </p:spPr>
        <p:txBody>
          <a:bodyPr>
            <a:normAutofit fontScale="90000"/>
          </a:bodyPr>
          <a:lstStyle/>
          <a:p>
            <a:pPr algn="l"/>
            <a:r>
              <a:rPr lang="en-US" b="1" dirty="0">
                <a:solidFill>
                  <a:srgbClr val="FF0000"/>
                </a:solidFill>
              </a:rPr>
              <a:t>Sample </a:t>
            </a:r>
            <a:r>
              <a:rPr lang="en-US" b="1" dirty="0" smtClean="0">
                <a:solidFill>
                  <a:srgbClr val="FF0000"/>
                </a:solidFill>
              </a:rPr>
              <a:t>Size matters</a:t>
            </a:r>
            <a:endParaRPr lang="en-US" b="1" dirty="0">
              <a:solidFill>
                <a:srgbClr val="FF0000"/>
              </a:solidFill>
            </a:endParaRPr>
          </a:p>
        </p:txBody>
      </p:sp>
      <p:sp>
        <p:nvSpPr>
          <p:cNvPr id="809987" name="Rectangle 1027"/>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endParaRPr lang="en-US" b="1">
              <a:latin typeface="Times New Roman" pitchFamily="18" charset="0"/>
              <a:cs typeface="Times New Roman" pitchFamily="18" charset="0"/>
            </a:endParaRPr>
          </a:p>
          <a:p>
            <a:pPr marL="285750" indent="-285750" algn="just">
              <a:lnSpc>
                <a:spcPct val="95000"/>
              </a:lnSpc>
              <a:spcBef>
                <a:spcPct val="20000"/>
              </a:spcBef>
              <a:buFont typeface="Monotype Sorts" pitchFamily="2" charset="2"/>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457200" y="1752600"/>
            <a:ext cx="2819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3276600" y="2209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6096000" y="1828800"/>
            <a:ext cx="2743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914400" y="4495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8000 points		         2000 Points			500 Points</a:t>
            </a:r>
          </a:p>
        </p:txBody>
      </p:sp>
    </p:spTree>
    <p:extLst>
      <p:ext uri="{BB962C8B-B14F-4D97-AF65-F5344CB8AC3E}">
        <p14:creationId xmlns:p14="http://schemas.microsoft.com/office/powerpoint/2010/main" val="124641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228600" y="0"/>
            <a:ext cx="8585200" cy="685800"/>
          </a:xfrm>
        </p:spPr>
        <p:txBody>
          <a:bodyPr>
            <a:normAutofit fontScale="90000"/>
          </a:bodyPr>
          <a:lstStyle/>
          <a:p>
            <a:pPr algn="l"/>
            <a:r>
              <a:rPr lang="en-US" b="1" dirty="0">
                <a:solidFill>
                  <a:srgbClr val="FF0000"/>
                </a:solidFill>
              </a:rPr>
              <a:t>Sample Size</a:t>
            </a:r>
          </a:p>
        </p:txBody>
      </p:sp>
      <p:sp>
        <p:nvSpPr>
          <p:cNvPr id="812035" name="Rectangle 3"/>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tabLst>
                <a:tab pos="1198563" algn="l"/>
              </a:tabLst>
            </a:pPr>
            <a:r>
              <a:rPr lang="en-US" b="1">
                <a:latin typeface="Times New Roman" pitchFamily="18" charset="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304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905000"/>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284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4" y="103"/>
            <a:ext cx="7750163" cy="6426096"/>
            <a:chOff x="-304" y="-837"/>
            <a:chExt cx="5906" cy="5020"/>
          </a:xfrm>
        </p:grpSpPr>
        <p:pic>
          <p:nvPicPr>
            <p:cNvPr id="4" name="Picture 7" descr="math2"/>
            <p:cNvPicPr>
              <a:picLocks noChangeAspect="1" noChangeArrowheads="1"/>
            </p:cNvPicPr>
            <p:nvPr/>
          </p:nvPicPr>
          <p:blipFill>
            <a:blip r:embed="rId3" cstate="print"/>
            <a:srcRect/>
            <a:stretch>
              <a:fillRect/>
            </a:stretch>
          </p:blipFill>
          <p:spPr bwMode="auto">
            <a:xfrm>
              <a:off x="567" y="0"/>
              <a:ext cx="5035" cy="4183"/>
            </a:xfrm>
            <a:prstGeom prst="rect">
              <a:avLst/>
            </a:prstGeom>
            <a:noFill/>
          </p:spPr>
        </p:pic>
        <p:sp>
          <p:nvSpPr>
            <p:cNvPr id="5" name="Text Box 8"/>
            <p:cNvSpPr txBox="1">
              <a:spLocks noChangeArrowheads="1"/>
            </p:cNvSpPr>
            <p:nvPr/>
          </p:nvSpPr>
          <p:spPr bwMode="auto">
            <a:xfrm>
              <a:off x="-304" y="-837"/>
              <a:ext cx="4105" cy="793"/>
            </a:xfrm>
            <a:prstGeom prst="rect">
              <a:avLst/>
            </a:prstGeom>
            <a:noFill/>
            <a:ln w="9525">
              <a:noFill/>
              <a:miter lim="800000"/>
              <a:headEnd/>
              <a:tailEnd/>
            </a:ln>
            <a:effectLst/>
          </p:spPr>
          <p:txBody>
            <a:bodyPr wrap="square">
              <a:spAutoFit/>
            </a:bodyPr>
            <a:lstStyle/>
            <a:p>
              <a:pPr>
                <a:spcBef>
                  <a:spcPct val="50000"/>
                </a:spcBef>
              </a:pPr>
              <a:r>
                <a:rPr lang="it-IT" sz="2400" b="1" dirty="0" smtClean="0">
                  <a:solidFill>
                    <a:srgbClr val="FF0000"/>
                  </a:solidFill>
                </a:rPr>
                <a:t>3-D </a:t>
              </a:r>
              <a:r>
                <a:rPr lang="it-IT" sz="2400" b="1" dirty="0" err="1">
                  <a:solidFill>
                    <a:srgbClr val="FF0000"/>
                  </a:solidFill>
                </a:rPr>
                <a:t>is</a:t>
              </a:r>
              <a:r>
                <a:rPr lang="it-IT" sz="2400" b="1" dirty="0">
                  <a:solidFill>
                    <a:srgbClr val="FF0000"/>
                  </a:solidFill>
                </a:rPr>
                <a:t> </a:t>
              </a:r>
              <a:r>
                <a:rPr lang="it-IT" sz="2400" b="1" dirty="0" err="1">
                  <a:solidFill>
                    <a:srgbClr val="FF0000"/>
                  </a:solidFill>
                </a:rPr>
                <a:t>always</a:t>
              </a:r>
              <a:r>
                <a:rPr lang="it-IT" sz="2400" b="1" dirty="0">
                  <a:solidFill>
                    <a:srgbClr val="FF0000"/>
                  </a:solidFill>
                </a:rPr>
                <a:t> </a:t>
              </a:r>
              <a:r>
                <a:rPr lang="it-IT" sz="2400" b="1" dirty="0" err="1">
                  <a:solidFill>
                    <a:srgbClr val="FF0000"/>
                  </a:solidFill>
                </a:rPr>
                <a:t>better</a:t>
              </a:r>
              <a:r>
                <a:rPr lang="it-IT" sz="2400" b="1" dirty="0">
                  <a:solidFill>
                    <a:srgbClr val="FF0000"/>
                  </a:solidFill>
                </a:rPr>
                <a:t> </a:t>
              </a:r>
              <a:r>
                <a:rPr lang="it-IT" sz="2400" b="1" dirty="0" err="1">
                  <a:solidFill>
                    <a:srgbClr val="FF0000"/>
                  </a:solidFill>
                </a:rPr>
                <a:t>than</a:t>
              </a:r>
              <a:r>
                <a:rPr lang="it-IT" sz="2400" b="1" dirty="0">
                  <a:solidFill>
                    <a:srgbClr val="FF0000"/>
                  </a:solidFill>
                </a:rPr>
                <a:t> </a:t>
              </a:r>
              <a:r>
                <a:rPr lang="it-IT" sz="2400" b="1" dirty="0" smtClean="0">
                  <a:solidFill>
                    <a:srgbClr val="FF0000"/>
                  </a:solidFill>
                </a:rPr>
                <a:t>2-D</a:t>
              </a:r>
            </a:p>
            <a:p>
              <a:pPr>
                <a:spcBef>
                  <a:spcPct val="50000"/>
                </a:spcBef>
              </a:pPr>
              <a:r>
                <a:rPr lang="it-IT" sz="2400" b="1" dirty="0" smtClean="0">
                  <a:solidFill>
                    <a:srgbClr val="FF0000"/>
                  </a:solidFill>
                </a:rPr>
                <a:t>N-D </a:t>
              </a:r>
              <a:r>
                <a:rPr lang="it-IT" sz="2400" b="1" dirty="0" err="1" smtClean="0">
                  <a:solidFill>
                    <a:srgbClr val="FF0000"/>
                  </a:solidFill>
                </a:rPr>
                <a:t>is</a:t>
              </a:r>
              <a:r>
                <a:rPr lang="it-IT" sz="2400" b="1" dirty="0" smtClean="0">
                  <a:solidFill>
                    <a:srgbClr val="FF0000"/>
                  </a:solidFill>
                </a:rPr>
                <a:t> </a:t>
              </a:r>
              <a:r>
                <a:rPr lang="it-IT" sz="2400" b="1" dirty="0" err="1" smtClean="0">
                  <a:solidFill>
                    <a:srgbClr val="FF0000"/>
                  </a:solidFill>
                </a:rPr>
                <a:t>not</a:t>
              </a:r>
              <a:r>
                <a:rPr lang="it-IT" sz="2400" b="1" dirty="0" smtClean="0">
                  <a:solidFill>
                    <a:srgbClr val="FF0000"/>
                  </a:solidFill>
                </a:rPr>
                <a:t> </a:t>
              </a:r>
              <a:r>
                <a:rPr lang="it-IT" sz="2400" b="1" dirty="0" err="1" smtClean="0">
                  <a:solidFill>
                    <a:srgbClr val="FF0000"/>
                  </a:solidFill>
                </a:rPr>
                <a:t>always</a:t>
              </a:r>
              <a:r>
                <a:rPr lang="it-IT" sz="2400" b="1" dirty="0" smtClean="0">
                  <a:solidFill>
                    <a:srgbClr val="FF0000"/>
                  </a:solidFill>
                </a:rPr>
                <a:t> </a:t>
              </a:r>
              <a:r>
                <a:rPr lang="it-IT" sz="2400" b="1" dirty="0" err="1" smtClean="0">
                  <a:solidFill>
                    <a:srgbClr val="FF0000"/>
                  </a:solidFill>
                </a:rPr>
                <a:t>better</a:t>
              </a:r>
              <a:r>
                <a:rPr lang="it-IT" sz="2400" b="1" dirty="0" smtClean="0">
                  <a:solidFill>
                    <a:srgbClr val="FF0000"/>
                  </a:solidFill>
                </a:rPr>
                <a:t> </a:t>
              </a:r>
              <a:r>
                <a:rPr lang="it-IT" sz="2400" b="1" dirty="0" err="1" smtClean="0">
                  <a:solidFill>
                    <a:srgbClr val="FF0000"/>
                  </a:solidFill>
                </a:rPr>
                <a:t>than</a:t>
              </a:r>
              <a:r>
                <a:rPr lang="it-IT" sz="2400" b="1" dirty="0" smtClean="0">
                  <a:solidFill>
                    <a:srgbClr val="FF0000"/>
                  </a:solidFill>
                </a:rPr>
                <a:t> (N-1)-D</a:t>
              </a:r>
              <a:endParaRPr lang="it-IT" sz="2400" b="1" dirty="0">
                <a:solidFill>
                  <a:srgbClr val="FF0000"/>
                </a:solidFill>
              </a:endParaRPr>
            </a:p>
          </p:txBody>
        </p:sp>
      </p:grpSp>
    </p:spTree>
    <p:extLst>
      <p:ext uri="{BB962C8B-B14F-4D97-AF65-F5344CB8AC3E}">
        <p14:creationId xmlns:p14="http://schemas.microsoft.com/office/powerpoint/2010/main" val="3256055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13" name="Rectangle 9"/>
          <p:cNvSpPr>
            <a:spLocks noGrp="1" noChangeArrowheads="1"/>
          </p:cNvSpPr>
          <p:nvPr>
            <p:ph type="title"/>
          </p:nvPr>
        </p:nvSpPr>
        <p:spPr>
          <a:xfrm>
            <a:off x="6876" y="0"/>
            <a:ext cx="8280400" cy="533400"/>
          </a:xfrm>
        </p:spPr>
        <p:txBody>
          <a:bodyPr>
            <a:normAutofit fontScale="90000"/>
          </a:bodyPr>
          <a:lstStyle/>
          <a:p>
            <a:pPr algn="l"/>
            <a:r>
              <a:rPr lang="en-US" b="1" dirty="0">
                <a:solidFill>
                  <a:srgbClr val="FF0000"/>
                </a:solidFill>
              </a:rPr>
              <a:t>Curse of </a:t>
            </a:r>
            <a:r>
              <a:rPr lang="en-US" b="1" dirty="0" smtClean="0">
                <a:solidFill>
                  <a:srgbClr val="FF0000"/>
                </a:solidFill>
              </a:rPr>
              <a:t>Dimensionality (part – II)</a:t>
            </a:r>
            <a:endParaRPr lang="en-US" b="1" dirty="0">
              <a:solidFill>
                <a:srgbClr val="FF0000"/>
              </a:solidFill>
            </a:endParaRPr>
          </a:p>
        </p:txBody>
      </p:sp>
      <p:sp>
        <p:nvSpPr>
          <p:cNvPr id="840714" name="Rectangle 10"/>
          <p:cNvSpPr>
            <a:spLocks noGrp="1" noChangeArrowheads="1"/>
          </p:cNvSpPr>
          <p:nvPr>
            <p:ph type="body" sz="half" idx="1"/>
          </p:nvPr>
        </p:nvSpPr>
        <p:spPr>
          <a:xfrm>
            <a:off x="179512" y="803275"/>
            <a:ext cx="4083050" cy="5181600"/>
          </a:xfrm>
        </p:spPr>
        <p:txBody>
          <a:bodyPr/>
          <a:lstStyle/>
          <a:p>
            <a:r>
              <a:rPr lang="en-US" sz="2400" dirty="0"/>
              <a:t>When dimensionality </a:t>
            </a:r>
            <a:r>
              <a:rPr lang="en-US" sz="2400" dirty="0" smtClean="0"/>
              <a:t>increases (</a:t>
            </a:r>
            <a:r>
              <a:rPr lang="en-US" sz="2400" dirty="0" err="1" smtClean="0"/>
              <a:t>es</a:t>
            </a:r>
            <a:r>
              <a:rPr lang="en-US" sz="2400" dirty="0" smtClean="0"/>
              <a:t>. Adding more parameters), </a:t>
            </a:r>
            <a:r>
              <a:rPr lang="en-US" sz="2400" b="1" dirty="0"/>
              <a:t>data </a:t>
            </a:r>
            <a:r>
              <a:rPr lang="en-US" sz="2400" b="1" dirty="0" smtClean="0"/>
              <a:t>becomes </a:t>
            </a:r>
            <a:r>
              <a:rPr lang="en-US" sz="2400" b="1" dirty="0"/>
              <a:t>increasingly sparse </a:t>
            </a:r>
            <a:r>
              <a:rPr lang="en-US" sz="2400" dirty="0"/>
              <a:t>in the space that it occupies</a:t>
            </a:r>
          </a:p>
          <a:p>
            <a:endParaRPr lang="en-US" sz="2400" dirty="0"/>
          </a:p>
          <a:p>
            <a:r>
              <a:rPr lang="en-US" sz="2400" dirty="0"/>
              <a:t>Definitions of density and distance between points, which is critical for clustering and outlier detection, become less meaningful</a:t>
            </a:r>
          </a:p>
        </p:txBody>
      </p:sp>
      <p:sp>
        <p:nvSpPr>
          <p:cNvPr id="840708" name="Text Box 4"/>
          <p:cNvSpPr txBox="1">
            <a:spLocks noChangeArrowheads="1"/>
          </p:cNvSpPr>
          <p:nvPr/>
        </p:nvSpPr>
        <p:spPr bwMode="auto">
          <a:xfrm>
            <a:off x="1676400" y="36576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840709" name="Rectangle 5"/>
          <p:cNvSpPr>
            <a:spLocks noChangeArrowheads="1"/>
          </p:cNvSpPr>
          <p:nvPr/>
        </p:nvSpPr>
        <p:spPr bwMode="auto">
          <a:xfrm>
            <a:off x="1717675" y="598487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it-IT"/>
          </a:p>
        </p:txBody>
      </p:sp>
      <p:pic>
        <p:nvPicPr>
          <p:cNvPr id="840715"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447800"/>
            <a:ext cx="4572000" cy="3429000"/>
          </a:xfrm>
          <a:noFill/>
          <a:ln/>
        </p:spPr>
      </p:pic>
      <p:sp>
        <p:nvSpPr>
          <p:cNvPr id="840717" name="Text Box 13"/>
          <p:cNvSpPr txBox="1">
            <a:spLocks noChangeArrowheads="1"/>
          </p:cNvSpPr>
          <p:nvPr/>
        </p:nvSpPr>
        <p:spPr bwMode="auto">
          <a:xfrm>
            <a:off x="4648200" y="5181600"/>
            <a:ext cx="40386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sz="1400">
                <a:latin typeface="Arial" pitchFamily="34" charset="0"/>
              </a:rPr>
              <a:t>Randomly generate 500 points</a:t>
            </a:r>
          </a:p>
          <a:p>
            <a:pPr>
              <a:spcBef>
                <a:spcPct val="50000"/>
              </a:spcBef>
              <a:buFontTx/>
              <a:buChar char="•"/>
            </a:pPr>
            <a:r>
              <a:rPr lang="en-US" sz="1400">
                <a:latin typeface="Arial" pitchFamily="34" charset="0"/>
              </a:rPr>
              <a:t>Compute difference between max and min distance between any pair of points</a:t>
            </a:r>
          </a:p>
        </p:txBody>
      </p:sp>
    </p:spTree>
    <p:extLst>
      <p:ext uri="{BB962C8B-B14F-4D97-AF65-F5344CB8AC3E}">
        <p14:creationId xmlns:p14="http://schemas.microsoft.com/office/powerpoint/2010/main" val="2944245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911" y="75982"/>
            <a:ext cx="7776864" cy="461665"/>
          </a:xfrm>
          <a:prstGeom prst="rect">
            <a:avLst/>
          </a:prstGeom>
          <a:noFill/>
        </p:spPr>
        <p:txBody>
          <a:bodyPr wrap="square" rtlCol="0">
            <a:spAutoFit/>
          </a:bodyPr>
          <a:lstStyle/>
          <a:p>
            <a:r>
              <a:rPr lang="it-IT" sz="2400" b="1" dirty="0" err="1" smtClean="0">
                <a:solidFill>
                  <a:srgbClr val="FF0000"/>
                </a:solidFill>
              </a:rPr>
              <a:t>Five</a:t>
            </a:r>
            <a:r>
              <a:rPr lang="it-IT" sz="2400" b="1" dirty="0" smtClean="0">
                <a:solidFill>
                  <a:srgbClr val="FF0000"/>
                </a:solidFill>
              </a:rPr>
              <a:t> </a:t>
            </a:r>
            <a:r>
              <a:rPr lang="it-IT" sz="2400" b="1" dirty="0" err="1" smtClean="0">
                <a:solidFill>
                  <a:srgbClr val="FF0000"/>
                </a:solidFill>
              </a:rPr>
              <a:t>slides</a:t>
            </a:r>
            <a:r>
              <a:rPr lang="it-IT" sz="2400" b="1" dirty="0" smtClean="0">
                <a:solidFill>
                  <a:srgbClr val="FF0000"/>
                </a:solidFill>
              </a:rPr>
              <a:t> on </a:t>
            </a:r>
            <a:r>
              <a:rPr lang="it-IT" sz="2400" b="1" dirty="0" err="1" smtClean="0">
                <a:solidFill>
                  <a:srgbClr val="FF0000"/>
                </a:solidFill>
              </a:rPr>
              <a:t>what</a:t>
            </a:r>
            <a:r>
              <a:rPr lang="it-IT" sz="2400" b="1" dirty="0" smtClean="0">
                <a:solidFill>
                  <a:srgbClr val="FF0000"/>
                </a:solidFill>
              </a:rPr>
              <a:t> </a:t>
            </a:r>
            <a:r>
              <a:rPr lang="it-IT" sz="2400" b="1" dirty="0" err="1" smtClean="0">
                <a:solidFill>
                  <a:srgbClr val="FF0000"/>
                </a:solidFill>
              </a:rPr>
              <a:t>is</a:t>
            </a:r>
            <a:r>
              <a:rPr lang="it-IT" sz="2400" b="1" dirty="0" smtClean="0">
                <a:solidFill>
                  <a:srgbClr val="FF0000"/>
                </a:solidFill>
              </a:rPr>
              <a:t> Data </a:t>
            </a:r>
            <a:r>
              <a:rPr lang="it-IT" sz="2400" b="1" dirty="0" err="1" smtClean="0">
                <a:solidFill>
                  <a:srgbClr val="FF0000"/>
                </a:solidFill>
              </a:rPr>
              <a:t>Mining</a:t>
            </a:r>
            <a:r>
              <a:rPr lang="it-IT" sz="2400" b="1" dirty="0" smtClean="0">
                <a:solidFill>
                  <a:srgbClr val="FF0000"/>
                </a:solidFill>
              </a:rPr>
              <a:t>. I</a:t>
            </a:r>
            <a:endParaRPr lang="it-IT" sz="2400" b="1" dirty="0">
              <a:solidFill>
                <a:srgbClr val="FF0000"/>
              </a:solidFill>
            </a:endParaRPr>
          </a:p>
        </p:txBody>
      </p:sp>
      <p:sp>
        <p:nvSpPr>
          <p:cNvPr id="5" name="CasellaDiTesto 4"/>
          <p:cNvSpPr txBox="1"/>
          <p:nvPr/>
        </p:nvSpPr>
        <p:spPr>
          <a:xfrm>
            <a:off x="179512" y="908720"/>
            <a:ext cx="8568952" cy="4401205"/>
          </a:xfrm>
          <a:prstGeom prst="rect">
            <a:avLst/>
          </a:prstGeom>
          <a:noFill/>
        </p:spPr>
        <p:txBody>
          <a:bodyPr wrap="square" rtlCol="0">
            <a:spAutoFit/>
          </a:bodyPr>
          <a:lstStyle/>
          <a:p>
            <a:r>
              <a:rPr lang="en-US" sz="2000" i="1" dirty="0" smtClean="0"/>
              <a:t>Data mining (the analysis step of the Knowledge Discovery in Databases process, or KDD), a relatively </a:t>
            </a:r>
            <a:r>
              <a:rPr lang="en-US" sz="2000" b="1" i="1" dirty="0" smtClean="0"/>
              <a:t>young and interdisciplinary </a:t>
            </a:r>
            <a:r>
              <a:rPr lang="en-US" sz="2000" i="1" dirty="0" smtClean="0"/>
              <a:t>field of computer science, is the process of extracting patterns from </a:t>
            </a:r>
            <a:r>
              <a:rPr lang="en-US" sz="2000" b="1" i="1" dirty="0" smtClean="0"/>
              <a:t>large data sets </a:t>
            </a:r>
            <a:r>
              <a:rPr lang="en-US" sz="2000" i="1" dirty="0" smtClean="0"/>
              <a:t>by combining methods from statistics and artificial intelligence with database management ….</a:t>
            </a:r>
          </a:p>
          <a:p>
            <a:endParaRPr lang="en-US" sz="2000" i="1" dirty="0"/>
          </a:p>
          <a:p>
            <a:r>
              <a:rPr lang="en-US" sz="2000" b="1" i="1" dirty="0" smtClean="0"/>
              <a:t>With recent technical advances in processing power, storage capacity, and inter-connectivity of computer technology</a:t>
            </a:r>
            <a:r>
              <a:rPr lang="en-US" sz="2000" i="1" dirty="0" smtClean="0"/>
              <a:t>, data mining is an increasingly important tool by modern </a:t>
            </a:r>
            <a:r>
              <a:rPr lang="en-US" sz="2000" b="1" i="1" dirty="0" smtClean="0"/>
              <a:t>business</a:t>
            </a:r>
            <a:r>
              <a:rPr lang="en-US" sz="2000" i="1" dirty="0" smtClean="0"/>
              <a:t> to transform unprecedented quantities of digital data into business intelligence giving an </a:t>
            </a:r>
            <a:r>
              <a:rPr lang="en-US" sz="2000" b="1" i="1" dirty="0" smtClean="0"/>
              <a:t>informational advantage</a:t>
            </a:r>
            <a:r>
              <a:rPr lang="en-US" sz="2000" i="1" dirty="0" smtClean="0"/>
              <a:t>. </a:t>
            </a:r>
          </a:p>
          <a:p>
            <a:endParaRPr lang="en-US" sz="2000" i="1" dirty="0"/>
          </a:p>
          <a:p>
            <a:r>
              <a:rPr lang="en-US" sz="2000" i="1" dirty="0" smtClean="0"/>
              <a:t>The growing consensus that data mining can bring real value has led to an explosion in demand for </a:t>
            </a:r>
            <a:r>
              <a:rPr lang="en-US" sz="2000" b="1" i="1" dirty="0" smtClean="0"/>
              <a:t>novel data mining </a:t>
            </a:r>
            <a:r>
              <a:rPr lang="en-US" sz="2000" i="1" dirty="0" smtClean="0"/>
              <a:t>technologies….</a:t>
            </a:r>
          </a:p>
          <a:p>
            <a:endParaRPr lang="en-US" sz="2000" i="1" dirty="0"/>
          </a:p>
          <a:p>
            <a:pPr algn="r"/>
            <a:r>
              <a:rPr lang="en-US" sz="2000" i="1" dirty="0" smtClean="0"/>
              <a:t>From Wikipedia</a:t>
            </a:r>
            <a:endParaRPr lang="it-IT" sz="2000" i="1" dirty="0"/>
          </a:p>
        </p:txBody>
      </p:sp>
    </p:spTree>
    <p:extLst>
      <p:ext uri="{BB962C8B-B14F-4D97-AF65-F5344CB8AC3E}">
        <p14:creationId xmlns:p14="http://schemas.microsoft.com/office/powerpoint/2010/main" val="4074907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a:xfrm>
            <a:off x="0" y="0"/>
            <a:ext cx="8229600" cy="764704"/>
          </a:xfrm>
        </p:spPr>
        <p:txBody>
          <a:bodyPr/>
          <a:lstStyle/>
          <a:p>
            <a:pPr algn="l"/>
            <a:r>
              <a:rPr lang="en-US" b="1" dirty="0">
                <a:solidFill>
                  <a:srgbClr val="FF0000"/>
                </a:solidFill>
              </a:rPr>
              <a:t>Dimensionality Reduction</a:t>
            </a:r>
          </a:p>
        </p:txBody>
      </p:sp>
      <p:sp>
        <p:nvSpPr>
          <p:cNvPr id="848899" name="Rectangle 3"/>
          <p:cNvSpPr>
            <a:spLocks noGrp="1" noChangeArrowheads="1"/>
          </p:cNvSpPr>
          <p:nvPr>
            <p:ph type="body" idx="1"/>
          </p:nvPr>
        </p:nvSpPr>
        <p:spPr>
          <a:xfrm>
            <a:off x="323528" y="908720"/>
            <a:ext cx="8229600" cy="4525963"/>
          </a:xfrm>
        </p:spPr>
        <p:txBody>
          <a:bodyPr>
            <a:normAutofit fontScale="85000" lnSpcReduction="10000"/>
          </a:bodyPr>
          <a:lstStyle/>
          <a:p>
            <a:pPr>
              <a:lnSpc>
                <a:spcPct val="90000"/>
              </a:lnSpc>
            </a:pPr>
            <a:r>
              <a:rPr lang="en-US" dirty="0"/>
              <a:t>Purpose</a:t>
            </a:r>
            <a:r>
              <a:rPr lang="en-US" dirty="0" smtClean="0"/>
              <a:t>:</a:t>
            </a:r>
          </a:p>
          <a:p>
            <a:pPr>
              <a:lnSpc>
                <a:spcPct val="90000"/>
              </a:lnSpc>
            </a:pPr>
            <a:endParaRPr lang="en-US" dirty="0"/>
          </a:p>
          <a:p>
            <a:pPr lvl="1">
              <a:lnSpc>
                <a:spcPct val="90000"/>
              </a:lnSpc>
            </a:pPr>
            <a:r>
              <a:rPr lang="en-US" dirty="0"/>
              <a:t>Avoid curse of dimensionality</a:t>
            </a:r>
          </a:p>
          <a:p>
            <a:pPr lvl="1">
              <a:lnSpc>
                <a:spcPct val="90000"/>
              </a:lnSpc>
            </a:pPr>
            <a:r>
              <a:rPr lang="en-US" dirty="0"/>
              <a:t>Reduce amount of time and memory required by data mining algorithms</a:t>
            </a:r>
          </a:p>
          <a:p>
            <a:pPr lvl="1">
              <a:lnSpc>
                <a:spcPct val="90000"/>
              </a:lnSpc>
            </a:pPr>
            <a:r>
              <a:rPr lang="en-US" dirty="0"/>
              <a:t>Allow data to be more easily visualized</a:t>
            </a:r>
          </a:p>
          <a:p>
            <a:pPr lvl="1">
              <a:lnSpc>
                <a:spcPct val="90000"/>
              </a:lnSpc>
            </a:pPr>
            <a:r>
              <a:rPr lang="en-US" dirty="0"/>
              <a:t>May help to eliminate irrelevant features or reduce noise</a:t>
            </a:r>
          </a:p>
          <a:p>
            <a:pPr lvl="4">
              <a:lnSpc>
                <a:spcPct val="90000"/>
              </a:lnSpc>
            </a:pPr>
            <a:endParaRPr lang="en-US" dirty="0"/>
          </a:p>
          <a:p>
            <a:pPr>
              <a:lnSpc>
                <a:spcPct val="90000"/>
              </a:lnSpc>
            </a:pPr>
            <a:r>
              <a:rPr lang="en-US" dirty="0" smtClean="0"/>
              <a:t>Some Common Techniques</a:t>
            </a:r>
            <a:endParaRPr lang="en-US" dirty="0"/>
          </a:p>
          <a:p>
            <a:pPr lvl="1">
              <a:lnSpc>
                <a:spcPct val="90000"/>
              </a:lnSpc>
            </a:pPr>
            <a:r>
              <a:rPr lang="en-US" dirty="0"/>
              <a:t>Principle Component Analysis</a:t>
            </a:r>
          </a:p>
          <a:p>
            <a:pPr lvl="1">
              <a:lnSpc>
                <a:spcPct val="90000"/>
              </a:lnSpc>
            </a:pPr>
            <a:r>
              <a:rPr lang="en-US" dirty="0"/>
              <a:t>Singular Value Decomposition</a:t>
            </a:r>
          </a:p>
          <a:p>
            <a:pPr lvl="1">
              <a:lnSpc>
                <a:spcPct val="90000"/>
              </a:lnSpc>
            </a:pPr>
            <a:r>
              <a:rPr lang="en-US" dirty="0"/>
              <a:t>Others: supervised and non-linear techniques</a:t>
            </a:r>
          </a:p>
        </p:txBody>
      </p:sp>
    </p:spTree>
    <p:extLst>
      <p:ext uri="{BB962C8B-B14F-4D97-AF65-F5344CB8AC3E}">
        <p14:creationId xmlns:p14="http://schemas.microsoft.com/office/powerpoint/2010/main" val="1701742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8" name="Rectangle 6"/>
          <p:cNvSpPr>
            <a:spLocks noGrp="1" noChangeArrowheads="1"/>
          </p:cNvSpPr>
          <p:nvPr>
            <p:ph type="title"/>
          </p:nvPr>
        </p:nvSpPr>
        <p:spPr>
          <a:xfrm>
            <a:off x="-9566" y="-17818"/>
            <a:ext cx="8229600" cy="710514"/>
          </a:xfrm>
        </p:spPr>
        <p:txBody>
          <a:bodyPr>
            <a:normAutofit fontScale="90000"/>
          </a:bodyPr>
          <a:lstStyle/>
          <a:p>
            <a:pPr algn="l"/>
            <a:r>
              <a:rPr lang="en-US" b="1" dirty="0">
                <a:solidFill>
                  <a:srgbClr val="FF0000"/>
                </a:solidFill>
              </a:rPr>
              <a:t>Feature Subset Selection</a:t>
            </a:r>
          </a:p>
        </p:txBody>
      </p:sp>
      <p:sp>
        <p:nvSpPr>
          <p:cNvPr id="842756" name="Text Box 4"/>
          <p:cNvSpPr txBox="1">
            <a:spLocks noChangeArrowheads="1"/>
          </p:cNvSpPr>
          <p:nvPr/>
        </p:nvSpPr>
        <p:spPr bwMode="auto">
          <a:xfrm>
            <a:off x="1676400" y="36576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842757" name="Rectangle 5"/>
          <p:cNvSpPr>
            <a:spLocks noChangeArrowheads="1"/>
          </p:cNvSpPr>
          <p:nvPr/>
        </p:nvSpPr>
        <p:spPr bwMode="auto">
          <a:xfrm>
            <a:off x="1717675" y="598487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it-IT"/>
          </a:p>
        </p:txBody>
      </p:sp>
      <p:sp>
        <p:nvSpPr>
          <p:cNvPr id="3" name="CasellaDiTesto 2"/>
          <p:cNvSpPr txBox="1"/>
          <p:nvPr/>
        </p:nvSpPr>
        <p:spPr>
          <a:xfrm>
            <a:off x="107504" y="725075"/>
            <a:ext cx="8568952" cy="5189113"/>
          </a:xfrm>
          <a:prstGeom prst="rect">
            <a:avLst/>
          </a:prstGeom>
          <a:noFill/>
        </p:spPr>
        <p:txBody>
          <a:bodyPr wrap="square" rtlCol="0">
            <a:spAutoFit/>
          </a:bodyPr>
          <a:lstStyle/>
          <a:p>
            <a:pPr>
              <a:lnSpc>
                <a:spcPct val="90000"/>
              </a:lnSpc>
            </a:pPr>
            <a:r>
              <a:rPr lang="en-US" sz="2400" b="1" dirty="0"/>
              <a:t>First way to reduce the dimensionality of data</a:t>
            </a:r>
          </a:p>
          <a:p>
            <a:pPr lvl="4">
              <a:lnSpc>
                <a:spcPct val="90000"/>
              </a:lnSpc>
            </a:pPr>
            <a:endParaRPr lang="en-US" sz="2400" dirty="0"/>
          </a:p>
          <a:p>
            <a:pPr>
              <a:lnSpc>
                <a:spcPct val="90000"/>
              </a:lnSpc>
            </a:pPr>
            <a:r>
              <a:rPr lang="en-US" sz="2400" b="1" dirty="0"/>
              <a:t>Redundant features </a:t>
            </a:r>
          </a:p>
          <a:p>
            <a:pPr lvl="1">
              <a:lnSpc>
                <a:spcPct val="90000"/>
              </a:lnSpc>
            </a:pPr>
            <a:r>
              <a:rPr lang="en-US" sz="2400" dirty="0"/>
              <a:t>duplicate much or all of the information contained in one or more other attributes</a:t>
            </a:r>
          </a:p>
          <a:p>
            <a:pPr lvl="1">
              <a:lnSpc>
                <a:spcPct val="90000"/>
              </a:lnSpc>
            </a:pPr>
            <a:r>
              <a:rPr lang="en-US" sz="2400" dirty="0"/>
              <a:t>Example: 3 magnitudes and 2 colors can be represented as 1 magnitude and 2 colors</a:t>
            </a:r>
          </a:p>
          <a:p>
            <a:pPr lvl="4">
              <a:lnSpc>
                <a:spcPct val="90000"/>
              </a:lnSpc>
            </a:pPr>
            <a:endParaRPr lang="en-US" sz="2400" dirty="0"/>
          </a:p>
          <a:p>
            <a:pPr>
              <a:lnSpc>
                <a:spcPct val="90000"/>
              </a:lnSpc>
            </a:pPr>
            <a:r>
              <a:rPr lang="en-US" sz="2400" b="1" dirty="0"/>
              <a:t>Irrelevant features</a:t>
            </a:r>
          </a:p>
          <a:p>
            <a:pPr lvl="1">
              <a:lnSpc>
                <a:spcPct val="90000"/>
              </a:lnSpc>
            </a:pPr>
            <a:r>
              <a:rPr lang="en-US" sz="2400" dirty="0"/>
              <a:t>contain no information that is useful for the data mining task at </a:t>
            </a:r>
            <a:r>
              <a:rPr lang="en-US" sz="2400" dirty="0" smtClean="0"/>
              <a:t>hand … Example</a:t>
            </a:r>
            <a:r>
              <a:rPr lang="en-US" sz="2400" dirty="0"/>
              <a:t>: ID is irrelevant to the task of deriving photometric redshifts</a:t>
            </a:r>
          </a:p>
          <a:p>
            <a:endParaRPr lang="it-IT" sz="2400" dirty="0" smtClean="0"/>
          </a:p>
          <a:p>
            <a:r>
              <a:rPr lang="it-IT" sz="2400" b="1" dirty="0" err="1" smtClean="0"/>
              <a:t>Exploratory</a:t>
            </a:r>
            <a:r>
              <a:rPr lang="it-IT" sz="2400" b="1" dirty="0" smtClean="0"/>
              <a:t> Data Analysis </a:t>
            </a:r>
            <a:r>
              <a:rPr lang="it-IT" sz="2400" b="1" dirty="0" err="1" smtClean="0"/>
              <a:t>is</a:t>
            </a:r>
            <a:r>
              <a:rPr lang="it-IT" sz="2400" b="1" dirty="0" smtClean="0"/>
              <a:t> </a:t>
            </a:r>
            <a:r>
              <a:rPr lang="it-IT" sz="2400" b="1" dirty="0" err="1" smtClean="0"/>
              <a:t>crucial</a:t>
            </a:r>
            <a:r>
              <a:rPr lang="it-IT" sz="2400" dirty="0" smtClean="0"/>
              <a:t>.</a:t>
            </a:r>
          </a:p>
          <a:p>
            <a:r>
              <a:rPr lang="it-IT" sz="2400" dirty="0" err="1" smtClean="0"/>
              <a:t>Refer</a:t>
            </a:r>
            <a:r>
              <a:rPr lang="it-IT" sz="2400" dirty="0" smtClean="0"/>
              <a:t> to the book by Kumar et al. </a:t>
            </a:r>
            <a:endParaRPr lang="it-IT" sz="2400" dirty="0"/>
          </a:p>
        </p:txBody>
      </p:sp>
    </p:spTree>
    <p:extLst>
      <p:ext uri="{BB962C8B-B14F-4D97-AF65-F5344CB8AC3E}">
        <p14:creationId xmlns:p14="http://schemas.microsoft.com/office/powerpoint/2010/main" val="4113539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44" name="Rectangle 32"/>
          <p:cNvSpPr>
            <a:spLocks noGrp="1" noChangeArrowheads="1"/>
          </p:cNvSpPr>
          <p:nvPr>
            <p:ph type="title"/>
          </p:nvPr>
        </p:nvSpPr>
        <p:spPr/>
        <p:txBody>
          <a:bodyPr/>
          <a:lstStyle/>
          <a:p>
            <a:r>
              <a:rPr lang="en-US" dirty="0"/>
              <a:t>Dimensionality Reduction: PCA</a:t>
            </a:r>
          </a:p>
        </p:txBody>
      </p:sp>
      <p:sp>
        <p:nvSpPr>
          <p:cNvPr id="858145" name="Rectangle 33"/>
          <p:cNvSpPr>
            <a:spLocks noGrp="1" noChangeArrowheads="1"/>
          </p:cNvSpPr>
          <p:nvPr>
            <p:ph type="body" idx="1"/>
          </p:nvPr>
        </p:nvSpPr>
        <p:spPr/>
        <p:txBody>
          <a:bodyPr/>
          <a:lstStyle/>
          <a:p>
            <a:r>
              <a:rPr lang="en-US" dirty="0"/>
              <a:t>Find the eigenvectors of the covariance matrix</a:t>
            </a:r>
          </a:p>
          <a:p>
            <a:r>
              <a:rPr lang="en-US" dirty="0"/>
              <a:t>The eigenvectors define the new </a:t>
            </a:r>
            <a:r>
              <a:rPr lang="en-US" dirty="0" smtClean="0"/>
              <a:t>space of lower </a:t>
            </a:r>
            <a:r>
              <a:rPr lang="en-US" dirty="0" smtClean="0"/>
              <a:t>dimensionality</a:t>
            </a:r>
          </a:p>
          <a:p>
            <a:r>
              <a:rPr lang="en-US" dirty="0" smtClean="0"/>
              <a:t>Project the data onto this new space</a:t>
            </a:r>
            <a:endParaRPr lang="en-US" dirty="0"/>
          </a:p>
        </p:txBody>
      </p:sp>
      <p:grpSp>
        <p:nvGrpSpPr>
          <p:cNvPr id="2" name="Gruppo 1"/>
          <p:cNvGrpSpPr/>
          <p:nvPr/>
        </p:nvGrpSpPr>
        <p:grpSpPr>
          <a:xfrm>
            <a:off x="467544" y="3756992"/>
            <a:ext cx="3546475" cy="3200400"/>
            <a:chOff x="2378075" y="3048000"/>
            <a:chExt cx="3546475" cy="3200400"/>
          </a:xfrm>
        </p:grpSpPr>
        <p:sp>
          <p:nvSpPr>
            <p:cNvPr id="858146" name="Line 34"/>
            <p:cNvSpPr>
              <a:spLocks noChangeShapeType="1"/>
            </p:cNvSpPr>
            <p:nvPr/>
          </p:nvSpPr>
          <p:spPr bwMode="auto">
            <a:xfrm flipV="1">
              <a:off x="2889250" y="3142508"/>
              <a:ext cx="0" cy="26289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47" name="Line 35"/>
            <p:cNvSpPr>
              <a:spLocks noChangeShapeType="1"/>
            </p:cNvSpPr>
            <p:nvPr/>
          </p:nvSpPr>
          <p:spPr bwMode="auto">
            <a:xfrm>
              <a:off x="2889250" y="5727700"/>
              <a:ext cx="27178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48" name="Line 36"/>
            <p:cNvSpPr>
              <a:spLocks noChangeShapeType="1"/>
            </p:cNvSpPr>
            <p:nvPr/>
          </p:nvSpPr>
          <p:spPr bwMode="auto">
            <a:xfrm flipV="1">
              <a:off x="2901950" y="4313238"/>
              <a:ext cx="2590800" cy="1400175"/>
            </a:xfrm>
            <a:prstGeom prst="line">
              <a:avLst/>
            </a:prstGeom>
            <a:noFill/>
            <a:ln w="28575">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49" name="Oval 37"/>
            <p:cNvSpPr>
              <a:spLocks noChangeArrowheads="1"/>
            </p:cNvSpPr>
            <p:nvPr/>
          </p:nvSpPr>
          <p:spPr bwMode="auto">
            <a:xfrm>
              <a:off x="3435350" y="5133975"/>
              <a:ext cx="74613" cy="7778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0" name="Oval 38"/>
            <p:cNvSpPr>
              <a:spLocks noChangeArrowheads="1"/>
            </p:cNvSpPr>
            <p:nvPr/>
          </p:nvSpPr>
          <p:spPr bwMode="auto">
            <a:xfrm>
              <a:off x="3714750" y="4910138"/>
              <a:ext cx="74613" cy="7778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1" name="Oval 39"/>
            <p:cNvSpPr>
              <a:spLocks noChangeArrowheads="1"/>
            </p:cNvSpPr>
            <p:nvPr/>
          </p:nvSpPr>
          <p:spPr bwMode="auto">
            <a:xfrm>
              <a:off x="3244850" y="5424488"/>
              <a:ext cx="74613" cy="7778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2" name="Oval 40"/>
            <p:cNvSpPr>
              <a:spLocks noChangeArrowheads="1"/>
            </p:cNvSpPr>
            <p:nvPr/>
          </p:nvSpPr>
          <p:spPr bwMode="auto">
            <a:xfrm>
              <a:off x="3854450" y="5016500"/>
              <a:ext cx="74613"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3" name="Oval 41"/>
            <p:cNvSpPr>
              <a:spLocks noChangeArrowheads="1"/>
            </p:cNvSpPr>
            <p:nvPr/>
          </p:nvSpPr>
          <p:spPr bwMode="auto">
            <a:xfrm>
              <a:off x="3702050" y="5121275"/>
              <a:ext cx="74613" cy="7778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4" name="Oval 42"/>
            <p:cNvSpPr>
              <a:spLocks noChangeArrowheads="1"/>
            </p:cNvSpPr>
            <p:nvPr/>
          </p:nvSpPr>
          <p:spPr bwMode="auto">
            <a:xfrm>
              <a:off x="4273550" y="5108575"/>
              <a:ext cx="74613" cy="7778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5" name="Oval 43"/>
            <p:cNvSpPr>
              <a:spLocks noChangeArrowheads="1"/>
            </p:cNvSpPr>
            <p:nvPr/>
          </p:nvSpPr>
          <p:spPr bwMode="auto">
            <a:xfrm>
              <a:off x="4146550" y="5438775"/>
              <a:ext cx="74613" cy="7778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6" name="Oval 44"/>
            <p:cNvSpPr>
              <a:spLocks noChangeArrowheads="1"/>
            </p:cNvSpPr>
            <p:nvPr/>
          </p:nvSpPr>
          <p:spPr bwMode="auto">
            <a:xfrm>
              <a:off x="3917950" y="5332413"/>
              <a:ext cx="74613" cy="7778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7" name="Oval 45"/>
            <p:cNvSpPr>
              <a:spLocks noChangeArrowheads="1"/>
            </p:cNvSpPr>
            <p:nvPr/>
          </p:nvSpPr>
          <p:spPr bwMode="auto">
            <a:xfrm>
              <a:off x="4108450" y="4791075"/>
              <a:ext cx="74613" cy="7778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8" name="Oval 46"/>
            <p:cNvSpPr>
              <a:spLocks noChangeArrowheads="1"/>
            </p:cNvSpPr>
            <p:nvPr/>
          </p:nvSpPr>
          <p:spPr bwMode="auto">
            <a:xfrm>
              <a:off x="4705350" y="4910138"/>
              <a:ext cx="74613" cy="7778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59" name="Oval 47"/>
            <p:cNvSpPr>
              <a:spLocks noChangeArrowheads="1"/>
            </p:cNvSpPr>
            <p:nvPr/>
          </p:nvSpPr>
          <p:spPr bwMode="auto">
            <a:xfrm>
              <a:off x="5086350" y="4394200"/>
              <a:ext cx="74613" cy="7778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60" name="Oval 48"/>
            <p:cNvSpPr>
              <a:spLocks noChangeArrowheads="1"/>
            </p:cNvSpPr>
            <p:nvPr/>
          </p:nvSpPr>
          <p:spPr bwMode="auto">
            <a:xfrm>
              <a:off x="3549650" y="5464175"/>
              <a:ext cx="74613" cy="7778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61" name="Oval 49"/>
            <p:cNvSpPr>
              <a:spLocks noChangeArrowheads="1"/>
            </p:cNvSpPr>
            <p:nvPr/>
          </p:nvSpPr>
          <p:spPr bwMode="auto">
            <a:xfrm>
              <a:off x="4375150" y="4764088"/>
              <a:ext cx="74613" cy="7778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62" name="Oval 50"/>
            <p:cNvSpPr>
              <a:spLocks noChangeArrowheads="1"/>
            </p:cNvSpPr>
            <p:nvPr/>
          </p:nvSpPr>
          <p:spPr bwMode="auto">
            <a:xfrm>
              <a:off x="4654550" y="4473575"/>
              <a:ext cx="74613" cy="7778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63" name="Oval 51"/>
            <p:cNvSpPr>
              <a:spLocks noChangeArrowheads="1"/>
            </p:cNvSpPr>
            <p:nvPr/>
          </p:nvSpPr>
          <p:spPr bwMode="auto">
            <a:xfrm>
              <a:off x="3892550" y="4803775"/>
              <a:ext cx="74613" cy="7778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64" name="Oval 52"/>
            <p:cNvSpPr>
              <a:spLocks noChangeArrowheads="1"/>
            </p:cNvSpPr>
            <p:nvPr/>
          </p:nvSpPr>
          <p:spPr bwMode="auto">
            <a:xfrm>
              <a:off x="4502150" y="4606925"/>
              <a:ext cx="74613" cy="76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65" name="Oval 53"/>
            <p:cNvSpPr>
              <a:spLocks noChangeArrowheads="1"/>
            </p:cNvSpPr>
            <p:nvPr/>
          </p:nvSpPr>
          <p:spPr bwMode="auto">
            <a:xfrm>
              <a:off x="4616450" y="5148263"/>
              <a:ext cx="74613" cy="7778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66" name="Freeform 54"/>
            <p:cNvSpPr>
              <a:spLocks/>
            </p:cNvSpPr>
            <p:nvPr/>
          </p:nvSpPr>
          <p:spPr bwMode="auto">
            <a:xfrm>
              <a:off x="3060700" y="4281488"/>
              <a:ext cx="2312988" cy="1597025"/>
            </a:xfrm>
            <a:custGeom>
              <a:avLst/>
              <a:gdLst>
                <a:gd name="T0" fmla="*/ 4 w 1457"/>
                <a:gd name="T1" fmla="*/ 796 h 968"/>
                <a:gd name="T2" fmla="*/ 212 w 1457"/>
                <a:gd name="T3" fmla="*/ 388 h 968"/>
                <a:gd name="T4" fmla="*/ 716 w 1457"/>
                <a:gd name="T5" fmla="*/ 132 h 968"/>
                <a:gd name="T6" fmla="*/ 1356 w 1457"/>
                <a:gd name="T7" fmla="*/ 20 h 968"/>
                <a:gd name="T8" fmla="*/ 1324 w 1457"/>
                <a:gd name="T9" fmla="*/ 252 h 968"/>
                <a:gd name="T10" fmla="*/ 940 w 1457"/>
                <a:gd name="T11" fmla="*/ 700 h 968"/>
                <a:gd name="T12" fmla="*/ 188 w 1457"/>
                <a:gd name="T13" fmla="*/ 948 h 968"/>
                <a:gd name="T14" fmla="*/ 4 w 1457"/>
                <a:gd name="T15" fmla="*/ 796 h 9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968">
                  <a:moveTo>
                    <a:pt x="4" y="796"/>
                  </a:moveTo>
                  <a:cubicBezTo>
                    <a:pt x="8" y="703"/>
                    <a:pt x="93" y="499"/>
                    <a:pt x="212" y="388"/>
                  </a:cubicBezTo>
                  <a:cubicBezTo>
                    <a:pt x="331" y="277"/>
                    <a:pt x="525" y="193"/>
                    <a:pt x="716" y="132"/>
                  </a:cubicBezTo>
                  <a:cubicBezTo>
                    <a:pt x="907" y="71"/>
                    <a:pt x="1255" y="0"/>
                    <a:pt x="1356" y="20"/>
                  </a:cubicBezTo>
                  <a:cubicBezTo>
                    <a:pt x="1457" y="40"/>
                    <a:pt x="1393" y="139"/>
                    <a:pt x="1324" y="252"/>
                  </a:cubicBezTo>
                  <a:cubicBezTo>
                    <a:pt x="1255" y="365"/>
                    <a:pt x="1129" y="584"/>
                    <a:pt x="940" y="700"/>
                  </a:cubicBezTo>
                  <a:cubicBezTo>
                    <a:pt x="751" y="816"/>
                    <a:pt x="344" y="928"/>
                    <a:pt x="188" y="948"/>
                  </a:cubicBezTo>
                  <a:cubicBezTo>
                    <a:pt x="32" y="968"/>
                    <a:pt x="0" y="889"/>
                    <a:pt x="4" y="796"/>
                  </a:cubicBezTo>
                  <a:close/>
                </a:path>
              </a:pathLst>
            </a:custGeom>
            <a:noFill/>
            <a:ln w="19050" cap="flat" cmpd="sng">
              <a:solidFill>
                <a:srgbClr val="FF00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67" name="Oval 55"/>
            <p:cNvSpPr>
              <a:spLocks noChangeArrowheads="1"/>
            </p:cNvSpPr>
            <p:nvPr/>
          </p:nvSpPr>
          <p:spPr bwMode="auto">
            <a:xfrm>
              <a:off x="3371850" y="5649913"/>
              <a:ext cx="74613" cy="7778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8168" name="Text Box 56"/>
            <p:cNvSpPr txBox="1">
              <a:spLocks noChangeArrowheads="1"/>
            </p:cNvSpPr>
            <p:nvPr/>
          </p:nvSpPr>
          <p:spPr bwMode="auto">
            <a:xfrm>
              <a:off x="2378075" y="3048000"/>
              <a:ext cx="438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0">
                  <a:latin typeface="Times New Roman" pitchFamily="18" charset="0"/>
                </a:rPr>
                <a:t>x</a:t>
              </a:r>
              <a:r>
                <a:rPr lang="en-US" sz="2400" b="0" baseline="-25000">
                  <a:latin typeface="Times New Roman" pitchFamily="18" charset="0"/>
                </a:rPr>
                <a:t>2</a:t>
              </a:r>
            </a:p>
          </p:txBody>
        </p:sp>
        <p:sp>
          <p:nvSpPr>
            <p:cNvPr id="858169" name="Text Box 57"/>
            <p:cNvSpPr txBox="1">
              <a:spLocks noChangeArrowheads="1"/>
            </p:cNvSpPr>
            <p:nvPr/>
          </p:nvSpPr>
          <p:spPr bwMode="auto">
            <a:xfrm>
              <a:off x="5486400" y="5791200"/>
              <a:ext cx="438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0">
                  <a:latin typeface="Times New Roman" pitchFamily="18" charset="0"/>
                </a:rPr>
                <a:t>x</a:t>
              </a:r>
              <a:r>
                <a:rPr lang="en-US" sz="2400" b="0" baseline="-25000">
                  <a:latin typeface="Times New Roman" pitchFamily="18" charset="0"/>
                </a:rPr>
                <a:t>1</a:t>
              </a:r>
            </a:p>
          </p:txBody>
        </p:sp>
        <p:sp>
          <p:nvSpPr>
            <p:cNvPr id="858170" name="Text Box 58"/>
            <p:cNvSpPr txBox="1">
              <a:spLocks noChangeArrowheads="1"/>
            </p:cNvSpPr>
            <p:nvPr/>
          </p:nvSpPr>
          <p:spPr bwMode="auto">
            <a:xfrm>
              <a:off x="5562600" y="3962400"/>
              <a:ext cx="3190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0">
                  <a:latin typeface="Times New Roman" pitchFamily="18" charset="0"/>
                </a:rPr>
                <a:t>e</a:t>
              </a:r>
              <a:endParaRPr lang="en-US" sz="2400" b="0" baseline="-25000">
                <a:latin typeface="Times New Roman" pitchFamily="18" charset="0"/>
              </a:endParaRPr>
            </a:p>
          </p:txBody>
        </p:sp>
      </p:grpSp>
    </p:spTree>
    <p:extLst>
      <p:ext uri="{BB962C8B-B14F-4D97-AF65-F5344CB8AC3E}">
        <p14:creationId xmlns:p14="http://schemas.microsoft.com/office/powerpoint/2010/main" val="4260969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71" name="Rectangle 7"/>
          <p:cNvSpPr>
            <a:spLocks noGrp="1" noChangeArrowheads="1"/>
          </p:cNvSpPr>
          <p:nvPr>
            <p:ph type="title"/>
          </p:nvPr>
        </p:nvSpPr>
        <p:spPr/>
        <p:txBody>
          <a:bodyPr/>
          <a:lstStyle/>
          <a:p>
            <a:r>
              <a:rPr lang="en-CA" altLang="zh-CN">
                <a:ea typeface="SimSun" pitchFamily="2" charset="-122"/>
              </a:rPr>
              <a:t>Dimensionality Reduction: ISOMAP</a:t>
            </a:r>
            <a:endParaRPr lang="en-US"/>
          </a:p>
        </p:txBody>
      </p:sp>
      <p:sp>
        <p:nvSpPr>
          <p:cNvPr id="856072" name="Rectangle 8"/>
          <p:cNvSpPr>
            <a:spLocks noGrp="1" noChangeArrowheads="1"/>
          </p:cNvSpPr>
          <p:nvPr>
            <p:ph type="body" idx="1"/>
          </p:nvPr>
        </p:nvSpPr>
        <p:spPr>
          <a:xfrm>
            <a:off x="411163" y="4724400"/>
            <a:ext cx="8318500" cy="1600200"/>
          </a:xfrm>
        </p:spPr>
        <p:txBody>
          <a:bodyPr/>
          <a:lstStyle/>
          <a:p>
            <a:r>
              <a:rPr lang="en-CA" altLang="zh-CN" sz="2400">
                <a:ea typeface="SimSun" pitchFamily="2" charset="-122"/>
              </a:rPr>
              <a:t>Construct a neighbourhood graph</a:t>
            </a:r>
          </a:p>
          <a:p>
            <a:r>
              <a:rPr lang="en-CA" altLang="zh-CN" sz="2400">
                <a:ea typeface="SimSun" pitchFamily="2" charset="-122"/>
              </a:rPr>
              <a:t>For each pair of points in the graph, compute the shortest path distances – geodesic distances</a:t>
            </a:r>
          </a:p>
        </p:txBody>
      </p:sp>
      <p:sp>
        <p:nvSpPr>
          <p:cNvPr id="856070" name="Rectangle 6"/>
          <p:cNvSpPr>
            <a:spLocks noChangeArrowheads="1"/>
          </p:cNvSpPr>
          <p:nvPr/>
        </p:nvSpPr>
        <p:spPr bwMode="auto">
          <a:xfrm>
            <a:off x="685800" y="1219200"/>
            <a:ext cx="350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eaLnBrk="1" hangingPunct="1">
              <a:spcBef>
                <a:spcPct val="20000"/>
              </a:spcBef>
            </a:pPr>
            <a:r>
              <a:rPr lang="en-US" sz="2400" b="0" dirty="0">
                <a:latin typeface="Times New Roman" pitchFamily="18" charset="0"/>
              </a:rPr>
              <a:t>By: </a:t>
            </a:r>
            <a:r>
              <a:rPr lang="en-US" sz="2400" b="0" dirty="0" err="1">
                <a:latin typeface="Times New Roman" pitchFamily="18" charset="0"/>
              </a:rPr>
              <a:t>Tenenbaum</a:t>
            </a:r>
            <a:r>
              <a:rPr lang="en-US" sz="2400" b="0" dirty="0">
                <a:latin typeface="Times New Roman" pitchFamily="18" charset="0"/>
              </a:rPr>
              <a:t>, de Silva, Langford (2000)</a:t>
            </a:r>
          </a:p>
        </p:txBody>
      </p:sp>
      <p:pic>
        <p:nvPicPr>
          <p:cNvPr id="85607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3810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333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a:xfrm>
            <a:off x="0" y="0"/>
            <a:ext cx="8229600" cy="476672"/>
          </a:xfrm>
        </p:spPr>
        <p:txBody>
          <a:bodyPr>
            <a:noAutofit/>
          </a:bodyPr>
          <a:lstStyle/>
          <a:p>
            <a:pPr algn="l"/>
            <a:r>
              <a:rPr lang="en-US" sz="4000" b="1" dirty="0">
                <a:solidFill>
                  <a:srgbClr val="FF0000"/>
                </a:solidFill>
              </a:rPr>
              <a:t>Feature Subset Selection</a:t>
            </a:r>
          </a:p>
        </p:txBody>
      </p:sp>
      <p:sp>
        <p:nvSpPr>
          <p:cNvPr id="837635" name="Rectangle 3"/>
          <p:cNvSpPr>
            <a:spLocks noGrp="1" noChangeArrowheads="1"/>
          </p:cNvSpPr>
          <p:nvPr>
            <p:ph type="body" idx="1"/>
          </p:nvPr>
        </p:nvSpPr>
        <p:spPr>
          <a:xfrm>
            <a:off x="251520" y="692696"/>
            <a:ext cx="8580437" cy="5181600"/>
          </a:xfrm>
        </p:spPr>
        <p:txBody>
          <a:bodyPr>
            <a:normAutofit/>
          </a:bodyPr>
          <a:lstStyle/>
          <a:p>
            <a:r>
              <a:rPr lang="en-US" dirty="0"/>
              <a:t>Techniques:</a:t>
            </a:r>
          </a:p>
          <a:p>
            <a:pPr lvl="1"/>
            <a:r>
              <a:rPr lang="en-US" dirty="0"/>
              <a:t>Brute-force </a:t>
            </a:r>
            <a:r>
              <a:rPr lang="en-US" dirty="0" err="1"/>
              <a:t>approch</a:t>
            </a:r>
            <a:r>
              <a:rPr lang="en-US" dirty="0"/>
              <a:t>:</a:t>
            </a:r>
          </a:p>
          <a:p>
            <a:pPr lvl="2"/>
            <a:r>
              <a:rPr lang="en-US" dirty="0"/>
              <a:t>Try all possible feature subsets as input to data mining </a:t>
            </a:r>
            <a:r>
              <a:rPr lang="en-US" dirty="0" smtClean="0"/>
              <a:t>algorithm (backwards elimination strategy)</a:t>
            </a:r>
            <a:endParaRPr lang="en-US" dirty="0"/>
          </a:p>
          <a:p>
            <a:pPr lvl="1"/>
            <a:r>
              <a:rPr lang="en-US" dirty="0"/>
              <a:t>Embedded approaches:</a:t>
            </a:r>
          </a:p>
          <a:p>
            <a:pPr lvl="2"/>
            <a:r>
              <a:rPr lang="en-US" dirty="0"/>
              <a:t> Feature selection occurs naturally as part of the data mining </a:t>
            </a:r>
            <a:r>
              <a:rPr lang="en-US" dirty="0" smtClean="0"/>
              <a:t>algorithm (E.G. SOM)</a:t>
            </a:r>
            <a:endParaRPr lang="en-US" dirty="0"/>
          </a:p>
          <a:p>
            <a:pPr lvl="1"/>
            <a:r>
              <a:rPr lang="en-US" dirty="0"/>
              <a:t>Filter approaches:</a:t>
            </a:r>
          </a:p>
          <a:p>
            <a:pPr lvl="2"/>
            <a:r>
              <a:rPr lang="en-US" dirty="0"/>
              <a:t> Features are selected before data mining algorithm is </a:t>
            </a:r>
            <a:r>
              <a:rPr lang="en-US" dirty="0" smtClean="0"/>
              <a:t>run</a:t>
            </a:r>
            <a:endParaRPr lang="en-US" dirty="0"/>
          </a:p>
        </p:txBody>
      </p:sp>
    </p:spTree>
    <p:extLst>
      <p:ext uri="{BB962C8B-B14F-4D97-AF65-F5344CB8AC3E}">
        <p14:creationId xmlns:p14="http://schemas.microsoft.com/office/powerpoint/2010/main" val="3006336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ext Box 6"/>
          <p:cNvSpPr txBox="1">
            <a:spLocks noChangeArrowheads="1"/>
          </p:cNvSpPr>
          <p:nvPr/>
        </p:nvSpPr>
        <p:spPr bwMode="auto">
          <a:xfrm>
            <a:off x="323850" y="1557338"/>
            <a:ext cx="4535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78856" name="Text Box 8"/>
          <p:cNvSpPr txBox="1">
            <a:spLocks noChangeArrowheads="1"/>
          </p:cNvSpPr>
          <p:nvPr/>
        </p:nvSpPr>
        <p:spPr bwMode="auto">
          <a:xfrm>
            <a:off x="5364163" y="1989138"/>
            <a:ext cx="3600450"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4638" indent="-27463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 typeface="Wingdings" pitchFamily="2" charset="2"/>
              <a:buChar char="q"/>
            </a:pPr>
            <a:r>
              <a:rPr lang="en-US" sz="2400">
                <a:solidFill>
                  <a:srgbClr val="003399"/>
                </a:solidFill>
              </a:rPr>
              <a:t>Regions of   low</a:t>
            </a:r>
            <a:r>
              <a:rPr lang="en-US" sz="2400"/>
              <a:t>   </a:t>
            </a:r>
            <a:r>
              <a:rPr lang="en-US" sz="2400">
                <a:solidFill>
                  <a:srgbClr val="003399"/>
                </a:solidFill>
              </a:rPr>
              <a:t>values (</a:t>
            </a:r>
            <a:r>
              <a:rPr lang="en-US" sz="2400">
                <a:solidFill>
                  <a:srgbClr val="0000FF"/>
                </a:solidFill>
              </a:rPr>
              <a:t>blue color</a:t>
            </a:r>
            <a:r>
              <a:rPr lang="en-US" sz="2400">
                <a:solidFill>
                  <a:srgbClr val="003399"/>
                </a:solidFill>
              </a:rPr>
              <a:t>)</a:t>
            </a:r>
            <a:r>
              <a:rPr lang="en-US" sz="2400"/>
              <a:t> </a:t>
            </a:r>
            <a:r>
              <a:rPr lang="en-US" sz="2400">
                <a:solidFill>
                  <a:srgbClr val="003399"/>
                </a:solidFill>
              </a:rPr>
              <a:t>represent clusters themselves</a:t>
            </a:r>
          </a:p>
          <a:p>
            <a:pPr>
              <a:spcBef>
                <a:spcPct val="50000"/>
              </a:spcBef>
              <a:buFont typeface="Wingdings" pitchFamily="2" charset="2"/>
              <a:buChar char="q"/>
            </a:pPr>
            <a:r>
              <a:rPr lang="en-US" sz="2400">
                <a:solidFill>
                  <a:srgbClr val="003399"/>
                </a:solidFill>
              </a:rPr>
              <a:t>Regions of high values</a:t>
            </a:r>
            <a:r>
              <a:rPr lang="en-US" sz="2400"/>
              <a:t>     </a:t>
            </a:r>
            <a:r>
              <a:rPr lang="en-US" sz="2400">
                <a:solidFill>
                  <a:srgbClr val="003399"/>
                </a:solidFill>
              </a:rPr>
              <a:t>(</a:t>
            </a:r>
            <a:r>
              <a:rPr lang="en-US" sz="2400">
                <a:solidFill>
                  <a:srgbClr val="FF0000"/>
                </a:solidFill>
              </a:rPr>
              <a:t>red color</a:t>
            </a:r>
            <a:r>
              <a:rPr lang="en-US" sz="2400">
                <a:solidFill>
                  <a:srgbClr val="003399"/>
                </a:solidFill>
              </a:rPr>
              <a:t>) represent</a:t>
            </a:r>
            <a:r>
              <a:rPr lang="en-US" sz="2400"/>
              <a:t> </a:t>
            </a:r>
            <a:r>
              <a:rPr lang="en-US" sz="2400">
                <a:solidFill>
                  <a:srgbClr val="003399"/>
                </a:solidFill>
              </a:rPr>
              <a:t>cluster borders</a:t>
            </a:r>
          </a:p>
        </p:txBody>
      </p:sp>
      <p:pic>
        <p:nvPicPr>
          <p:cNvPr id="78858" name="Picture 10" descr="umat_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1125538"/>
            <a:ext cx="6865938"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0" y="116632"/>
            <a:ext cx="8964488" cy="830997"/>
          </a:xfrm>
          <a:prstGeom prst="rect">
            <a:avLst/>
          </a:prstGeom>
          <a:noFill/>
        </p:spPr>
        <p:txBody>
          <a:bodyPr wrap="square" rtlCol="0">
            <a:spAutoFit/>
          </a:bodyPr>
          <a:lstStyle/>
          <a:p>
            <a:r>
              <a:rPr lang="it-IT" sz="2400" b="1" dirty="0" smtClean="0">
                <a:solidFill>
                  <a:srgbClr val="FF0000"/>
                </a:solidFill>
              </a:rPr>
              <a:t>SOME DM </a:t>
            </a:r>
            <a:r>
              <a:rPr lang="it-IT" sz="2400" b="1" dirty="0" err="1" smtClean="0">
                <a:solidFill>
                  <a:srgbClr val="FF0000"/>
                </a:solidFill>
              </a:rPr>
              <a:t>methods</a:t>
            </a:r>
            <a:r>
              <a:rPr lang="it-IT" sz="2400" b="1" dirty="0" smtClean="0">
                <a:solidFill>
                  <a:srgbClr val="FF0000"/>
                </a:solidFill>
              </a:rPr>
              <a:t> </a:t>
            </a:r>
            <a:r>
              <a:rPr lang="it-IT" sz="2400" b="1" dirty="0" err="1" smtClean="0">
                <a:solidFill>
                  <a:srgbClr val="FF0000"/>
                </a:solidFill>
              </a:rPr>
              <a:t>have</a:t>
            </a:r>
            <a:r>
              <a:rPr lang="it-IT" sz="2400" b="1" dirty="0" smtClean="0">
                <a:solidFill>
                  <a:srgbClr val="FF0000"/>
                </a:solidFill>
              </a:rPr>
              <a:t> </a:t>
            </a:r>
            <a:r>
              <a:rPr lang="it-IT" sz="2400" b="1" dirty="0" err="1" smtClean="0">
                <a:solidFill>
                  <a:srgbClr val="FF0000"/>
                </a:solidFill>
              </a:rPr>
              <a:t>built</a:t>
            </a:r>
            <a:r>
              <a:rPr lang="it-IT" sz="2400" b="1" dirty="0" smtClean="0">
                <a:solidFill>
                  <a:srgbClr val="FF0000"/>
                </a:solidFill>
              </a:rPr>
              <a:t> in </a:t>
            </a:r>
            <a:r>
              <a:rPr lang="it-IT" sz="2400" b="1" dirty="0" err="1" smtClean="0">
                <a:solidFill>
                  <a:srgbClr val="FF0000"/>
                </a:solidFill>
              </a:rPr>
              <a:t>capabilities</a:t>
            </a:r>
            <a:r>
              <a:rPr lang="it-IT" sz="2400" b="1" dirty="0" smtClean="0">
                <a:solidFill>
                  <a:srgbClr val="FF0000"/>
                </a:solidFill>
              </a:rPr>
              <a:t> to operate </a:t>
            </a:r>
            <a:r>
              <a:rPr lang="it-IT" sz="2400" b="1" dirty="0" err="1" smtClean="0">
                <a:solidFill>
                  <a:srgbClr val="FF0000"/>
                </a:solidFill>
              </a:rPr>
              <a:t>feature</a:t>
            </a:r>
            <a:r>
              <a:rPr lang="it-IT" sz="2400" b="1" dirty="0" smtClean="0">
                <a:solidFill>
                  <a:srgbClr val="FF0000"/>
                </a:solidFill>
              </a:rPr>
              <a:t> </a:t>
            </a:r>
            <a:r>
              <a:rPr lang="it-IT" sz="2400" b="1" dirty="0" err="1" smtClean="0">
                <a:solidFill>
                  <a:srgbClr val="FF0000"/>
                </a:solidFill>
              </a:rPr>
              <a:t>selection</a:t>
            </a:r>
            <a:endParaRPr lang="it-IT" sz="2400" b="1" dirty="0">
              <a:solidFill>
                <a:srgbClr val="FF0000"/>
              </a:solidFill>
            </a:endParaRPr>
          </a:p>
        </p:txBody>
      </p:sp>
      <p:sp>
        <p:nvSpPr>
          <p:cNvPr id="78850" name="Rectangle 2"/>
          <p:cNvSpPr>
            <a:spLocks noGrp="1" noChangeArrowheads="1"/>
          </p:cNvSpPr>
          <p:nvPr>
            <p:ph type="title"/>
          </p:nvPr>
        </p:nvSpPr>
        <p:spPr>
          <a:xfrm>
            <a:off x="914400" y="5697538"/>
            <a:ext cx="8229600" cy="1143000"/>
          </a:xfrm>
        </p:spPr>
        <p:txBody>
          <a:bodyPr>
            <a:normAutofit/>
          </a:bodyPr>
          <a:lstStyle/>
          <a:p>
            <a:r>
              <a:rPr lang="en-US" sz="4800" b="1" dirty="0">
                <a:solidFill>
                  <a:srgbClr val="FF0000"/>
                </a:solidFill>
              </a:rPr>
              <a:t>SOM: U-Matrix</a:t>
            </a:r>
          </a:p>
        </p:txBody>
      </p:sp>
    </p:spTree>
    <p:extLst>
      <p:ext uri="{BB962C8B-B14F-4D97-AF65-F5344CB8AC3E}">
        <p14:creationId xmlns:p14="http://schemas.microsoft.com/office/powerpoint/2010/main" val="24315821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lane_T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2581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1905000" y="1525488"/>
            <a:ext cx="3962400" cy="4495800"/>
            <a:chOff x="1200" y="672"/>
            <a:chExt cx="2496" cy="2832"/>
          </a:xfrm>
        </p:grpSpPr>
        <p:sp>
          <p:nvSpPr>
            <p:cNvPr id="8196" name="Rectangle 4"/>
            <p:cNvSpPr>
              <a:spLocks noChangeArrowheads="1"/>
            </p:cNvSpPr>
            <p:nvPr/>
          </p:nvSpPr>
          <p:spPr bwMode="auto">
            <a:xfrm>
              <a:off x="3120" y="672"/>
              <a:ext cx="576" cy="76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8197" name="Rectangle 5"/>
            <p:cNvSpPr>
              <a:spLocks noChangeArrowheads="1"/>
            </p:cNvSpPr>
            <p:nvPr/>
          </p:nvSpPr>
          <p:spPr bwMode="auto">
            <a:xfrm>
              <a:off x="3120" y="1680"/>
              <a:ext cx="576" cy="76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8198" name="Rectangle 6"/>
            <p:cNvSpPr>
              <a:spLocks noChangeArrowheads="1"/>
            </p:cNvSpPr>
            <p:nvPr/>
          </p:nvSpPr>
          <p:spPr bwMode="auto">
            <a:xfrm>
              <a:off x="3120" y="2736"/>
              <a:ext cx="576" cy="76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8199" name="Rectangle 7"/>
            <p:cNvSpPr>
              <a:spLocks noChangeArrowheads="1"/>
            </p:cNvSpPr>
            <p:nvPr/>
          </p:nvSpPr>
          <p:spPr bwMode="auto">
            <a:xfrm>
              <a:off x="2160" y="2736"/>
              <a:ext cx="576" cy="76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8200" name="Rectangle 8"/>
            <p:cNvSpPr>
              <a:spLocks noChangeArrowheads="1"/>
            </p:cNvSpPr>
            <p:nvPr/>
          </p:nvSpPr>
          <p:spPr bwMode="auto">
            <a:xfrm>
              <a:off x="1200" y="2736"/>
              <a:ext cx="576" cy="76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spTree>
    <p:extLst>
      <p:ext uri="{BB962C8B-B14F-4D97-AF65-F5344CB8AC3E}">
        <p14:creationId xmlns:p14="http://schemas.microsoft.com/office/powerpoint/2010/main" val="451364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457200" y="-26988"/>
            <a:ext cx="8229600" cy="1143001"/>
          </a:xfrm>
          <a:noFill/>
          <a:ln/>
        </p:spPr>
        <p:txBody>
          <a:bodyPr/>
          <a:lstStyle/>
          <a:p>
            <a:r>
              <a:rPr lang="en-US"/>
              <a:t>… bar charts</a:t>
            </a:r>
            <a:endParaRPr lang="en-US" i="1"/>
          </a:p>
        </p:txBody>
      </p:sp>
      <p:pic>
        <p:nvPicPr>
          <p:cNvPr id="110598" name="Picture 6" descr="barplane"/>
          <p:cNvPicPr>
            <a:picLocks noChangeAspect="1" noChangeArrowheads="1"/>
          </p:cNvPicPr>
          <p:nvPr/>
        </p:nvPicPr>
        <p:blipFill>
          <a:blip r:embed="rId2">
            <a:extLst>
              <a:ext uri="{28A0092B-C50C-407E-A947-70E740481C1C}">
                <a14:useLocalDpi xmlns:a14="http://schemas.microsoft.com/office/drawing/2010/main" val="0"/>
              </a:ext>
            </a:extLst>
          </a:blip>
          <a:srcRect l="21556" t="8398" r="18190" b="11212"/>
          <a:stretch>
            <a:fillRect/>
          </a:stretch>
        </p:blipFill>
        <p:spPr bwMode="auto">
          <a:xfrm>
            <a:off x="2268538" y="1268413"/>
            <a:ext cx="5167312" cy="5165725"/>
          </a:xfrm>
          <a:prstGeom prst="rect">
            <a:avLst/>
          </a:prstGeom>
          <a:noFill/>
          <a:extLst>
            <a:ext uri="{909E8E84-426E-40DD-AFC4-6F175D3DCCD1}">
              <a14:hiddenFill xmlns:a14="http://schemas.microsoft.com/office/drawing/2010/main">
                <a:solidFill>
                  <a:srgbClr val="FFFFFF"/>
                </a:solidFill>
              </a14:hiddenFill>
            </a:ext>
          </a:extLst>
        </p:spPr>
      </p:pic>
      <p:sp>
        <p:nvSpPr>
          <p:cNvPr id="110600" name="AutoShape 8"/>
          <p:cNvSpPr>
            <a:spLocks noChangeArrowheads="1"/>
          </p:cNvSpPr>
          <p:nvPr/>
        </p:nvSpPr>
        <p:spPr bwMode="auto">
          <a:xfrm rot="1514628">
            <a:off x="611188" y="1052513"/>
            <a:ext cx="1892300" cy="719137"/>
          </a:xfrm>
          <a:prstGeom prst="rightArrow">
            <a:avLst>
              <a:gd name="adj1" fmla="val 50000"/>
              <a:gd name="adj2" fmla="val 6578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0601" name="Oval 9"/>
          <p:cNvSpPr>
            <a:spLocks noChangeArrowheads="1"/>
          </p:cNvSpPr>
          <p:nvPr/>
        </p:nvSpPr>
        <p:spPr bwMode="auto">
          <a:xfrm>
            <a:off x="1979613" y="1052513"/>
            <a:ext cx="5761037" cy="5329237"/>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392721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0" y="-99392"/>
            <a:ext cx="8229600" cy="1143000"/>
          </a:xfrm>
        </p:spPr>
        <p:txBody>
          <a:bodyPr/>
          <a:lstStyle/>
          <a:p>
            <a:pPr algn="l"/>
            <a:r>
              <a:rPr lang="en-US" b="1" dirty="0">
                <a:solidFill>
                  <a:srgbClr val="FF0000"/>
                </a:solidFill>
              </a:rPr>
              <a:t>Feature Creation</a:t>
            </a:r>
          </a:p>
        </p:txBody>
      </p:sp>
      <p:sp>
        <p:nvSpPr>
          <p:cNvPr id="854019" name="Rectangle 3"/>
          <p:cNvSpPr>
            <a:spLocks noGrp="1" noChangeArrowheads="1"/>
          </p:cNvSpPr>
          <p:nvPr>
            <p:ph type="body" idx="1"/>
          </p:nvPr>
        </p:nvSpPr>
        <p:spPr>
          <a:xfrm>
            <a:off x="467544" y="908720"/>
            <a:ext cx="8229600" cy="4525963"/>
          </a:xfrm>
        </p:spPr>
        <p:txBody>
          <a:bodyPr>
            <a:normAutofit lnSpcReduction="10000"/>
          </a:bodyPr>
          <a:lstStyle/>
          <a:p>
            <a:r>
              <a:rPr lang="en-US" dirty="0"/>
              <a:t>Create new attributes that can capture the important information in a data set much more efficiently than the original attributes</a:t>
            </a:r>
          </a:p>
          <a:p>
            <a:pPr lvl="4"/>
            <a:endParaRPr lang="en-US" dirty="0"/>
          </a:p>
          <a:p>
            <a:r>
              <a:rPr lang="en-US" dirty="0"/>
              <a:t>Three general methodologies:</a:t>
            </a:r>
          </a:p>
          <a:p>
            <a:pPr lvl="1"/>
            <a:r>
              <a:rPr lang="en-US" dirty="0"/>
              <a:t>Feature Extraction</a:t>
            </a:r>
          </a:p>
          <a:p>
            <a:pPr lvl="2"/>
            <a:r>
              <a:rPr lang="en-US" dirty="0"/>
              <a:t> domain-specific</a:t>
            </a:r>
          </a:p>
          <a:p>
            <a:pPr lvl="1"/>
            <a:r>
              <a:rPr lang="en-US" dirty="0"/>
              <a:t>Mapping Data to New Space</a:t>
            </a:r>
          </a:p>
          <a:p>
            <a:pPr lvl="1"/>
            <a:r>
              <a:rPr lang="en-US" dirty="0"/>
              <a:t>Feature Construction</a:t>
            </a:r>
          </a:p>
          <a:p>
            <a:pPr lvl="2"/>
            <a:r>
              <a:rPr lang="en-US" dirty="0"/>
              <a:t> combining features </a:t>
            </a:r>
          </a:p>
        </p:txBody>
      </p:sp>
    </p:spTree>
    <p:extLst>
      <p:ext uri="{BB962C8B-B14F-4D97-AF65-F5344CB8AC3E}">
        <p14:creationId xmlns:p14="http://schemas.microsoft.com/office/powerpoint/2010/main" val="3466093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228600" y="0"/>
            <a:ext cx="8585200" cy="685800"/>
          </a:xfrm>
        </p:spPr>
        <p:txBody>
          <a:bodyPr>
            <a:normAutofit fontScale="90000"/>
          </a:bodyPr>
          <a:lstStyle/>
          <a:p>
            <a:r>
              <a:rPr lang="en-US"/>
              <a:t>Mapping Data to a New Space</a:t>
            </a:r>
          </a:p>
        </p:txBody>
      </p:sp>
      <p:sp>
        <p:nvSpPr>
          <p:cNvPr id="824323" name="Rectangle 3"/>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tabLst>
                <a:tab pos="1198563" algn="l"/>
              </a:tabLst>
            </a:pPr>
            <a:endParaRPr lang="en-US" b="1">
              <a:latin typeface="Times New Roman" pitchFamily="18" charset="0"/>
              <a:cs typeface="Times New Roman" pitchFamily="18" charset="0"/>
            </a:endParaRPr>
          </a:p>
          <a:p>
            <a:pPr marL="285750" indent="-285750" algn="just">
              <a:lnSpc>
                <a:spcPct val="95000"/>
              </a:lnSpc>
              <a:spcBef>
                <a:spcPct val="20000"/>
              </a:spcBef>
              <a:tabLst>
                <a:tab pos="1198563" algn="l"/>
              </a:tabLst>
            </a:pPr>
            <a:endParaRPr lang="en-US" b="1">
              <a:latin typeface="Times New Roman" pitchFamily="18" charset="0"/>
              <a:cs typeface="Times New Roman" pitchFamily="18" charset="0"/>
            </a:endParaRPr>
          </a:p>
        </p:txBody>
      </p:sp>
      <p:sp>
        <p:nvSpPr>
          <p:cNvPr id="824324" name="Text Box 4"/>
          <p:cNvSpPr txBox="1">
            <a:spLocks noChangeArrowheads="1"/>
          </p:cNvSpPr>
          <p:nvPr/>
        </p:nvSpPr>
        <p:spPr bwMode="auto">
          <a:xfrm>
            <a:off x="1676400" y="36576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824325" name="Rectangle 5"/>
          <p:cNvSpPr>
            <a:spLocks noChangeArrowheads="1"/>
          </p:cNvSpPr>
          <p:nvPr/>
        </p:nvSpPr>
        <p:spPr bwMode="auto">
          <a:xfrm>
            <a:off x="1717675" y="598487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it-IT"/>
          </a:p>
        </p:txBody>
      </p:sp>
      <p:pic>
        <p:nvPicPr>
          <p:cNvPr id="824326" name="Picture 6"/>
          <p:cNvPicPr>
            <a:picLocks noChangeAspect="1" noChangeArrowheads="1"/>
          </p:cNvPicPr>
          <p:nvPr/>
        </p:nvPicPr>
        <p:blipFill>
          <a:blip r:embed="rId3">
            <a:extLst>
              <a:ext uri="{28A0092B-C50C-407E-A947-70E740481C1C}">
                <a14:useLocalDpi xmlns:a14="http://schemas.microsoft.com/office/drawing/2010/main" val="0"/>
              </a:ext>
            </a:extLst>
          </a:blip>
          <a:srcRect r="8293"/>
          <a:stretch>
            <a:fillRect/>
          </a:stretch>
        </p:blipFill>
        <p:spPr bwMode="auto">
          <a:xfrm>
            <a:off x="5791200" y="2362200"/>
            <a:ext cx="33528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327" name="Picture 7"/>
          <p:cNvPicPr>
            <a:picLocks noChangeAspect="1" noChangeArrowheads="1"/>
          </p:cNvPicPr>
          <p:nvPr/>
        </p:nvPicPr>
        <p:blipFill>
          <a:blip r:embed="rId4">
            <a:extLst>
              <a:ext uri="{28A0092B-C50C-407E-A947-70E740481C1C}">
                <a14:useLocalDpi xmlns:a14="http://schemas.microsoft.com/office/drawing/2010/main" val="0"/>
              </a:ext>
            </a:extLst>
          </a:blip>
          <a:srcRect l="6253"/>
          <a:stretch>
            <a:fillRect/>
          </a:stretch>
        </p:blipFill>
        <p:spPr bwMode="auto">
          <a:xfrm>
            <a:off x="0" y="2362200"/>
            <a:ext cx="3427413"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328" name="Picture 8"/>
          <p:cNvPicPr>
            <a:picLocks noChangeAspect="1" noChangeArrowheads="1"/>
          </p:cNvPicPr>
          <p:nvPr/>
        </p:nvPicPr>
        <p:blipFill>
          <a:blip r:embed="rId5">
            <a:extLst>
              <a:ext uri="{28A0092B-C50C-407E-A947-70E740481C1C}">
                <a14:useLocalDpi xmlns:a14="http://schemas.microsoft.com/office/drawing/2010/main" val="0"/>
              </a:ext>
            </a:extLst>
          </a:blip>
          <a:srcRect l="8337" r="6209"/>
          <a:stretch>
            <a:fillRect/>
          </a:stretch>
        </p:blipFill>
        <p:spPr bwMode="auto">
          <a:xfrm>
            <a:off x="3048000" y="2362200"/>
            <a:ext cx="3124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4329" name="Text Box 9"/>
          <p:cNvSpPr txBox="1">
            <a:spLocks noChangeArrowheads="1"/>
          </p:cNvSpPr>
          <p:nvPr/>
        </p:nvSpPr>
        <p:spPr bwMode="auto">
          <a:xfrm>
            <a:off x="685800" y="5410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Two Sine Waves</a:t>
            </a:r>
          </a:p>
        </p:txBody>
      </p:sp>
      <p:sp>
        <p:nvSpPr>
          <p:cNvPr id="824330" name="Text Box 10"/>
          <p:cNvSpPr txBox="1">
            <a:spLocks noChangeArrowheads="1"/>
          </p:cNvSpPr>
          <p:nvPr/>
        </p:nvSpPr>
        <p:spPr bwMode="auto">
          <a:xfrm>
            <a:off x="3429000" y="54864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Two Sine Waves + Noise</a:t>
            </a:r>
          </a:p>
        </p:txBody>
      </p:sp>
      <p:sp>
        <p:nvSpPr>
          <p:cNvPr id="824331" name="Text Box 11"/>
          <p:cNvSpPr txBox="1">
            <a:spLocks noChangeArrowheads="1"/>
          </p:cNvSpPr>
          <p:nvPr/>
        </p:nvSpPr>
        <p:spPr bwMode="auto">
          <a:xfrm>
            <a:off x="6324600" y="54864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Frequency</a:t>
            </a:r>
          </a:p>
        </p:txBody>
      </p:sp>
      <p:sp>
        <p:nvSpPr>
          <p:cNvPr id="824332" name="Rectangle 12"/>
          <p:cNvSpPr>
            <a:spLocks noChangeArrowheads="1"/>
          </p:cNvSpPr>
          <p:nvPr/>
        </p:nvSpPr>
        <p:spPr bwMode="auto">
          <a:xfrm>
            <a:off x="298450" y="1143000"/>
            <a:ext cx="83947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85750" indent="-285750" algn="just">
              <a:lnSpc>
                <a:spcPct val="95000"/>
              </a:lnSpc>
              <a:spcBef>
                <a:spcPct val="20000"/>
              </a:spcBef>
              <a:spcAft>
                <a:spcPts val="400"/>
              </a:spcAft>
              <a:buClr>
                <a:srgbClr val="0C7B9C"/>
              </a:buClr>
              <a:buSzPct val="75000"/>
              <a:buFont typeface="Monotype Sorts" pitchFamily="2" charset="2"/>
              <a:buChar char="l"/>
              <a:tabLst>
                <a:tab pos="1198563" algn="l"/>
              </a:tabLst>
            </a:pPr>
            <a:r>
              <a:rPr lang="en-US" sz="2800">
                <a:latin typeface="Times New Roman" pitchFamily="18" charset="0"/>
                <a:cs typeface="Times New Roman" pitchFamily="18" charset="0"/>
              </a:rPr>
              <a:t>Fourier transform</a:t>
            </a:r>
          </a:p>
          <a:p>
            <a:pPr marL="285750" indent="-285750" algn="just">
              <a:lnSpc>
                <a:spcPct val="95000"/>
              </a:lnSpc>
              <a:spcBef>
                <a:spcPct val="20000"/>
              </a:spcBef>
              <a:spcAft>
                <a:spcPts val="400"/>
              </a:spcAft>
              <a:buClr>
                <a:srgbClr val="0C7B9C"/>
              </a:buClr>
              <a:buSzPct val="75000"/>
              <a:buFont typeface="Monotype Sorts" pitchFamily="2" charset="2"/>
              <a:buChar char="l"/>
              <a:tabLst>
                <a:tab pos="1198563" algn="l"/>
              </a:tabLst>
            </a:pPr>
            <a:r>
              <a:rPr lang="en-US" sz="2800">
                <a:latin typeface="Times New Roman" pitchFamily="18" charset="0"/>
                <a:cs typeface="Times New Roman" pitchFamily="18" charset="0"/>
              </a:rPr>
              <a:t>Wavelet transform </a:t>
            </a:r>
          </a:p>
        </p:txBody>
      </p:sp>
    </p:spTree>
    <p:extLst>
      <p:ext uri="{BB962C8B-B14F-4D97-AF65-F5344CB8AC3E}">
        <p14:creationId xmlns:p14="http://schemas.microsoft.com/office/powerpoint/2010/main" val="4007842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118" y="188640"/>
            <a:ext cx="9131882" cy="6370975"/>
          </a:xfrm>
          <a:prstGeom prst="rect">
            <a:avLst/>
          </a:prstGeom>
          <a:noFill/>
        </p:spPr>
        <p:txBody>
          <a:bodyPr wrap="square" rtlCol="0">
            <a:spAutoFit/>
          </a:bodyPr>
          <a:lstStyle/>
          <a:p>
            <a:r>
              <a:rPr lang="en-US" sz="2400" b="1" dirty="0" smtClean="0">
                <a:solidFill>
                  <a:srgbClr val="FF0000"/>
                </a:solidFill>
              </a:rPr>
              <a:t>… </a:t>
            </a:r>
            <a:r>
              <a:rPr lang="en-US" sz="2400" b="1" dirty="0" err="1" smtClean="0">
                <a:solidFill>
                  <a:srgbClr val="FF0000"/>
                </a:solidFill>
              </a:rPr>
              <a:t>Excusatio</a:t>
            </a:r>
            <a:r>
              <a:rPr lang="en-US" sz="2400" b="1" dirty="0" smtClean="0">
                <a:solidFill>
                  <a:srgbClr val="FF0000"/>
                </a:solidFill>
              </a:rPr>
              <a:t> non </a:t>
            </a:r>
            <a:r>
              <a:rPr lang="en-US" sz="2400" b="1" dirty="0" err="1" smtClean="0">
                <a:solidFill>
                  <a:srgbClr val="FF0000"/>
                </a:solidFill>
              </a:rPr>
              <a:t>petita</a:t>
            </a:r>
            <a:r>
              <a:rPr lang="en-US" sz="2400" b="1" dirty="0" smtClean="0">
                <a:solidFill>
                  <a:srgbClr val="FF0000"/>
                </a:solidFill>
              </a:rPr>
              <a:t>, </a:t>
            </a:r>
            <a:r>
              <a:rPr lang="en-US" sz="2400" b="1" dirty="0" err="1" smtClean="0">
                <a:solidFill>
                  <a:srgbClr val="FF0000"/>
                </a:solidFill>
              </a:rPr>
              <a:t>accusatio</a:t>
            </a:r>
            <a:r>
              <a:rPr lang="en-US" sz="2400" b="1" dirty="0" smtClean="0">
                <a:solidFill>
                  <a:srgbClr val="FF0000"/>
                </a:solidFill>
              </a:rPr>
              <a:t> </a:t>
            </a:r>
            <a:r>
              <a:rPr lang="en-US" sz="2400" b="1" dirty="0" err="1" smtClean="0">
                <a:solidFill>
                  <a:srgbClr val="FF0000"/>
                </a:solidFill>
              </a:rPr>
              <a:t>manifesta</a:t>
            </a:r>
            <a:r>
              <a:rPr lang="en-US" sz="2400" b="1" dirty="0" smtClean="0">
                <a:solidFill>
                  <a:srgbClr val="FF0000"/>
                </a:solidFill>
              </a:rPr>
              <a:t> …</a:t>
            </a:r>
          </a:p>
          <a:p>
            <a:endParaRPr lang="en-US" sz="2400" dirty="0"/>
          </a:p>
          <a:p>
            <a:pPr marL="342900" indent="-342900">
              <a:buFont typeface="Arial" pitchFamily="34" charset="0"/>
              <a:buChar char="•"/>
            </a:pPr>
            <a:r>
              <a:rPr lang="en-US" sz="2400" b="1" dirty="0" smtClean="0"/>
              <a:t>There is a lot of confusion which can discourage people. </a:t>
            </a:r>
          </a:p>
          <a:p>
            <a:pPr marL="342900" indent="-342900">
              <a:buFont typeface="Arial" pitchFamily="34" charset="0"/>
              <a:buChar char="•"/>
            </a:pPr>
            <a:endParaRPr lang="en-US" sz="2200" dirty="0"/>
          </a:p>
          <a:p>
            <a:r>
              <a:rPr lang="en-US" sz="2200" dirty="0" smtClean="0"/>
              <a:t>	Initially part of KDD (Knowledge Discovery in Databases) 	together with data preparation, data presentation and data 	interpretation, DM has encountered a lot of difficulties in defining 	precise boundaries…</a:t>
            </a:r>
          </a:p>
          <a:p>
            <a:r>
              <a:rPr lang="en-US" sz="2200" dirty="0"/>
              <a:t>	</a:t>
            </a:r>
            <a:endParaRPr lang="en-US" sz="2200" dirty="0" smtClean="0"/>
          </a:p>
          <a:p>
            <a:r>
              <a:rPr lang="en-US" sz="2200" dirty="0" smtClean="0"/>
              <a:t>	In 1999 the NASA panel on the application of data mining to scientific 	problems concluded that: “</a:t>
            </a:r>
            <a:r>
              <a:rPr lang="en-US" sz="2200" i="1" dirty="0" smtClean="0"/>
              <a:t>it was difficult to arrive at a consensus for 	the definition of data mining… apart from the clear importance of 	scalability as an underlying issue”</a:t>
            </a:r>
            <a:r>
              <a:rPr lang="en-US" sz="2200" dirty="0" smtClean="0"/>
              <a:t>. </a:t>
            </a:r>
          </a:p>
          <a:p>
            <a:pPr marL="342900" indent="-342900">
              <a:buFont typeface="Arial" pitchFamily="34" charset="0"/>
              <a:buChar char="•"/>
            </a:pPr>
            <a:endParaRPr lang="en-US" sz="2200" dirty="0" smtClean="0"/>
          </a:p>
          <a:p>
            <a:pPr marL="342900" indent="-342900">
              <a:buFont typeface="Arial" pitchFamily="34" charset="0"/>
              <a:buChar char="•"/>
            </a:pPr>
            <a:r>
              <a:rPr lang="en-US" sz="2400" dirty="0" smtClean="0"/>
              <a:t>people who work in machine learning, pattern recognition or exploratory data analysis, often (and erroneously) view it as an </a:t>
            </a:r>
            <a:r>
              <a:rPr lang="en-US" sz="2400" b="1" dirty="0" smtClean="0"/>
              <a:t>extension of what they have been doing for many years</a:t>
            </a:r>
            <a:r>
              <a:rPr lang="en-US" sz="2400" dirty="0" smtClean="0"/>
              <a:t>…</a:t>
            </a:r>
          </a:p>
          <a:p>
            <a:r>
              <a:rPr lang="en-US" sz="2200" dirty="0" smtClean="0"/>
              <a:t> </a:t>
            </a:r>
          </a:p>
        </p:txBody>
      </p:sp>
    </p:spTree>
    <p:extLst>
      <p:ext uri="{BB962C8B-B14F-4D97-AF65-F5344CB8AC3E}">
        <p14:creationId xmlns:p14="http://schemas.microsoft.com/office/powerpoint/2010/main" val="30336109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a:xfrm>
            <a:off x="228600" y="0"/>
            <a:ext cx="8585200" cy="685800"/>
          </a:xfrm>
        </p:spPr>
        <p:txBody>
          <a:bodyPr>
            <a:normAutofit fontScale="90000"/>
          </a:bodyPr>
          <a:lstStyle/>
          <a:p>
            <a:r>
              <a:rPr lang="en-US"/>
              <a:t>Discretization Using Class Labels</a:t>
            </a:r>
          </a:p>
        </p:txBody>
      </p:sp>
      <p:sp>
        <p:nvSpPr>
          <p:cNvPr id="872451" name="Rectangle 3"/>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tabLst>
                <a:tab pos="1198563" algn="l"/>
              </a:tabLst>
            </a:pPr>
            <a:r>
              <a:rPr lang="en-US" b="1" dirty="0">
                <a:latin typeface="Times New Roman" pitchFamily="18" charset="0"/>
                <a:cs typeface="Times New Roman" pitchFamily="18" charset="0"/>
              </a:rPr>
              <a:t>Entropy based </a:t>
            </a:r>
            <a:r>
              <a:rPr lang="en-US" b="1" dirty="0" smtClean="0">
                <a:latin typeface="Times New Roman" pitchFamily="18" charset="0"/>
                <a:cs typeface="Times New Roman" pitchFamily="18" charset="0"/>
              </a:rPr>
              <a:t>approach (see later in clustering)</a:t>
            </a:r>
            <a:endParaRPr lang="en-US" b="1" dirty="0">
              <a:latin typeface="Times New Roman" pitchFamily="18" charset="0"/>
              <a:cs typeface="Times New Roman" pitchFamily="18" charset="0"/>
            </a:endParaRPr>
          </a:p>
          <a:p>
            <a:pPr marL="285750" indent="-285750" algn="just">
              <a:lnSpc>
                <a:spcPct val="95000"/>
              </a:lnSpc>
              <a:spcBef>
                <a:spcPct val="20000"/>
              </a:spcBef>
              <a:tabLst>
                <a:tab pos="1198563" algn="l"/>
              </a:tabLst>
            </a:pPr>
            <a:endParaRPr lang="en-US" b="1" dirty="0">
              <a:latin typeface="Times New Roman" pitchFamily="18" charset="0"/>
              <a:cs typeface="Times New Roman" pitchFamily="18" charset="0"/>
            </a:endParaRPr>
          </a:p>
        </p:txBody>
      </p:sp>
      <p:sp>
        <p:nvSpPr>
          <p:cNvPr id="872452" name="Text Box 4"/>
          <p:cNvSpPr txBox="1">
            <a:spLocks noChangeArrowheads="1"/>
          </p:cNvSpPr>
          <p:nvPr/>
        </p:nvSpPr>
        <p:spPr bwMode="auto">
          <a:xfrm>
            <a:off x="1676400" y="36576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872453" name="Text Box 5"/>
          <p:cNvSpPr txBox="1">
            <a:spLocks noChangeArrowheads="1"/>
          </p:cNvSpPr>
          <p:nvPr/>
        </p:nvSpPr>
        <p:spPr bwMode="auto">
          <a:xfrm>
            <a:off x="838200" y="57150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3 categories for both x and y</a:t>
            </a:r>
          </a:p>
        </p:txBody>
      </p:sp>
      <p:pic>
        <p:nvPicPr>
          <p:cNvPr id="8724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872038"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2455" name="Rectangle 7"/>
          <p:cNvSpPr>
            <a:spLocks noChangeArrowheads="1"/>
          </p:cNvSpPr>
          <p:nvPr/>
        </p:nvSpPr>
        <p:spPr bwMode="auto">
          <a:xfrm>
            <a:off x="1717675" y="598487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it-IT"/>
          </a:p>
        </p:txBody>
      </p:sp>
      <p:sp>
        <p:nvSpPr>
          <p:cNvPr id="872456" name="Text Box 8"/>
          <p:cNvSpPr txBox="1">
            <a:spLocks noChangeArrowheads="1"/>
          </p:cNvSpPr>
          <p:nvPr/>
        </p:nvSpPr>
        <p:spPr bwMode="auto">
          <a:xfrm>
            <a:off x="5410200" y="57150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5 categories for both x and y</a:t>
            </a:r>
          </a:p>
        </p:txBody>
      </p:sp>
      <p:pic>
        <p:nvPicPr>
          <p:cNvPr id="872457" name="Picture 9"/>
          <p:cNvPicPr>
            <a:picLocks noChangeAspect="1" noChangeArrowheads="1"/>
          </p:cNvPicPr>
          <p:nvPr/>
        </p:nvPicPr>
        <p:blipFill>
          <a:blip r:embed="rId4">
            <a:extLst>
              <a:ext uri="{28A0092B-C50C-407E-A947-70E740481C1C}">
                <a14:useLocalDpi xmlns:a14="http://schemas.microsoft.com/office/drawing/2010/main" val="0"/>
              </a:ext>
            </a:extLst>
          </a:blip>
          <a:srcRect l="4594"/>
          <a:stretch>
            <a:fillRect/>
          </a:stretch>
        </p:blipFill>
        <p:spPr bwMode="auto">
          <a:xfrm>
            <a:off x="4495800" y="1905000"/>
            <a:ext cx="464820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2435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5046" name="Picture 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362200" y="3603625"/>
            <a:ext cx="4648200" cy="2797175"/>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855042" name="Rectangle 2"/>
          <p:cNvSpPr>
            <a:spLocks noGrp="1" noChangeArrowheads="1"/>
          </p:cNvSpPr>
          <p:nvPr>
            <p:ph type="title"/>
          </p:nvPr>
        </p:nvSpPr>
        <p:spPr>
          <a:xfrm>
            <a:off x="-108520" y="-15227"/>
            <a:ext cx="8229600" cy="692696"/>
          </a:xfrm>
        </p:spPr>
        <p:txBody>
          <a:bodyPr>
            <a:normAutofit fontScale="90000"/>
          </a:bodyPr>
          <a:lstStyle/>
          <a:p>
            <a:pPr algn="l"/>
            <a:r>
              <a:rPr lang="en-US" b="1" dirty="0">
                <a:solidFill>
                  <a:srgbClr val="FF0000"/>
                </a:solidFill>
              </a:rPr>
              <a:t>Attribute Transformation</a:t>
            </a:r>
          </a:p>
        </p:txBody>
      </p:sp>
      <p:sp>
        <p:nvSpPr>
          <p:cNvPr id="855043" name="Rectangle 3"/>
          <p:cNvSpPr>
            <a:spLocks noGrp="1" noChangeArrowheads="1"/>
          </p:cNvSpPr>
          <p:nvPr>
            <p:ph type="body" idx="1"/>
          </p:nvPr>
        </p:nvSpPr>
        <p:spPr>
          <a:xfrm>
            <a:off x="323528" y="692696"/>
            <a:ext cx="8318500" cy="5181600"/>
          </a:xfrm>
        </p:spPr>
        <p:txBody>
          <a:bodyPr/>
          <a:lstStyle/>
          <a:p>
            <a:r>
              <a:rPr lang="en-US" dirty="0"/>
              <a:t>A function that maps the entire set of values of a given attribute to a new set of replacement values such that each old value can be identified with one of the new values</a:t>
            </a:r>
          </a:p>
          <a:p>
            <a:pPr lvl="1"/>
            <a:r>
              <a:rPr lang="en-US" dirty="0"/>
              <a:t>Simple functions: </a:t>
            </a:r>
            <a:r>
              <a:rPr lang="en-US" dirty="0" err="1"/>
              <a:t>x</a:t>
            </a:r>
            <a:r>
              <a:rPr lang="en-US" baseline="30000" dirty="0" err="1"/>
              <a:t>k</a:t>
            </a:r>
            <a:r>
              <a:rPr lang="en-US" dirty="0"/>
              <a:t>, log(x), e</a:t>
            </a:r>
            <a:r>
              <a:rPr lang="en-US" baseline="30000" dirty="0"/>
              <a:t>x</a:t>
            </a:r>
            <a:r>
              <a:rPr lang="en-US" dirty="0"/>
              <a:t>, |x|</a:t>
            </a:r>
          </a:p>
          <a:p>
            <a:pPr lvl="1"/>
            <a:r>
              <a:rPr lang="en-US" dirty="0"/>
              <a:t>Standardization and Normalization </a:t>
            </a:r>
          </a:p>
        </p:txBody>
      </p:sp>
    </p:spTree>
    <p:extLst>
      <p:ext uri="{BB962C8B-B14F-4D97-AF65-F5344CB8AC3E}">
        <p14:creationId xmlns:p14="http://schemas.microsoft.com/office/powerpoint/2010/main" val="34931335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p:txBody>
          <a:bodyPr/>
          <a:lstStyle/>
          <a:p>
            <a:r>
              <a:rPr lang="en-US"/>
              <a:t>Similarity and Dissimilarity</a:t>
            </a:r>
          </a:p>
        </p:txBody>
      </p:sp>
      <p:sp>
        <p:nvSpPr>
          <p:cNvPr id="878595" name="Rectangle 3"/>
          <p:cNvSpPr>
            <a:spLocks noGrp="1" noChangeArrowheads="1"/>
          </p:cNvSpPr>
          <p:nvPr>
            <p:ph type="body" idx="1"/>
          </p:nvPr>
        </p:nvSpPr>
        <p:spPr/>
        <p:txBody>
          <a:bodyPr>
            <a:normAutofit fontScale="92500" lnSpcReduction="20000"/>
          </a:bodyPr>
          <a:lstStyle/>
          <a:p>
            <a:r>
              <a:rPr lang="en-US"/>
              <a:t>Similarity</a:t>
            </a:r>
          </a:p>
          <a:p>
            <a:pPr lvl="1"/>
            <a:r>
              <a:rPr lang="en-US"/>
              <a:t>Numerical measure of how alike two data objects are.</a:t>
            </a:r>
          </a:p>
          <a:p>
            <a:pPr lvl="1"/>
            <a:r>
              <a:rPr lang="en-US"/>
              <a:t>Is higher when objects are more alike.</a:t>
            </a:r>
          </a:p>
          <a:p>
            <a:pPr lvl="1"/>
            <a:r>
              <a:rPr lang="en-US"/>
              <a:t>Often falls in the range [0,1]</a:t>
            </a:r>
          </a:p>
          <a:p>
            <a:r>
              <a:rPr lang="en-US"/>
              <a:t>Dissimilarity</a:t>
            </a:r>
          </a:p>
          <a:p>
            <a:pPr lvl="1"/>
            <a:r>
              <a:rPr lang="en-US"/>
              <a:t>Numerical measure of how different are two data objects</a:t>
            </a:r>
          </a:p>
          <a:p>
            <a:pPr lvl="1"/>
            <a:r>
              <a:rPr lang="en-US"/>
              <a:t>Lower when objects are more alike</a:t>
            </a:r>
          </a:p>
          <a:p>
            <a:pPr lvl="1"/>
            <a:r>
              <a:rPr lang="en-US"/>
              <a:t>Minimum dissimilarity is often 0</a:t>
            </a:r>
          </a:p>
          <a:p>
            <a:pPr lvl="1"/>
            <a:r>
              <a:rPr lang="en-US"/>
              <a:t>Upper limit varies</a:t>
            </a:r>
          </a:p>
          <a:p>
            <a:r>
              <a:rPr lang="en-US"/>
              <a:t>Proximity refers to a similarity or dissimilarity</a:t>
            </a:r>
          </a:p>
        </p:txBody>
      </p:sp>
    </p:spTree>
    <p:extLst>
      <p:ext uri="{BB962C8B-B14F-4D97-AF65-F5344CB8AC3E}">
        <p14:creationId xmlns:p14="http://schemas.microsoft.com/office/powerpoint/2010/main" val="7049197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sz="2800"/>
              <a:t>Similarity/Dissimilarity for Simple Attributes</a:t>
            </a:r>
          </a:p>
        </p:txBody>
      </p:sp>
      <p:pic>
        <p:nvPicPr>
          <p:cNvPr id="879619" name="Picture 3"/>
          <p:cNvPicPr>
            <a:picLocks noChangeAspect="1" noChangeArrowheads="1"/>
          </p:cNvPicPr>
          <p:nvPr/>
        </p:nvPicPr>
        <p:blipFill>
          <a:blip r:embed="rId2">
            <a:extLst>
              <a:ext uri="{28A0092B-C50C-407E-A947-70E740481C1C}">
                <a14:useLocalDpi xmlns:a14="http://schemas.microsoft.com/office/drawing/2010/main" val="0"/>
              </a:ext>
            </a:extLst>
          </a:blip>
          <a:srcRect l="3600" t="35197" r="7114" b="10513"/>
          <a:stretch>
            <a:fillRect/>
          </a:stretch>
        </p:blipFill>
        <p:spPr bwMode="auto">
          <a:xfrm>
            <a:off x="76200" y="1905000"/>
            <a:ext cx="902176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9620" name="Text Box 4"/>
          <p:cNvSpPr txBox="1">
            <a:spLocks noChangeArrowheads="1"/>
          </p:cNvSpPr>
          <p:nvPr/>
        </p:nvSpPr>
        <p:spPr bwMode="auto">
          <a:xfrm>
            <a:off x="838200" y="1431925"/>
            <a:ext cx="693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0" i="1"/>
              <a:t>p</a:t>
            </a:r>
            <a:r>
              <a:rPr lang="en-US" sz="2000" b="0"/>
              <a:t> and </a:t>
            </a:r>
            <a:r>
              <a:rPr lang="en-US" sz="2000" b="0" i="1"/>
              <a:t>q</a:t>
            </a:r>
            <a:r>
              <a:rPr lang="en-US" sz="2000" b="0"/>
              <a:t> are the attribute values for two data objects.</a:t>
            </a:r>
          </a:p>
        </p:txBody>
      </p:sp>
    </p:spTree>
    <p:extLst>
      <p:ext uri="{BB962C8B-B14F-4D97-AF65-F5344CB8AC3E}">
        <p14:creationId xmlns:p14="http://schemas.microsoft.com/office/powerpoint/2010/main" val="7227966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381000" y="152400"/>
            <a:ext cx="8280400" cy="552450"/>
          </a:xfrm>
        </p:spPr>
        <p:txBody>
          <a:bodyPr/>
          <a:lstStyle/>
          <a:p>
            <a:r>
              <a:rPr lang="en-US" sz="2800"/>
              <a:t>Visually Evaluating Correlation</a:t>
            </a:r>
          </a:p>
        </p:txBody>
      </p:sp>
      <p:graphicFrame>
        <p:nvGraphicFramePr>
          <p:cNvPr id="894979" name="Object 3"/>
          <p:cNvGraphicFramePr>
            <a:graphicFrameLocks noChangeAspect="1"/>
          </p:cNvGraphicFramePr>
          <p:nvPr/>
        </p:nvGraphicFramePr>
        <p:xfrm>
          <a:off x="228600" y="990600"/>
          <a:ext cx="6096000" cy="5381625"/>
        </p:xfrm>
        <a:graphic>
          <a:graphicData uri="http://schemas.openxmlformats.org/presentationml/2006/ole">
            <mc:AlternateContent xmlns:mc="http://schemas.openxmlformats.org/markup-compatibility/2006">
              <mc:Choice xmlns:v="urn:schemas-microsoft-com:vml" Requires="v">
                <p:oleObj spid="_x0000_s18460" name="Bitmap Image" r:id="rId3" imgW="6035563" imgH="5784081" progId="Paint.Picture">
                  <p:embed/>
                </p:oleObj>
              </mc:Choice>
              <mc:Fallback>
                <p:oleObj name="Bitmap Image" r:id="rId3" imgW="6035563" imgH="57840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7918"/>
                      <a:stretch>
                        <a:fillRect/>
                      </a:stretch>
                    </p:blipFill>
                    <p:spPr bwMode="auto">
                      <a:xfrm>
                        <a:off x="228600" y="990600"/>
                        <a:ext cx="60960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4980" name="Text Box 4"/>
          <p:cNvSpPr txBox="1">
            <a:spLocks noChangeArrowheads="1"/>
          </p:cNvSpPr>
          <p:nvPr/>
        </p:nvSpPr>
        <p:spPr bwMode="auto">
          <a:xfrm>
            <a:off x="6858000" y="2971800"/>
            <a:ext cx="1828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Scatter plots showing the similarity from –1 to 1.</a:t>
            </a:r>
          </a:p>
        </p:txBody>
      </p:sp>
    </p:spTree>
    <p:extLst>
      <p:ext uri="{BB962C8B-B14F-4D97-AF65-F5344CB8AC3E}">
        <p14:creationId xmlns:p14="http://schemas.microsoft.com/office/powerpoint/2010/main" val="574675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a:xfrm>
            <a:off x="381000" y="152400"/>
            <a:ext cx="8280400" cy="552450"/>
          </a:xfrm>
        </p:spPr>
        <p:txBody>
          <a:bodyPr/>
          <a:lstStyle/>
          <a:p>
            <a:r>
              <a:rPr lang="en-US" sz="2800"/>
              <a:t>Euclidean Distance</a:t>
            </a:r>
          </a:p>
        </p:txBody>
      </p:sp>
      <p:sp>
        <p:nvSpPr>
          <p:cNvPr id="880643" name="Rectangle 3"/>
          <p:cNvSpPr>
            <a:spLocks noGrp="1" noChangeArrowheads="1"/>
          </p:cNvSpPr>
          <p:nvPr>
            <p:ph type="body" idx="1"/>
          </p:nvPr>
        </p:nvSpPr>
        <p:spPr>
          <a:xfrm>
            <a:off x="639763" y="1143000"/>
            <a:ext cx="8001000" cy="3654152"/>
          </a:xfrm>
        </p:spPr>
        <p:txBody>
          <a:bodyPr>
            <a:normAutofit/>
          </a:bodyPr>
          <a:lstStyle/>
          <a:p>
            <a:pPr marL="342900" indent="-342900">
              <a:lnSpc>
                <a:spcPct val="90000"/>
              </a:lnSpc>
              <a:spcBef>
                <a:spcPct val="20000"/>
              </a:spcBef>
            </a:pPr>
            <a:r>
              <a:rPr lang="en-US" sz="2400" dirty="0"/>
              <a:t>Euclidean Distance</a:t>
            </a:r>
          </a:p>
          <a:p>
            <a:pPr marL="742950" lvl="1" indent="-285750">
              <a:lnSpc>
                <a:spcPct val="90000"/>
              </a:lnSpc>
              <a:spcBef>
                <a:spcPct val="20000"/>
              </a:spcBef>
            </a:pPr>
            <a:endParaRPr lang="en-US" sz="2000" dirty="0"/>
          </a:p>
          <a:p>
            <a:pPr marL="342900" indent="-342900">
              <a:lnSpc>
                <a:spcPct val="90000"/>
              </a:lnSpc>
              <a:spcBef>
                <a:spcPct val="20000"/>
              </a:spcBef>
            </a:pPr>
            <a:endParaRPr lang="en-US" sz="2400" dirty="0"/>
          </a:p>
          <a:p>
            <a:pPr marL="342900" indent="-342900">
              <a:lnSpc>
                <a:spcPct val="90000"/>
              </a:lnSpc>
              <a:spcBef>
                <a:spcPct val="20000"/>
              </a:spcBef>
            </a:pPr>
            <a:endParaRPr lang="en-US" sz="2400" dirty="0"/>
          </a:p>
          <a:p>
            <a:pPr marL="742950" lvl="1" indent="-285750">
              <a:lnSpc>
                <a:spcPct val="90000"/>
              </a:lnSpc>
              <a:spcBef>
                <a:spcPct val="20000"/>
              </a:spcBef>
              <a:buFont typeface="Arial" pitchFamily="34" charset="0"/>
              <a:buNone/>
            </a:pPr>
            <a:r>
              <a:rPr lang="en-US" sz="2000" dirty="0"/>
              <a:t>   </a:t>
            </a:r>
          </a:p>
          <a:p>
            <a:pPr marL="742950" lvl="1" indent="-285750">
              <a:lnSpc>
                <a:spcPct val="90000"/>
              </a:lnSpc>
              <a:spcBef>
                <a:spcPct val="20000"/>
              </a:spcBef>
              <a:buFont typeface="Arial" pitchFamily="34" charset="0"/>
              <a:buNone/>
            </a:pPr>
            <a:r>
              <a:rPr lang="en-US" sz="2000" dirty="0"/>
              <a:t>   Where </a:t>
            </a:r>
            <a:r>
              <a:rPr lang="en-US" sz="2000" i="1" dirty="0"/>
              <a:t>n</a:t>
            </a:r>
            <a:r>
              <a:rPr lang="en-US" sz="2000" dirty="0"/>
              <a:t> is the number of dimensions (attributes) and </a:t>
            </a:r>
            <a:r>
              <a:rPr lang="en-US" sz="2000" i="1" dirty="0" err="1"/>
              <a:t>p</a:t>
            </a:r>
            <a:r>
              <a:rPr lang="en-US" sz="2000" i="1" baseline="-25000" dirty="0" err="1"/>
              <a:t>k</a:t>
            </a:r>
            <a:r>
              <a:rPr lang="en-US" sz="2000" dirty="0"/>
              <a:t> and </a:t>
            </a:r>
            <a:r>
              <a:rPr lang="en-US" sz="2000" i="1" dirty="0" err="1"/>
              <a:t>q</a:t>
            </a:r>
            <a:r>
              <a:rPr lang="en-US" sz="2000" i="1" baseline="-25000" dirty="0" err="1"/>
              <a:t>k</a:t>
            </a:r>
            <a:r>
              <a:rPr lang="en-US" sz="2000" dirty="0"/>
              <a:t> are, respectively, the </a:t>
            </a:r>
            <a:r>
              <a:rPr lang="en-US" sz="2000" dirty="0" err="1"/>
              <a:t>k</a:t>
            </a:r>
            <a:r>
              <a:rPr lang="en-US" sz="2000" baseline="30000" dirty="0" err="1"/>
              <a:t>th</a:t>
            </a:r>
            <a:r>
              <a:rPr lang="en-US" sz="2000" dirty="0"/>
              <a:t> attributes (components) or data objects </a:t>
            </a:r>
            <a:r>
              <a:rPr lang="en-US" sz="2000" i="1" dirty="0"/>
              <a:t>p</a:t>
            </a:r>
            <a:r>
              <a:rPr lang="en-US" sz="2000" dirty="0"/>
              <a:t> and </a:t>
            </a:r>
            <a:r>
              <a:rPr lang="en-US" sz="2000" i="1" dirty="0"/>
              <a:t>q</a:t>
            </a:r>
            <a:r>
              <a:rPr lang="en-US" sz="2000" dirty="0"/>
              <a:t>.</a:t>
            </a:r>
          </a:p>
          <a:p>
            <a:pPr marL="742950" lvl="1" indent="-285750">
              <a:lnSpc>
                <a:spcPct val="90000"/>
              </a:lnSpc>
              <a:spcBef>
                <a:spcPct val="20000"/>
              </a:spcBef>
              <a:buFont typeface="Arial" pitchFamily="34" charset="0"/>
              <a:buNone/>
            </a:pPr>
            <a:endParaRPr lang="en-US" sz="2000" dirty="0"/>
          </a:p>
          <a:p>
            <a:pPr marL="342900" indent="-342900">
              <a:lnSpc>
                <a:spcPct val="90000"/>
              </a:lnSpc>
              <a:spcBef>
                <a:spcPct val="20000"/>
              </a:spcBef>
            </a:pPr>
            <a:r>
              <a:rPr lang="en-US" sz="2400" dirty="0"/>
              <a:t>Standardization is necessary, if scales differ.</a:t>
            </a:r>
          </a:p>
        </p:txBody>
      </p:sp>
      <p:graphicFrame>
        <p:nvGraphicFramePr>
          <p:cNvPr id="880644" name="Object 4"/>
          <p:cNvGraphicFramePr>
            <a:graphicFrameLocks noChangeAspect="1"/>
          </p:cNvGraphicFramePr>
          <p:nvPr>
            <p:extLst>
              <p:ext uri="{D42A27DB-BD31-4B8C-83A1-F6EECF244321}">
                <p14:modId xmlns:p14="http://schemas.microsoft.com/office/powerpoint/2010/main" val="2570408737"/>
              </p:ext>
            </p:extLst>
          </p:nvPr>
        </p:nvGraphicFramePr>
        <p:xfrm>
          <a:off x="2339752" y="1628800"/>
          <a:ext cx="3854450" cy="1273175"/>
        </p:xfrm>
        <a:graphic>
          <a:graphicData uri="http://schemas.openxmlformats.org/presentationml/2006/ole">
            <mc:AlternateContent xmlns:mc="http://schemas.openxmlformats.org/markup-compatibility/2006">
              <mc:Choice xmlns:v="urn:schemas-microsoft-com:vml" Requires="v">
                <p:oleObj spid="_x0000_s10269" name="Equation" r:id="rId3" imgW="1346040" imgH="444240" progId="Equation.3">
                  <p:embed/>
                </p:oleObj>
              </mc:Choice>
              <mc:Fallback>
                <p:oleObj name="Equation" r:id="rId3" imgW="134604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628800"/>
                        <a:ext cx="3854450"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825716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381000" y="152400"/>
            <a:ext cx="8280400" cy="552450"/>
          </a:xfrm>
        </p:spPr>
        <p:txBody>
          <a:bodyPr/>
          <a:lstStyle/>
          <a:p>
            <a:r>
              <a:rPr lang="en-US" sz="2800"/>
              <a:t>Euclidean Distance</a:t>
            </a:r>
          </a:p>
        </p:txBody>
      </p:sp>
      <p:graphicFrame>
        <p:nvGraphicFramePr>
          <p:cNvPr id="881667" name="Object 3"/>
          <p:cNvGraphicFramePr>
            <a:graphicFrameLocks noChangeAspect="1"/>
          </p:cNvGraphicFramePr>
          <p:nvPr/>
        </p:nvGraphicFramePr>
        <p:xfrm>
          <a:off x="381000" y="1295400"/>
          <a:ext cx="3635375" cy="2654300"/>
        </p:xfrm>
        <a:graphic>
          <a:graphicData uri="http://schemas.openxmlformats.org/presentationml/2006/ole">
            <mc:AlternateContent xmlns:mc="http://schemas.openxmlformats.org/markup-compatibility/2006">
              <mc:Choice xmlns:v="urn:schemas-microsoft-com:vml" Requires="v">
                <p:oleObj spid="_x0000_s11344" name="VISIO" r:id="rId3" imgW="3636000" imgH="2653920" progId="Visio.Drawing.6">
                  <p:embed/>
                </p:oleObj>
              </mc:Choice>
              <mc:Fallback>
                <p:oleObj name="VISIO" r:id="rId3" imgW="3636000" imgH="26539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36353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1668" name="Object 4"/>
          <p:cNvGraphicFramePr>
            <a:graphicFrameLocks noChangeAspect="1"/>
          </p:cNvGraphicFramePr>
          <p:nvPr/>
        </p:nvGraphicFramePr>
        <p:xfrm>
          <a:off x="4648200" y="1828800"/>
          <a:ext cx="2962275" cy="1363663"/>
        </p:xfrm>
        <a:graphic>
          <a:graphicData uri="http://schemas.openxmlformats.org/presentationml/2006/ole">
            <mc:AlternateContent xmlns:mc="http://schemas.openxmlformats.org/markup-compatibility/2006">
              <mc:Choice xmlns:v="urn:schemas-microsoft-com:vml" Requires="v">
                <p:oleObj spid="_x0000_s11345" name="Worksheet" r:id="rId5" imgW="1836725" imgH="846287" progId="Excel.Sheet.8">
                  <p:embed/>
                </p:oleObj>
              </mc:Choice>
              <mc:Fallback>
                <p:oleObj name="Worksheet" r:id="rId5" imgW="1836725" imgH="846287"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828800"/>
                        <a:ext cx="2962275"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1669" name="Text Box 5"/>
          <p:cNvSpPr txBox="1">
            <a:spLocks noChangeArrowheads="1"/>
          </p:cNvSpPr>
          <p:nvPr/>
        </p:nvSpPr>
        <p:spPr bwMode="auto">
          <a:xfrm>
            <a:off x="3200400" y="56388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Distance Matrix</a:t>
            </a:r>
          </a:p>
        </p:txBody>
      </p:sp>
      <p:graphicFrame>
        <p:nvGraphicFramePr>
          <p:cNvPr id="881670" name="Object 6"/>
          <p:cNvGraphicFramePr>
            <a:graphicFrameLocks noChangeAspect="1"/>
          </p:cNvGraphicFramePr>
          <p:nvPr/>
        </p:nvGraphicFramePr>
        <p:xfrm>
          <a:off x="1905000" y="4038600"/>
          <a:ext cx="4927600" cy="1365250"/>
        </p:xfrm>
        <a:graphic>
          <a:graphicData uri="http://schemas.openxmlformats.org/presentationml/2006/ole">
            <mc:AlternateContent xmlns:mc="http://schemas.openxmlformats.org/markup-compatibility/2006">
              <mc:Choice xmlns:v="urn:schemas-microsoft-com:vml" Requires="v">
                <p:oleObj spid="_x0000_s11346" name="Worksheet" r:id="rId7" imgW="3055925" imgH="846287" progId="Excel.Sheet.8">
                  <p:embed/>
                </p:oleObj>
              </mc:Choice>
              <mc:Fallback>
                <p:oleObj name="Worksheet" r:id="rId7" imgW="3055925" imgH="846287"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038600"/>
                        <a:ext cx="4927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731007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a:xfrm>
            <a:off x="381000" y="152400"/>
            <a:ext cx="8280400" cy="552450"/>
          </a:xfrm>
        </p:spPr>
        <p:txBody>
          <a:bodyPr/>
          <a:lstStyle/>
          <a:p>
            <a:r>
              <a:rPr lang="en-US" sz="2800"/>
              <a:t>Minkowski Distance</a:t>
            </a:r>
          </a:p>
        </p:txBody>
      </p:sp>
      <p:sp>
        <p:nvSpPr>
          <p:cNvPr id="882691" name="Rectangle 3"/>
          <p:cNvSpPr>
            <a:spLocks noGrp="1" noChangeArrowheads="1"/>
          </p:cNvSpPr>
          <p:nvPr>
            <p:ph type="body" idx="1"/>
          </p:nvPr>
        </p:nvSpPr>
        <p:spPr>
          <a:xfrm>
            <a:off x="639763" y="1143000"/>
            <a:ext cx="8001000" cy="2646040"/>
          </a:xfrm>
        </p:spPr>
        <p:txBody>
          <a:bodyPr>
            <a:normAutofit lnSpcReduction="10000"/>
          </a:bodyPr>
          <a:lstStyle/>
          <a:p>
            <a:pPr marL="342900" indent="-342900">
              <a:lnSpc>
                <a:spcPct val="90000"/>
              </a:lnSpc>
              <a:spcBef>
                <a:spcPct val="20000"/>
              </a:spcBef>
            </a:pPr>
            <a:r>
              <a:rPr lang="en-US" sz="2400" dirty="0" err="1"/>
              <a:t>Minkowski</a:t>
            </a:r>
            <a:r>
              <a:rPr lang="en-US" sz="2400" dirty="0"/>
              <a:t> Distance is a generalization of Euclidean Distance</a:t>
            </a:r>
          </a:p>
          <a:p>
            <a:pPr marL="742950" lvl="1" indent="-285750">
              <a:lnSpc>
                <a:spcPct val="90000"/>
              </a:lnSpc>
              <a:spcBef>
                <a:spcPct val="20000"/>
              </a:spcBef>
            </a:pPr>
            <a:endParaRPr lang="en-US" sz="2000" dirty="0"/>
          </a:p>
          <a:p>
            <a:pPr marL="342900" indent="-342900">
              <a:lnSpc>
                <a:spcPct val="90000"/>
              </a:lnSpc>
              <a:spcBef>
                <a:spcPct val="20000"/>
              </a:spcBef>
            </a:pPr>
            <a:endParaRPr lang="en-US" sz="2400" dirty="0"/>
          </a:p>
          <a:p>
            <a:pPr marL="342900" indent="-342900">
              <a:lnSpc>
                <a:spcPct val="90000"/>
              </a:lnSpc>
              <a:spcBef>
                <a:spcPct val="20000"/>
              </a:spcBef>
            </a:pPr>
            <a:endParaRPr lang="en-US" sz="2400" dirty="0"/>
          </a:p>
          <a:p>
            <a:pPr marL="742950" lvl="1" indent="-285750">
              <a:lnSpc>
                <a:spcPct val="90000"/>
              </a:lnSpc>
              <a:spcBef>
                <a:spcPct val="20000"/>
              </a:spcBef>
              <a:buFont typeface="Arial" pitchFamily="34" charset="0"/>
              <a:buNone/>
            </a:pPr>
            <a:r>
              <a:rPr lang="en-US" sz="2000" dirty="0"/>
              <a:t>   </a:t>
            </a:r>
          </a:p>
          <a:p>
            <a:pPr marL="742950" lvl="1" indent="-285750">
              <a:lnSpc>
                <a:spcPct val="90000"/>
              </a:lnSpc>
              <a:spcBef>
                <a:spcPct val="20000"/>
              </a:spcBef>
              <a:buFont typeface="Arial" pitchFamily="34" charset="0"/>
              <a:buNone/>
            </a:pPr>
            <a:r>
              <a:rPr lang="en-US" sz="2000" dirty="0"/>
              <a:t>   Where </a:t>
            </a:r>
            <a:r>
              <a:rPr lang="en-US" sz="2000" i="1" dirty="0"/>
              <a:t>r</a:t>
            </a:r>
            <a:r>
              <a:rPr lang="en-US" sz="2000" dirty="0"/>
              <a:t> is a parameter, </a:t>
            </a:r>
            <a:r>
              <a:rPr lang="en-US" sz="2000" i="1" dirty="0"/>
              <a:t>n</a:t>
            </a:r>
            <a:r>
              <a:rPr lang="en-US" sz="2000" dirty="0"/>
              <a:t> is the number of dimensions (attributes) and </a:t>
            </a:r>
            <a:r>
              <a:rPr lang="en-US" sz="2000" i="1" dirty="0" err="1"/>
              <a:t>p</a:t>
            </a:r>
            <a:r>
              <a:rPr lang="en-US" sz="2000" i="1" baseline="-25000" dirty="0" err="1"/>
              <a:t>k</a:t>
            </a:r>
            <a:r>
              <a:rPr lang="en-US" sz="2000" dirty="0"/>
              <a:t> and </a:t>
            </a:r>
            <a:r>
              <a:rPr lang="en-US" sz="2000" i="1" dirty="0" err="1"/>
              <a:t>q</a:t>
            </a:r>
            <a:r>
              <a:rPr lang="en-US" sz="2000" i="1" baseline="-25000" dirty="0" err="1"/>
              <a:t>k</a:t>
            </a:r>
            <a:r>
              <a:rPr lang="en-US" sz="2000" dirty="0"/>
              <a:t> are, respectively, the </a:t>
            </a:r>
            <a:r>
              <a:rPr lang="en-US" sz="2000" dirty="0" err="1"/>
              <a:t>kth</a:t>
            </a:r>
            <a:r>
              <a:rPr lang="en-US" sz="2000" dirty="0"/>
              <a:t> attributes (components) or data objects </a:t>
            </a:r>
            <a:r>
              <a:rPr lang="en-US" sz="2000" i="1" dirty="0"/>
              <a:t>p</a:t>
            </a:r>
            <a:r>
              <a:rPr lang="en-US" sz="2000" dirty="0"/>
              <a:t> and </a:t>
            </a:r>
            <a:r>
              <a:rPr lang="en-US" sz="2000" i="1" dirty="0"/>
              <a:t>q</a:t>
            </a:r>
            <a:r>
              <a:rPr lang="en-US" sz="2000" dirty="0"/>
              <a:t>.</a:t>
            </a:r>
          </a:p>
          <a:p>
            <a:pPr marL="342900" indent="-342900">
              <a:lnSpc>
                <a:spcPct val="90000"/>
              </a:lnSpc>
              <a:spcBef>
                <a:spcPct val="20000"/>
              </a:spcBef>
            </a:pPr>
            <a:endParaRPr lang="en-US" sz="2400" dirty="0"/>
          </a:p>
        </p:txBody>
      </p:sp>
      <p:graphicFrame>
        <p:nvGraphicFramePr>
          <p:cNvPr id="882692" name="Object 4"/>
          <p:cNvGraphicFramePr>
            <a:graphicFrameLocks noChangeAspect="1"/>
          </p:cNvGraphicFramePr>
          <p:nvPr>
            <p:extLst>
              <p:ext uri="{D42A27DB-BD31-4B8C-83A1-F6EECF244321}">
                <p14:modId xmlns:p14="http://schemas.microsoft.com/office/powerpoint/2010/main" val="3332159019"/>
              </p:ext>
            </p:extLst>
          </p:nvPr>
        </p:nvGraphicFramePr>
        <p:xfrm>
          <a:off x="2339752" y="1556792"/>
          <a:ext cx="4275138" cy="1373188"/>
        </p:xfrm>
        <a:graphic>
          <a:graphicData uri="http://schemas.openxmlformats.org/presentationml/2006/ole">
            <mc:AlternateContent xmlns:mc="http://schemas.openxmlformats.org/markup-compatibility/2006">
              <mc:Choice xmlns:v="urn:schemas-microsoft-com:vml" Requires="v">
                <p:oleObj spid="_x0000_s12317" name="Equation" r:id="rId3" imgW="1384200" imgH="444240" progId="Equation.3">
                  <p:embed/>
                </p:oleObj>
              </mc:Choice>
              <mc:Fallback>
                <p:oleObj name="Equation" r:id="rId3" imgW="1384200" imgH="444240" progId="Equation.3">
                  <p:embed/>
                  <p:pic>
                    <p:nvPicPr>
                      <p:cNvPr id="0" name=""/>
                      <p:cNvPicPr>
                        <a:picLocks noChangeAspect="1" noChangeArrowheads="1"/>
                      </p:cNvPicPr>
                      <p:nvPr/>
                    </p:nvPicPr>
                    <p:blipFill>
                      <a:blip r:embed="rId4"/>
                      <a:srcRect/>
                      <a:stretch>
                        <a:fillRect/>
                      </a:stretch>
                    </p:blipFill>
                    <p:spPr bwMode="auto">
                      <a:xfrm>
                        <a:off x="2339752" y="1556792"/>
                        <a:ext cx="4275138"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18471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381000" y="152400"/>
            <a:ext cx="8280400" cy="552450"/>
          </a:xfrm>
        </p:spPr>
        <p:txBody>
          <a:bodyPr/>
          <a:lstStyle/>
          <a:p>
            <a:r>
              <a:rPr lang="en-US" sz="2800"/>
              <a:t>Minkowski Distance: Examples</a:t>
            </a:r>
          </a:p>
        </p:txBody>
      </p:sp>
      <p:sp>
        <p:nvSpPr>
          <p:cNvPr id="883715" name="Rectangle 3"/>
          <p:cNvSpPr>
            <a:spLocks noGrp="1" noChangeArrowheads="1"/>
          </p:cNvSpPr>
          <p:nvPr>
            <p:ph type="body" idx="1"/>
          </p:nvPr>
        </p:nvSpPr>
        <p:spPr>
          <a:xfrm>
            <a:off x="304800" y="1143000"/>
            <a:ext cx="8458200" cy="4495800"/>
          </a:xfrm>
        </p:spPr>
        <p:txBody>
          <a:bodyPr/>
          <a:lstStyle/>
          <a:p>
            <a:pPr marL="342900" indent="-342900">
              <a:lnSpc>
                <a:spcPct val="90000"/>
              </a:lnSpc>
              <a:spcBef>
                <a:spcPct val="20000"/>
              </a:spcBef>
            </a:pPr>
            <a:r>
              <a:rPr lang="en-US" sz="2400" i="1" dirty="0">
                <a:cs typeface="Times New Roman" pitchFamily="18" charset="0"/>
              </a:rPr>
              <a:t>r</a:t>
            </a:r>
            <a:r>
              <a:rPr lang="en-US" sz="2400" dirty="0">
                <a:cs typeface="Times New Roman" pitchFamily="18" charset="0"/>
              </a:rPr>
              <a:t> = 1.  City block (Manhattan, taxicab, L</a:t>
            </a:r>
            <a:r>
              <a:rPr lang="en-US" sz="2400" baseline="-30000" dirty="0">
                <a:cs typeface="Times New Roman" pitchFamily="18" charset="0"/>
              </a:rPr>
              <a:t>1</a:t>
            </a:r>
            <a:r>
              <a:rPr lang="en-US" sz="2400" dirty="0">
                <a:cs typeface="Times New Roman" pitchFamily="18" charset="0"/>
              </a:rPr>
              <a:t> norm) distance. </a:t>
            </a:r>
          </a:p>
          <a:p>
            <a:pPr marL="742950" lvl="1" indent="-285750">
              <a:lnSpc>
                <a:spcPct val="90000"/>
              </a:lnSpc>
              <a:spcBef>
                <a:spcPct val="20000"/>
              </a:spcBef>
            </a:pPr>
            <a:r>
              <a:rPr lang="en-US" sz="1800" dirty="0">
                <a:cs typeface="Times New Roman" pitchFamily="18" charset="0"/>
              </a:rPr>
              <a:t>A common example of this is the Hamming distance, which is just the number of bits that are different between two binary vectors</a:t>
            </a:r>
          </a:p>
          <a:p>
            <a:pPr lvl="4">
              <a:lnSpc>
                <a:spcPct val="90000"/>
              </a:lnSpc>
            </a:pPr>
            <a:endParaRPr lang="en-US" sz="1600" b="1" dirty="0">
              <a:cs typeface="Times New Roman" pitchFamily="18" charset="0"/>
            </a:endParaRPr>
          </a:p>
          <a:p>
            <a:pPr marL="342900" indent="-342900">
              <a:lnSpc>
                <a:spcPct val="90000"/>
              </a:lnSpc>
              <a:spcBef>
                <a:spcPct val="20000"/>
              </a:spcBef>
            </a:pPr>
            <a:r>
              <a:rPr lang="en-US" sz="2400" i="1" dirty="0">
                <a:cs typeface="Times New Roman" pitchFamily="18" charset="0"/>
              </a:rPr>
              <a:t>r</a:t>
            </a:r>
            <a:r>
              <a:rPr lang="en-US" sz="2400" dirty="0">
                <a:cs typeface="Times New Roman" pitchFamily="18" charset="0"/>
              </a:rPr>
              <a:t> = 2.  Euclidean distance</a:t>
            </a:r>
          </a:p>
          <a:p>
            <a:pPr lvl="4">
              <a:lnSpc>
                <a:spcPct val="90000"/>
              </a:lnSpc>
            </a:pPr>
            <a:endParaRPr lang="en-US" sz="1800" dirty="0">
              <a:cs typeface="Times New Roman" pitchFamily="18" charset="0"/>
            </a:endParaRPr>
          </a:p>
          <a:p>
            <a:pPr marL="342900" indent="-342900">
              <a:lnSpc>
                <a:spcPct val="90000"/>
              </a:lnSpc>
              <a:spcBef>
                <a:spcPct val="20000"/>
              </a:spcBef>
            </a:pPr>
            <a:r>
              <a:rPr lang="en-US" sz="2400" i="1" dirty="0">
                <a:cs typeface="Times New Roman" pitchFamily="18" charset="0"/>
              </a:rPr>
              <a:t>r</a:t>
            </a:r>
            <a:r>
              <a:rPr lang="en-US" sz="2400" dirty="0">
                <a:cs typeface="Times New Roman" pitchFamily="18" charset="0"/>
              </a:rPr>
              <a:t> </a:t>
            </a:r>
            <a:r>
              <a:rPr lang="en-US" sz="2400" dirty="0">
                <a:latin typeface="Times New Roman" pitchFamily="18" charset="0"/>
                <a:cs typeface="Times New Roman" pitchFamily="18" charset="0"/>
                <a:sym typeface="Symbol" pitchFamily="18" charset="2"/>
              </a:rPr>
              <a:t></a:t>
            </a:r>
            <a:r>
              <a:rPr lang="en-US" sz="2400" dirty="0">
                <a:cs typeface="Times New Roman" pitchFamily="18" charset="0"/>
              </a:rPr>
              <a:t> </a:t>
            </a:r>
            <a:r>
              <a:rPr lang="en-US" sz="2400" dirty="0">
                <a:latin typeface="Times New Roman" pitchFamily="18" charset="0"/>
                <a:cs typeface="Times New Roman" pitchFamily="18" charset="0"/>
                <a:sym typeface="Symbol" pitchFamily="18" charset="2"/>
              </a:rPr>
              <a:t></a:t>
            </a:r>
            <a:r>
              <a:rPr lang="en-US" sz="2400" dirty="0">
                <a:cs typeface="Times New Roman" pitchFamily="18" charset="0"/>
              </a:rPr>
              <a:t>.  “</a:t>
            </a:r>
            <a:r>
              <a:rPr lang="en-US" sz="2400" dirty="0" err="1">
                <a:cs typeface="Times New Roman" pitchFamily="18" charset="0"/>
              </a:rPr>
              <a:t>supremum</a:t>
            </a:r>
            <a:r>
              <a:rPr lang="en-US" sz="2400" dirty="0">
                <a:cs typeface="Times New Roman" pitchFamily="18" charset="0"/>
              </a:rPr>
              <a:t>” (</a:t>
            </a:r>
            <a:r>
              <a:rPr lang="en-US" sz="2400" dirty="0" err="1">
                <a:cs typeface="Times New Roman" pitchFamily="18" charset="0"/>
              </a:rPr>
              <a:t>L</a:t>
            </a:r>
            <a:r>
              <a:rPr lang="en-US" sz="2400" baseline="-30000" dirty="0" err="1">
                <a:cs typeface="Times New Roman" pitchFamily="18" charset="0"/>
              </a:rPr>
              <a:t>max</a:t>
            </a:r>
            <a:r>
              <a:rPr lang="en-US" sz="2400" baseline="-30000" dirty="0">
                <a:cs typeface="Times New Roman" pitchFamily="18" charset="0"/>
              </a:rPr>
              <a:t> </a:t>
            </a:r>
            <a:r>
              <a:rPr lang="en-US" sz="2400" dirty="0">
                <a:cs typeface="Times New Roman" pitchFamily="18" charset="0"/>
              </a:rPr>
              <a:t>norm, L</a:t>
            </a:r>
            <a:r>
              <a:rPr lang="en-US" sz="2400" baseline="-30000" dirty="0">
                <a:latin typeface="Times New Roman" pitchFamily="18" charset="0"/>
                <a:cs typeface="Times New Roman" pitchFamily="18" charset="0"/>
                <a:sym typeface="Symbol" pitchFamily="18" charset="2"/>
              </a:rPr>
              <a:t></a:t>
            </a:r>
            <a:r>
              <a:rPr lang="en-US" sz="2400" baseline="-30000" dirty="0">
                <a:cs typeface="Times New Roman" pitchFamily="18" charset="0"/>
              </a:rPr>
              <a:t> </a:t>
            </a:r>
            <a:r>
              <a:rPr lang="en-US" sz="2400" dirty="0">
                <a:cs typeface="Times New Roman" pitchFamily="18" charset="0"/>
              </a:rPr>
              <a:t>norm) distance. </a:t>
            </a:r>
          </a:p>
          <a:p>
            <a:pPr marL="742950" lvl="1" indent="-285750">
              <a:lnSpc>
                <a:spcPct val="90000"/>
              </a:lnSpc>
              <a:spcBef>
                <a:spcPct val="20000"/>
              </a:spcBef>
            </a:pPr>
            <a:r>
              <a:rPr lang="en-US" sz="1800" dirty="0">
                <a:cs typeface="Times New Roman" pitchFamily="18" charset="0"/>
              </a:rPr>
              <a:t>This is the maximum difference between any component of the vectors</a:t>
            </a:r>
          </a:p>
          <a:p>
            <a:pPr lvl="4">
              <a:lnSpc>
                <a:spcPct val="90000"/>
              </a:lnSpc>
            </a:pPr>
            <a:endParaRPr lang="en-US" sz="1600" dirty="0">
              <a:cs typeface="Times New Roman" pitchFamily="18" charset="0"/>
            </a:endParaRPr>
          </a:p>
          <a:p>
            <a:pPr marL="342900" indent="-342900">
              <a:lnSpc>
                <a:spcPct val="90000"/>
              </a:lnSpc>
              <a:spcBef>
                <a:spcPct val="20000"/>
              </a:spcBef>
            </a:pPr>
            <a:r>
              <a:rPr lang="en-US" sz="2400" dirty="0">
                <a:cs typeface="Times New Roman" pitchFamily="18" charset="0"/>
              </a:rPr>
              <a:t>Do not confuse </a:t>
            </a:r>
            <a:r>
              <a:rPr lang="en-US" sz="2400" i="1" dirty="0">
                <a:cs typeface="Times New Roman" pitchFamily="18" charset="0"/>
              </a:rPr>
              <a:t>r</a:t>
            </a:r>
            <a:r>
              <a:rPr lang="en-US" sz="2400" dirty="0">
                <a:cs typeface="Times New Roman" pitchFamily="18" charset="0"/>
              </a:rPr>
              <a:t> with </a:t>
            </a:r>
            <a:r>
              <a:rPr lang="en-US" sz="2400" i="1" dirty="0">
                <a:cs typeface="Times New Roman" pitchFamily="18" charset="0"/>
              </a:rPr>
              <a:t>n</a:t>
            </a:r>
            <a:r>
              <a:rPr lang="en-US" sz="2400" dirty="0">
                <a:cs typeface="Times New Roman" pitchFamily="18" charset="0"/>
              </a:rPr>
              <a:t>, i.e., all these distances are defined for all numbers of dimensions.</a:t>
            </a:r>
            <a:endParaRPr lang="en-US" sz="2400" i="1" dirty="0">
              <a:cs typeface="Times New Roman" pitchFamily="18" charset="0"/>
            </a:endParaRPr>
          </a:p>
          <a:p>
            <a:pPr marL="742950" lvl="1" indent="-285750">
              <a:lnSpc>
                <a:spcPct val="90000"/>
              </a:lnSpc>
              <a:spcBef>
                <a:spcPct val="20000"/>
              </a:spcBef>
            </a:pPr>
            <a:endParaRPr lang="en-US" sz="1800" dirty="0"/>
          </a:p>
        </p:txBody>
      </p:sp>
    </p:spTree>
    <p:extLst>
      <p:ext uri="{BB962C8B-B14F-4D97-AF65-F5344CB8AC3E}">
        <p14:creationId xmlns:p14="http://schemas.microsoft.com/office/powerpoint/2010/main" val="2681089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381000" y="152400"/>
            <a:ext cx="8280400" cy="552450"/>
          </a:xfrm>
        </p:spPr>
        <p:txBody>
          <a:bodyPr>
            <a:normAutofit fontScale="90000"/>
          </a:bodyPr>
          <a:lstStyle/>
          <a:p>
            <a:r>
              <a:rPr lang="en-US"/>
              <a:t>Minkowski Distance</a:t>
            </a:r>
          </a:p>
        </p:txBody>
      </p:sp>
      <p:sp>
        <p:nvSpPr>
          <p:cNvPr id="884739" name="Text Box 3"/>
          <p:cNvSpPr txBox="1">
            <a:spLocks noChangeArrowheads="1"/>
          </p:cNvSpPr>
          <p:nvPr/>
        </p:nvSpPr>
        <p:spPr bwMode="auto">
          <a:xfrm>
            <a:off x="4876800" y="58674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Distance Matrix</a:t>
            </a:r>
          </a:p>
        </p:txBody>
      </p:sp>
      <p:graphicFrame>
        <p:nvGraphicFramePr>
          <p:cNvPr id="884740" name="Object 4"/>
          <p:cNvGraphicFramePr>
            <a:graphicFrameLocks noChangeAspect="1"/>
          </p:cNvGraphicFramePr>
          <p:nvPr/>
        </p:nvGraphicFramePr>
        <p:xfrm>
          <a:off x="304800" y="2587625"/>
          <a:ext cx="2962275" cy="1363663"/>
        </p:xfrm>
        <a:graphic>
          <a:graphicData uri="http://schemas.openxmlformats.org/presentationml/2006/ole">
            <mc:AlternateContent xmlns:mc="http://schemas.openxmlformats.org/markup-compatibility/2006">
              <mc:Choice xmlns:v="urn:schemas-microsoft-com:vml" Requires="v">
                <p:oleObj spid="_x0000_s13418" name="Worksheet" r:id="rId3" imgW="1836725" imgH="846287" progId="Excel.Sheet.8">
                  <p:embed/>
                </p:oleObj>
              </mc:Choice>
              <mc:Fallback>
                <p:oleObj name="Worksheet" r:id="rId3" imgW="1836725" imgH="84628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87625"/>
                        <a:ext cx="2962275"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4741" name="Object 5"/>
          <p:cNvGraphicFramePr>
            <a:graphicFrameLocks noChangeAspect="1"/>
          </p:cNvGraphicFramePr>
          <p:nvPr/>
        </p:nvGraphicFramePr>
        <p:xfrm>
          <a:off x="3810000" y="1292225"/>
          <a:ext cx="4927600" cy="1365250"/>
        </p:xfrm>
        <a:graphic>
          <a:graphicData uri="http://schemas.openxmlformats.org/presentationml/2006/ole">
            <mc:AlternateContent xmlns:mc="http://schemas.openxmlformats.org/markup-compatibility/2006">
              <mc:Choice xmlns:v="urn:schemas-microsoft-com:vml" Requires="v">
                <p:oleObj spid="_x0000_s13419" name="Worksheet" r:id="rId5" imgW="3055925" imgH="846287" progId="Excel.Sheet.8">
                  <p:embed/>
                </p:oleObj>
              </mc:Choice>
              <mc:Fallback>
                <p:oleObj name="Worksheet" r:id="rId5" imgW="3055925" imgH="846287"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292225"/>
                        <a:ext cx="4927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4742" name="Object 6"/>
          <p:cNvGraphicFramePr>
            <a:graphicFrameLocks noChangeAspect="1"/>
          </p:cNvGraphicFramePr>
          <p:nvPr/>
        </p:nvGraphicFramePr>
        <p:xfrm>
          <a:off x="3810000" y="2816225"/>
          <a:ext cx="4927600" cy="1365250"/>
        </p:xfrm>
        <a:graphic>
          <a:graphicData uri="http://schemas.openxmlformats.org/presentationml/2006/ole">
            <mc:AlternateContent xmlns:mc="http://schemas.openxmlformats.org/markup-compatibility/2006">
              <mc:Choice xmlns:v="urn:schemas-microsoft-com:vml" Requires="v">
                <p:oleObj spid="_x0000_s13420" name="Worksheet" r:id="rId7" imgW="3055925" imgH="846287" progId="Excel.Sheet.8">
                  <p:embed/>
                </p:oleObj>
              </mc:Choice>
              <mc:Fallback>
                <p:oleObj name="Worksheet" r:id="rId7" imgW="3055925" imgH="846287"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816225"/>
                        <a:ext cx="4927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4743" name="Object 7"/>
          <p:cNvGraphicFramePr>
            <a:graphicFrameLocks noChangeAspect="1"/>
          </p:cNvGraphicFramePr>
          <p:nvPr/>
        </p:nvGraphicFramePr>
        <p:xfrm>
          <a:off x="3810000" y="4340225"/>
          <a:ext cx="4872038" cy="1374775"/>
        </p:xfrm>
        <a:graphic>
          <a:graphicData uri="http://schemas.openxmlformats.org/presentationml/2006/ole">
            <mc:AlternateContent xmlns:mc="http://schemas.openxmlformats.org/markup-compatibility/2006">
              <mc:Choice xmlns:v="urn:schemas-microsoft-com:vml" Requires="v">
                <p:oleObj spid="_x0000_s13421" name="Worksheet" r:id="rId9" imgW="3055925" imgH="861243" progId="Excel.Sheet.8">
                  <p:embed/>
                </p:oleObj>
              </mc:Choice>
              <mc:Fallback>
                <p:oleObj name="Worksheet" r:id="rId9" imgW="3055925" imgH="861243"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340225"/>
                        <a:ext cx="487203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84864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32656"/>
            <a:ext cx="9144000" cy="5262979"/>
          </a:xfrm>
          <a:prstGeom prst="rect">
            <a:avLst/>
          </a:prstGeom>
          <a:noFill/>
        </p:spPr>
        <p:txBody>
          <a:bodyPr wrap="square" rtlCol="0">
            <a:spAutoFit/>
          </a:bodyPr>
          <a:lstStyle/>
          <a:p>
            <a:pPr marL="342900" indent="-342900">
              <a:buFont typeface="Arial" pitchFamily="34" charset="0"/>
              <a:buChar char="•"/>
            </a:pPr>
            <a:endParaRPr lang="en-US" sz="2400" dirty="0" smtClean="0"/>
          </a:p>
          <a:p>
            <a:pPr marL="342900" indent="-342900">
              <a:buFont typeface="Arial" pitchFamily="34" charset="0"/>
              <a:buChar char="•"/>
            </a:pPr>
            <a:r>
              <a:rPr lang="en-US" sz="2400" b="1" dirty="0" smtClean="0"/>
              <a:t>DM inherited some bad reputation from initial applications.</a:t>
            </a:r>
            <a:r>
              <a:rPr lang="en-US" sz="2400" dirty="0" smtClean="0"/>
              <a:t> </a:t>
            </a:r>
            <a:br>
              <a:rPr lang="en-US" sz="2400" dirty="0" smtClean="0"/>
            </a:br>
            <a:r>
              <a:rPr lang="en-US" sz="2400" dirty="0" smtClean="0"/>
              <a:t>Data Mining and Data dredging (data fishing, data snooping, etc…) were used to sample parts of a larger population data set that were too small for reliable statistical inferences to be made about the validity of any patterns</a:t>
            </a:r>
          </a:p>
          <a:p>
            <a:pPr marL="342900" indent="-342900">
              <a:buFont typeface="Arial" pitchFamily="34" charset="0"/>
              <a:buChar char="•"/>
            </a:pPr>
            <a:endParaRPr lang="en-US" sz="2400" dirty="0" smtClean="0"/>
          </a:p>
          <a:p>
            <a:r>
              <a:rPr lang="en-US" sz="2400" dirty="0"/>
              <a:t>	</a:t>
            </a:r>
            <a:r>
              <a:rPr lang="en-US" sz="2400" i="1" dirty="0" smtClean="0"/>
              <a:t>For instance, till few years ago, statisticians considered DM 	methods as an unacceptable oversimplification</a:t>
            </a:r>
          </a:p>
          <a:p>
            <a:endParaRPr lang="en-US" sz="2400" i="1" dirty="0"/>
          </a:p>
          <a:p>
            <a:pPr lvl="2"/>
            <a:r>
              <a:rPr lang="en-US" sz="2400" i="1" dirty="0" smtClean="0"/>
              <a:t>People </a:t>
            </a:r>
            <a:r>
              <a:rPr lang="en-US" sz="2400" i="1" dirty="0" smtClean="0"/>
              <a:t>also wrongly </a:t>
            </a:r>
            <a:r>
              <a:rPr lang="en-US" sz="2400" i="1" dirty="0" smtClean="0"/>
              <a:t>believe that DM methods are a sort of black box completely out of control…</a:t>
            </a:r>
          </a:p>
          <a:p>
            <a:endParaRPr lang="en-US" sz="2400" dirty="0"/>
          </a:p>
          <a:p>
            <a:endParaRPr lang="en-US" sz="2400" dirty="0" smtClean="0"/>
          </a:p>
        </p:txBody>
      </p:sp>
    </p:spTree>
    <p:extLst>
      <p:ext uri="{BB962C8B-B14F-4D97-AF65-F5344CB8AC3E}">
        <p14:creationId xmlns:p14="http://schemas.microsoft.com/office/powerpoint/2010/main" val="10211385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260648"/>
            <a:ext cx="8568952" cy="4401205"/>
          </a:xfrm>
          <a:prstGeom prst="rect">
            <a:avLst/>
          </a:prstGeom>
          <a:noFill/>
        </p:spPr>
        <p:txBody>
          <a:bodyPr wrap="square" rtlCol="0">
            <a:spAutoFit/>
          </a:bodyPr>
          <a:lstStyle/>
          <a:p>
            <a:r>
              <a:rPr lang="en-US" sz="2000" dirty="0"/>
              <a:t>The drawback </a:t>
            </a:r>
            <a:r>
              <a:rPr lang="en-US" sz="2000" dirty="0" smtClean="0"/>
              <a:t>is </a:t>
            </a:r>
            <a:r>
              <a:rPr lang="en-US" sz="2000" dirty="0"/>
              <a:t>that we assumed that the sample points are distributed </a:t>
            </a:r>
            <a:r>
              <a:rPr lang="en-US" sz="2000" dirty="0" err="1" smtClean="0"/>
              <a:t>isotropically</a:t>
            </a:r>
            <a:endParaRPr lang="en-US" sz="2000" dirty="0" smtClean="0"/>
          </a:p>
          <a:p>
            <a:endParaRPr lang="en-US" sz="2000" dirty="0"/>
          </a:p>
          <a:p>
            <a:r>
              <a:rPr lang="en-US" sz="2000" dirty="0" smtClean="0"/>
              <a:t>Were </a:t>
            </a:r>
            <a:r>
              <a:rPr lang="en-US" sz="2000" dirty="0"/>
              <a:t>the distribution </a:t>
            </a:r>
            <a:r>
              <a:rPr lang="en-US" sz="2000" dirty="0" smtClean="0"/>
              <a:t>non-spherical</a:t>
            </a:r>
            <a:r>
              <a:rPr lang="en-US" sz="2000" dirty="0"/>
              <a:t>, for instance ellipsoidal, then </a:t>
            </a:r>
            <a:r>
              <a:rPr lang="en-US" sz="2000" dirty="0" smtClean="0"/>
              <a:t>the </a:t>
            </a:r>
            <a:r>
              <a:rPr lang="en-US" sz="2000" dirty="0"/>
              <a:t>probability of the test point belonging to the set </a:t>
            </a:r>
            <a:r>
              <a:rPr lang="en-US" sz="2000" dirty="0" smtClean="0"/>
              <a:t>depends </a:t>
            </a:r>
            <a:r>
              <a:rPr lang="en-US" sz="2000" dirty="0"/>
              <a:t>not only on the distance from the center of mass, but also on the direction. </a:t>
            </a:r>
            <a:endParaRPr lang="en-US" sz="2000" dirty="0" smtClean="0"/>
          </a:p>
          <a:p>
            <a:endParaRPr lang="en-US" sz="2000" dirty="0"/>
          </a:p>
          <a:p>
            <a:r>
              <a:rPr lang="en-US" sz="2000" dirty="0" smtClean="0"/>
              <a:t>Putting </a:t>
            </a:r>
            <a:r>
              <a:rPr lang="en-US" sz="2000" dirty="0"/>
              <a:t>this on a mathematical basis, </a:t>
            </a:r>
            <a:r>
              <a:rPr lang="en-US" sz="2000" dirty="0" smtClean="0"/>
              <a:t>in the case of an ellipsoid, the one </a:t>
            </a:r>
            <a:r>
              <a:rPr lang="en-US" sz="2000" dirty="0"/>
              <a:t>that best represents the set's probability distribution can be estimated by building the covariance matrix of the samples. </a:t>
            </a:r>
            <a:endParaRPr lang="en-US" sz="2000" dirty="0" smtClean="0"/>
          </a:p>
          <a:p>
            <a:endParaRPr lang="en-US" sz="2000" dirty="0"/>
          </a:p>
          <a:p>
            <a:r>
              <a:rPr lang="en-US" sz="2000" dirty="0" smtClean="0"/>
              <a:t>The </a:t>
            </a:r>
            <a:r>
              <a:rPr lang="en-US" sz="2000" b="1" dirty="0" err="1"/>
              <a:t>Mahalanobis</a:t>
            </a:r>
            <a:r>
              <a:rPr lang="en-US" sz="2000" b="1" dirty="0"/>
              <a:t> distance </a:t>
            </a:r>
            <a:r>
              <a:rPr lang="en-US" sz="2000" dirty="0"/>
              <a:t>is simply the distance of the test point from the center of mass divided by the width of the ellipsoid in the direction of the test point.</a:t>
            </a:r>
            <a:endParaRPr lang="it-IT" sz="2000" dirty="0"/>
          </a:p>
        </p:txBody>
      </p:sp>
    </p:spTree>
    <p:extLst>
      <p:ext uri="{BB962C8B-B14F-4D97-AF65-F5344CB8AC3E}">
        <p14:creationId xmlns:p14="http://schemas.microsoft.com/office/powerpoint/2010/main" val="1549748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404664"/>
            <a:ext cx="8496944" cy="5909310"/>
          </a:xfrm>
          <a:prstGeom prst="rect">
            <a:avLst/>
          </a:prstGeom>
          <a:noFill/>
        </p:spPr>
        <p:txBody>
          <a:bodyPr wrap="square" rtlCol="0">
            <a:spAutoFit/>
          </a:bodyPr>
          <a:lstStyle/>
          <a:p>
            <a:r>
              <a:rPr lang="en-US" dirty="0"/>
              <a:t>Consider the problem of estimating the probability that a test point in </a:t>
            </a:r>
            <a:r>
              <a:rPr lang="en-US" i="1" dirty="0"/>
              <a:t>N</a:t>
            </a:r>
            <a:r>
              <a:rPr lang="en-US" dirty="0"/>
              <a:t>-dimensional </a:t>
            </a:r>
            <a:r>
              <a:rPr lang="en-US" dirty="0">
                <a:hlinkClick r:id="rId2" tooltip="Euclidean space"/>
              </a:rPr>
              <a:t>Euclidean space</a:t>
            </a:r>
            <a:r>
              <a:rPr lang="en-US" dirty="0"/>
              <a:t> belongs to a set, where we are given sample points that definitely belong to that set. </a:t>
            </a:r>
            <a:endParaRPr lang="en-US" dirty="0" smtClean="0"/>
          </a:p>
          <a:p>
            <a:endParaRPr lang="en-US" dirty="0"/>
          </a:p>
          <a:p>
            <a:r>
              <a:rPr lang="en-US" dirty="0" smtClean="0"/>
              <a:t>find </a:t>
            </a:r>
            <a:r>
              <a:rPr lang="en-US" dirty="0"/>
              <a:t>the average or center of mass of the sample </a:t>
            </a:r>
            <a:r>
              <a:rPr lang="en-US" dirty="0" smtClean="0"/>
              <a:t>points: </a:t>
            </a:r>
            <a:r>
              <a:rPr lang="en-US" dirty="0"/>
              <a:t>the closer the point </a:t>
            </a:r>
            <a:r>
              <a:rPr lang="en-US" dirty="0" smtClean="0"/>
              <a:t>is </a:t>
            </a:r>
            <a:r>
              <a:rPr lang="en-US" dirty="0"/>
              <a:t>to </a:t>
            </a:r>
            <a:r>
              <a:rPr lang="en-US" dirty="0" smtClean="0"/>
              <a:t>the center </a:t>
            </a:r>
            <a:r>
              <a:rPr lang="en-US" dirty="0"/>
              <a:t>of mass, the more likely it is to belong to the set</a:t>
            </a:r>
            <a:r>
              <a:rPr lang="en-US" dirty="0" smtClean="0"/>
              <a:t>.</a:t>
            </a:r>
          </a:p>
          <a:p>
            <a:endParaRPr lang="en-US" dirty="0"/>
          </a:p>
          <a:p>
            <a:r>
              <a:rPr lang="en-US" dirty="0"/>
              <a:t>However, we also need to know if the set is spread out over a large range or a small range, so that we can decide whether a given distance from the center is noteworthy or not. </a:t>
            </a:r>
            <a:endParaRPr lang="en-US" dirty="0" smtClean="0"/>
          </a:p>
          <a:p>
            <a:endParaRPr lang="en-US" dirty="0"/>
          </a:p>
          <a:p>
            <a:r>
              <a:rPr lang="en-US" dirty="0" smtClean="0"/>
              <a:t>The </a:t>
            </a:r>
            <a:r>
              <a:rPr lang="en-US" dirty="0"/>
              <a:t>simplistic approach is to estimate the </a:t>
            </a:r>
            <a:r>
              <a:rPr lang="en-US" dirty="0">
                <a:hlinkClick r:id="rId3" tooltip="Standard deviation"/>
              </a:rPr>
              <a:t>standard deviation</a:t>
            </a:r>
            <a:r>
              <a:rPr lang="en-US" dirty="0"/>
              <a:t> of the distances of the sample points from the center of mass. </a:t>
            </a:r>
            <a:endParaRPr lang="en-US" dirty="0" smtClean="0"/>
          </a:p>
          <a:p>
            <a:endParaRPr lang="en-US" dirty="0"/>
          </a:p>
          <a:p>
            <a:r>
              <a:rPr lang="en-US" dirty="0" smtClean="0"/>
              <a:t>quantitatively </a:t>
            </a:r>
            <a:r>
              <a:rPr lang="en-US" dirty="0"/>
              <a:t>by defining the normalized distance between the test point and the set to be </a:t>
            </a:r>
            <a:endParaRPr lang="en-US" dirty="0" smtClean="0"/>
          </a:p>
          <a:p>
            <a:endParaRPr lang="en-US" dirty="0" smtClean="0"/>
          </a:p>
          <a:p>
            <a:endParaRPr lang="en-US" dirty="0"/>
          </a:p>
          <a:p>
            <a:r>
              <a:rPr lang="en-US" dirty="0" smtClean="0"/>
              <a:t>and plugging </a:t>
            </a:r>
            <a:r>
              <a:rPr lang="en-US" dirty="0"/>
              <a:t>this into the normal distribution we can derive the probability of the test point belonging to the set.</a:t>
            </a:r>
          </a:p>
          <a:p>
            <a:endParaRPr lang="it-IT"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653136"/>
            <a:ext cx="936104" cy="702078"/>
          </a:xfrm>
          <a:prstGeom prst="rect">
            <a:avLst/>
          </a:prstGeom>
        </p:spPr>
      </p:pic>
    </p:spTree>
    <p:extLst>
      <p:ext uri="{BB962C8B-B14F-4D97-AF65-F5344CB8AC3E}">
        <p14:creationId xmlns:p14="http://schemas.microsoft.com/office/powerpoint/2010/main" val="3470141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3014" y="0"/>
            <a:ext cx="8064896" cy="7017306"/>
          </a:xfrm>
          <a:prstGeom prst="rect">
            <a:avLst/>
          </a:prstGeom>
          <a:noFill/>
        </p:spPr>
        <p:txBody>
          <a:bodyPr wrap="square" rtlCol="0">
            <a:spAutoFit/>
          </a:bodyPr>
          <a:lstStyle/>
          <a:p>
            <a:r>
              <a:rPr lang="en-US" dirty="0"/>
              <a:t>Formally, the </a:t>
            </a:r>
            <a:r>
              <a:rPr lang="en-US" dirty="0" err="1"/>
              <a:t>Mahalanobis</a:t>
            </a:r>
            <a:r>
              <a:rPr lang="en-US" dirty="0"/>
              <a:t> distance of a multivariate vector </a:t>
            </a:r>
            <a:endParaRPr lang="en-US" dirty="0" smtClean="0"/>
          </a:p>
          <a:p>
            <a:endParaRPr lang="en-US" dirty="0"/>
          </a:p>
          <a:p>
            <a:r>
              <a:rPr lang="en-US" dirty="0" smtClean="0"/>
              <a:t>from </a:t>
            </a:r>
            <a:r>
              <a:rPr lang="en-US" dirty="0"/>
              <a:t>a group of values with mean </a:t>
            </a:r>
            <a:endParaRPr lang="en-US" dirty="0" smtClean="0"/>
          </a:p>
          <a:p>
            <a:endParaRPr lang="en-US" dirty="0"/>
          </a:p>
          <a:p>
            <a:r>
              <a:rPr lang="en-US" dirty="0" smtClean="0"/>
              <a:t>and </a:t>
            </a:r>
            <a:r>
              <a:rPr lang="en-US" dirty="0">
                <a:hlinkClick r:id="rId2" tooltip="Covariance matrix"/>
              </a:rPr>
              <a:t>covariance matrix</a:t>
            </a:r>
            <a:r>
              <a:rPr lang="en-US" dirty="0"/>
              <a:t> </a:t>
            </a:r>
            <a:r>
              <a:rPr lang="en-US" i="1" dirty="0"/>
              <a:t>S</a:t>
            </a:r>
            <a:r>
              <a:rPr lang="en-US" dirty="0"/>
              <a:t> </a:t>
            </a:r>
            <a:r>
              <a:rPr lang="en-US" dirty="0" smtClean="0"/>
              <a:t>,  is </a:t>
            </a:r>
            <a:r>
              <a:rPr lang="en-US" dirty="0"/>
              <a:t>defined as</a:t>
            </a:r>
            <a:r>
              <a:rPr lang="en-US" dirty="0" smtClean="0"/>
              <a:t>:</a:t>
            </a:r>
          </a:p>
          <a:p>
            <a:endParaRPr lang="en-US" dirty="0"/>
          </a:p>
          <a:p>
            <a:endParaRPr lang="en-US" dirty="0"/>
          </a:p>
          <a:p>
            <a:endParaRPr lang="en-US" dirty="0" smtClean="0"/>
          </a:p>
          <a:p>
            <a:r>
              <a:rPr lang="en-US" dirty="0" err="1" smtClean="0"/>
              <a:t>Mahalanobis</a:t>
            </a:r>
            <a:r>
              <a:rPr lang="en-US" dirty="0" smtClean="0"/>
              <a:t> </a:t>
            </a:r>
            <a:r>
              <a:rPr lang="en-US" dirty="0"/>
              <a:t>distance (or "generalized squared </a:t>
            </a:r>
            <a:r>
              <a:rPr lang="en-US" dirty="0" err="1"/>
              <a:t>interpoint</a:t>
            </a:r>
            <a:r>
              <a:rPr lang="en-US" dirty="0"/>
              <a:t> distance" for its squared </a:t>
            </a:r>
            <a:r>
              <a:rPr lang="en-US" dirty="0" smtClean="0"/>
              <a:t>value) </a:t>
            </a:r>
            <a:r>
              <a:rPr lang="en-US" dirty="0"/>
              <a:t>can also be defined as a dissimilarity measure between two </a:t>
            </a:r>
            <a:r>
              <a:rPr lang="en-US" dirty="0">
                <a:hlinkClick r:id="rId3" tooltip="Random vector"/>
              </a:rPr>
              <a:t>random </a:t>
            </a:r>
            <a:r>
              <a:rPr lang="en-US" dirty="0" smtClean="0">
                <a:hlinkClick r:id="rId3" tooltip="Random vector"/>
              </a:rPr>
              <a:t>vectors</a:t>
            </a:r>
            <a:r>
              <a:rPr lang="en-US" dirty="0" smtClean="0"/>
              <a:t> x and y </a:t>
            </a:r>
            <a:r>
              <a:rPr lang="en-US" dirty="0"/>
              <a:t>and of the same </a:t>
            </a:r>
            <a:r>
              <a:rPr lang="en-US" dirty="0">
                <a:hlinkClick r:id="rId4" tooltip="Probability distribution"/>
              </a:rPr>
              <a:t>distribution</a:t>
            </a:r>
            <a:r>
              <a:rPr lang="en-US" dirty="0"/>
              <a:t> with the </a:t>
            </a:r>
            <a:r>
              <a:rPr lang="en-US" dirty="0">
                <a:hlinkClick r:id="rId2" tooltip="Covariance matrix"/>
              </a:rPr>
              <a:t>covariance matrix</a:t>
            </a:r>
            <a:r>
              <a:rPr lang="en-US" dirty="0"/>
              <a:t> </a:t>
            </a:r>
            <a:r>
              <a:rPr lang="en-US" i="1" dirty="0"/>
              <a:t>S</a:t>
            </a:r>
            <a:r>
              <a:rPr lang="en-US" dirty="0"/>
              <a:t> </a:t>
            </a:r>
            <a:r>
              <a:rPr lang="en-US" dirty="0" smtClean="0"/>
              <a:t>:</a:t>
            </a:r>
          </a:p>
          <a:p>
            <a:endParaRPr lang="en-US" dirty="0"/>
          </a:p>
          <a:p>
            <a:endParaRPr lang="en-US" dirty="0" smtClean="0"/>
          </a:p>
          <a:p>
            <a:endParaRPr lang="en-US" dirty="0"/>
          </a:p>
          <a:p>
            <a:endParaRPr lang="en-US" dirty="0"/>
          </a:p>
          <a:p>
            <a:r>
              <a:rPr lang="en-US" dirty="0"/>
              <a:t>If the covariance matrix is the identity matrix, the </a:t>
            </a:r>
            <a:r>
              <a:rPr lang="en-US" dirty="0" err="1"/>
              <a:t>Mahalanobis</a:t>
            </a:r>
            <a:r>
              <a:rPr lang="en-US" dirty="0"/>
              <a:t> distance reduces to the </a:t>
            </a:r>
            <a:r>
              <a:rPr lang="en-US" dirty="0">
                <a:hlinkClick r:id="rId5" tooltip="Euclidean distance"/>
              </a:rPr>
              <a:t>Euclidean distance</a:t>
            </a:r>
            <a:r>
              <a:rPr lang="en-US" dirty="0"/>
              <a:t>. </a:t>
            </a:r>
            <a:r>
              <a:rPr lang="en-US" dirty="0" smtClean="0"/>
              <a:t> If </a:t>
            </a:r>
            <a:r>
              <a:rPr lang="en-US" dirty="0"/>
              <a:t>the covariance matrix is </a:t>
            </a:r>
            <a:r>
              <a:rPr lang="en-US" dirty="0">
                <a:hlinkClick r:id="rId6" tooltip="Diagonal matrix"/>
              </a:rPr>
              <a:t>diagonal</a:t>
            </a:r>
            <a:r>
              <a:rPr lang="en-US" dirty="0"/>
              <a:t>, then the resulting distance measure is called the </a:t>
            </a:r>
            <a:r>
              <a:rPr lang="en-US" i="1" dirty="0"/>
              <a:t>normalized Euclidean distance</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where </a:t>
            </a:r>
            <a:r>
              <a:rPr lang="en-US" dirty="0" err="1"/>
              <a:t>σ</a:t>
            </a:r>
            <a:r>
              <a:rPr lang="en-US" i="1" baseline="-25000" dirty="0" err="1"/>
              <a:t>i</a:t>
            </a:r>
            <a:r>
              <a:rPr lang="en-US" dirty="0"/>
              <a:t> is the </a:t>
            </a:r>
            <a:r>
              <a:rPr lang="en-US" dirty="0">
                <a:hlinkClick r:id="rId7" tooltip="Standard deviation"/>
              </a:rPr>
              <a:t>standard deviation</a:t>
            </a:r>
            <a:r>
              <a:rPr lang="en-US" dirty="0"/>
              <a:t> of the </a:t>
            </a:r>
            <a:r>
              <a:rPr lang="en-US" i="1" dirty="0"/>
              <a:t>x</a:t>
            </a:r>
            <a:r>
              <a:rPr lang="en-US" i="1" baseline="-25000" dirty="0"/>
              <a:t>i</a:t>
            </a:r>
            <a:r>
              <a:rPr lang="en-US" dirty="0"/>
              <a:t> over the sample set..</a:t>
            </a:r>
          </a:p>
          <a:p>
            <a:endParaRPr lang="it-IT" dirty="0"/>
          </a:p>
        </p:txBody>
      </p:sp>
      <p:pic>
        <p:nvPicPr>
          <p:cNvPr id="5" name="Immagin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6136" y="44624"/>
            <a:ext cx="3224706" cy="360040"/>
          </a:xfrm>
          <a:prstGeom prst="rect">
            <a:avLst/>
          </a:prstGeom>
        </p:spPr>
      </p:pic>
      <p:pic>
        <p:nvPicPr>
          <p:cNvPr id="6" name="Immagin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3888" y="476672"/>
            <a:ext cx="3926001" cy="432048"/>
          </a:xfrm>
          <a:prstGeom prst="rect">
            <a:avLst/>
          </a:prstGeom>
        </p:spPr>
      </p:pic>
      <p:pic>
        <p:nvPicPr>
          <p:cNvPr id="7" name="Immagin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519" y="1628800"/>
            <a:ext cx="4438945" cy="504056"/>
          </a:xfrm>
          <a:prstGeom prst="rect">
            <a:avLst/>
          </a:prstGeom>
        </p:spPr>
      </p:pic>
      <p:pic>
        <p:nvPicPr>
          <p:cNvPr id="8" name="Immagin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1519" y="3356992"/>
            <a:ext cx="4341386" cy="504056"/>
          </a:xfrm>
          <a:prstGeom prst="rect">
            <a:avLst/>
          </a:prstGeom>
        </p:spPr>
      </p:pic>
      <p:pic>
        <p:nvPicPr>
          <p:cNvPr id="9" name="Immagin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597" y="5157192"/>
            <a:ext cx="3595599" cy="1008112"/>
          </a:xfrm>
          <a:prstGeom prst="rect">
            <a:avLst/>
          </a:prstGeom>
        </p:spPr>
      </p:pic>
    </p:spTree>
    <p:extLst>
      <p:ext uri="{BB962C8B-B14F-4D97-AF65-F5344CB8AC3E}">
        <p14:creationId xmlns:p14="http://schemas.microsoft.com/office/powerpoint/2010/main" val="547866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r>
              <a:rPr lang="en-US" sz="2800"/>
              <a:t>Mahalanobis Distance</a:t>
            </a:r>
          </a:p>
        </p:txBody>
      </p:sp>
      <p:pic>
        <p:nvPicPr>
          <p:cNvPr id="88576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5222" t="3238" r="7315"/>
          <a:stretch>
            <a:fillRect/>
          </a:stretch>
        </p:blipFill>
        <p:spPr>
          <a:xfrm>
            <a:off x="228600" y="2209800"/>
            <a:ext cx="5105400" cy="3605213"/>
          </a:xfrm>
        </p:spPr>
      </p:pic>
      <p:graphicFrame>
        <p:nvGraphicFramePr>
          <p:cNvPr id="885764" name="Object 4"/>
          <p:cNvGraphicFramePr>
            <a:graphicFrameLocks noChangeAspect="1"/>
          </p:cNvGraphicFramePr>
          <p:nvPr>
            <p:extLst>
              <p:ext uri="{D42A27DB-BD31-4B8C-83A1-F6EECF244321}">
                <p14:modId xmlns:p14="http://schemas.microsoft.com/office/powerpoint/2010/main" val="2708236810"/>
              </p:ext>
            </p:extLst>
          </p:nvPr>
        </p:nvGraphicFramePr>
        <p:xfrm>
          <a:off x="838200" y="1085428"/>
          <a:ext cx="7315200" cy="687388"/>
        </p:xfrm>
        <a:graphic>
          <a:graphicData uri="http://schemas.openxmlformats.org/presentationml/2006/ole">
            <mc:AlternateContent xmlns:mc="http://schemas.openxmlformats.org/markup-compatibility/2006">
              <mc:Choice xmlns:v="urn:schemas-microsoft-com:vml" Requires="v">
                <p:oleObj spid="_x0000_s14390" name="Equation" r:id="rId4" imgW="2552400" imgH="253800" progId="Equation.3">
                  <p:embed/>
                </p:oleObj>
              </mc:Choice>
              <mc:Fallback>
                <p:oleObj name="Equation" r:id="rId4" imgW="25524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85428"/>
                        <a:ext cx="7315200"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5765" name="Text Box 5"/>
          <p:cNvSpPr txBox="1">
            <a:spLocks noChangeArrowheads="1"/>
          </p:cNvSpPr>
          <p:nvPr/>
        </p:nvSpPr>
        <p:spPr bwMode="auto">
          <a:xfrm>
            <a:off x="609600" y="5881688"/>
            <a:ext cx="822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For red points, the Euclidean distance is 14.7, Mahalanobis distance is 6.</a:t>
            </a:r>
          </a:p>
        </p:txBody>
      </p:sp>
      <p:sp>
        <p:nvSpPr>
          <p:cNvPr id="885766" name="Text Box 6"/>
          <p:cNvSpPr txBox="1">
            <a:spLocks noChangeArrowheads="1"/>
          </p:cNvSpPr>
          <p:nvPr/>
        </p:nvSpPr>
        <p:spPr bwMode="auto">
          <a:xfrm>
            <a:off x="5562600" y="217805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ym typeface="Symbol" pitchFamily="18" charset="2"/>
              </a:rPr>
              <a:t> is the </a:t>
            </a:r>
            <a:r>
              <a:rPr lang="en-US" sz="1800"/>
              <a:t>covariance matrix of the input data </a:t>
            </a:r>
            <a:r>
              <a:rPr lang="en-US" sz="1800" i="1"/>
              <a:t>X</a:t>
            </a:r>
          </a:p>
        </p:txBody>
      </p:sp>
      <p:graphicFrame>
        <p:nvGraphicFramePr>
          <p:cNvPr id="885767" name="Object 7"/>
          <p:cNvGraphicFramePr>
            <a:graphicFrameLocks noGrp="1" noChangeAspect="1"/>
          </p:cNvGraphicFramePr>
          <p:nvPr>
            <p:ph idx="1"/>
          </p:nvPr>
        </p:nvGraphicFramePr>
        <p:xfrm>
          <a:off x="5638800" y="2971800"/>
          <a:ext cx="3429000" cy="673100"/>
        </p:xfrm>
        <a:graphic>
          <a:graphicData uri="http://schemas.openxmlformats.org/presentationml/2006/ole">
            <mc:AlternateContent xmlns:mc="http://schemas.openxmlformats.org/markup-compatibility/2006">
              <mc:Choice xmlns:v="urn:schemas-microsoft-com:vml" Requires="v">
                <p:oleObj spid="_x0000_s14391" name="Equation" r:id="rId6" imgW="2209680" imgH="431640" progId="Equation.3">
                  <p:embed/>
                </p:oleObj>
              </mc:Choice>
              <mc:Fallback>
                <p:oleObj name="Equation" r:id="rId6" imgW="220968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971800"/>
                        <a:ext cx="34290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087853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p:txBody>
          <a:bodyPr/>
          <a:lstStyle/>
          <a:p>
            <a:r>
              <a:rPr lang="en-US"/>
              <a:t>Mahalanobis Distance</a:t>
            </a:r>
          </a:p>
        </p:txBody>
      </p:sp>
      <p:grpSp>
        <p:nvGrpSpPr>
          <p:cNvPr id="886787" name="Group 3"/>
          <p:cNvGrpSpPr>
            <a:grpSpLocks/>
          </p:cNvGrpSpPr>
          <p:nvPr/>
        </p:nvGrpSpPr>
        <p:grpSpPr bwMode="auto">
          <a:xfrm>
            <a:off x="228600" y="1219200"/>
            <a:ext cx="6477000" cy="4857750"/>
            <a:chOff x="144" y="768"/>
            <a:chExt cx="4080" cy="3060"/>
          </a:xfrm>
        </p:grpSpPr>
        <p:pic>
          <p:nvPicPr>
            <p:cNvPr id="886788" name="Picture 4"/>
            <p:cNvPicPr>
              <a:picLocks noChangeAspect="1" noChangeArrowheads="1"/>
            </p:cNvPicPr>
            <p:nvPr/>
          </p:nvPicPr>
          <p:blipFill>
            <a:blip r:embed="rId3">
              <a:extLst>
                <a:ext uri="{28A0092B-C50C-407E-A947-70E740481C1C}">
                  <a14:useLocalDpi xmlns:a14="http://schemas.microsoft.com/office/drawing/2010/main" val="0"/>
                </a:ext>
              </a:extLst>
            </a:blip>
            <a:srcRect l="7692" t="4398" r="6593" b="4733"/>
            <a:stretch>
              <a:fillRect/>
            </a:stretch>
          </p:blipFill>
          <p:spPr bwMode="auto">
            <a:xfrm>
              <a:off x="144" y="768"/>
              <a:ext cx="4080" cy="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6789" name="Line 5"/>
            <p:cNvSpPr>
              <a:spLocks noChangeShapeType="1"/>
            </p:cNvSpPr>
            <p:nvPr/>
          </p:nvSpPr>
          <p:spPr bwMode="auto">
            <a:xfrm flipV="1">
              <a:off x="1632" y="1872"/>
              <a:ext cx="1200" cy="72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6790" name="Line 6"/>
            <p:cNvSpPr>
              <a:spLocks noChangeShapeType="1"/>
            </p:cNvSpPr>
            <p:nvPr/>
          </p:nvSpPr>
          <p:spPr bwMode="auto">
            <a:xfrm flipH="1" flipV="1">
              <a:off x="1104" y="2256"/>
              <a:ext cx="528"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886791" name="Text Box 7"/>
          <p:cNvSpPr txBox="1">
            <a:spLocks noChangeArrowheads="1"/>
          </p:cNvSpPr>
          <p:nvPr/>
        </p:nvSpPr>
        <p:spPr bwMode="auto">
          <a:xfrm>
            <a:off x="6629400" y="12954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Covariance Matrix:</a:t>
            </a:r>
          </a:p>
        </p:txBody>
      </p:sp>
      <p:graphicFrame>
        <p:nvGraphicFramePr>
          <p:cNvPr id="886792" name="Object 8"/>
          <p:cNvGraphicFramePr>
            <a:graphicFrameLocks noGrp="1" noChangeAspect="1"/>
          </p:cNvGraphicFramePr>
          <p:nvPr>
            <p:ph sz="half" idx="4294967295"/>
          </p:nvPr>
        </p:nvGraphicFramePr>
        <p:xfrm>
          <a:off x="6934200" y="1752600"/>
          <a:ext cx="2057400" cy="1000125"/>
        </p:xfrm>
        <a:graphic>
          <a:graphicData uri="http://schemas.openxmlformats.org/presentationml/2006/ole">
            <mc:AlternateContent xmlns:mc="http://schemas.openxmlformats.org/markup-compatibility/2006">
              <mc:Choice xmlns:v="urn:schemas-microsoft-com:vml" Requires="v">
                <p:oleObj spid="_x0000_s15388" name="Equation" r:id="rId4" imgW="939600" imgH="457200" progId="Equation.3">
                  <p:embed/>
                </p:oleObj>
              </mc:Choice>
              <mc:Fallback>
                <p:oleObj name="Equation" r:id="rId4" imgW="939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752600"/>
                        <a:ext cx="20574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6793" name="Text Box 9"/>
          <p:cNvSpPr txBox="1">
            <a:spLocks noChangeArrowheads="1"/>
          </p:cNvSpPr>
          <p:nvPr/>
        </p:nvSpPr>
        <p:spPr bwMode="auto">
          <a:xfrm>
            <a:off x="1447800" y="3352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B</a:t>
            </a:r>
          </a:p>
        </p:txBody>
      </p:sp>
      <p:sp>
        <p:nvSpPr>
          <p:cNvPr id="886794" name="Text Box 10"/>
          <p:cNvSpPr txBox="1">
            <a:spLocks noChangeArrowheads="1"/>
          </p:cNvSpPr>
          <p:nvPr/>
        </p:nvSpPr>
        <p:spPr bwMode="auto">
          <a:xfrm>
            <a:off x="2438400" y="40528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A</a:t>
            </a:r>
          </a:p>
        </p:txBody>
      </p:sp>
      <p:sp>
        <p:nvSpPr>
          <p:cNvPr id="886795" name="Text Box 11"/>
          <p:cNvSpPr txBox="1">
            <a:spLocks noChangeArrowheads="1"/>
          </p:cNvSpPr>
          <p:nvPr/>
        </p:nvSpPr>
        <p:spPr bwMode="auto">
          <a:xfrm>
            <a:off x="4343400" y="2590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a:t>
            </a:r>
          </a:p>
        </p:txBody>
      </p:sp>
      <p:sp>
        <p:nvSpPr>
          <p:cNvPr id="886796" name="Text Box 12"/>
          <p:cNvSpPr txBox="1">
            <a:spLocks noChangeArrowheads="1"/>
          </p:cNvSpPr>
          <p:nvPr/>
        </p:nvSpPr>
        <p:spPr bwMode="auto">
          <a:xfrm>
            <a:off x="6934200" y="3284538"/>
            <a:ext cx="1981200"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A: (0.5, 0.5)</a:t>
            </a:r>
          </a:p>
          <a:p>
            <a:pPr>
              <a:spcBef>
                <a:spcPct val="50000"/>
              </a:spcBef>
            </a:pPr>
            <a:r>
              <a:rPr lang="en-US" sz="1800"/>
              <a:t>B: (0, 1)</a:t>
            </a:r>
          </a:p>
          <a:p>
            <a:pPr>
              <a:spcBef>
                <a:spcPct val="50000"/>
              </a:spcBef>
            </a:pPr>
            <a:r>
              <a:rPr lang="en-US" sz="1800"/>
              <a:t>C: (1.5, 1.5)</a:t>
            </a:r>
          </a:p>
          <a:p>
            <a:pPr>
              <a:spcBef>
                <a:spcPct val="50000"/>
              </a:spcBef>
            </a:pPr>
            <a:endParaRPr lang="en-US" sz="1800"/>
          </a:p>
          <a:p>
            <a:pPr>
              <a:spcBef>
                <a:spcPct val="50000"/>
              </a:spcBef>
            </a:pPr>
            <a:r>
              <a:rPr lang="en-US" sz="1800"/>
              <a:t>Mahal(A,B) = 5</a:t>
            </a:r>
          </a:p>
          <a:p>
            <a:pPr>
              <a:spcBef>
                <a:spcPct val="50000"/>
              </a:spcBef>
            </a:pPr>
            <a:r>
              <a:rPr lang="en-US" sz="1800"/>
              <a:t>Mahal(A,C) = 4 </a:t>
            </a:r>
          </a:p>
        </p:txBody>
      </p:sp>
    </p:spTree>
    <p:extLst>
      <p:ext uri="{BB962C8B-B14F-4D97-AF65-F5344CB8AC3E}">
        <p14:creationId xmlns:p14="http://schemas.microsoft.com/office/powerpoint/2010/main" val="985398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381000" y="152400"/>
            <a:ext cx="8280400" cy="552450"/>
          </a:xfrm>
        </p:spPr>
        <p:txBody>
          <a:bodyPr>
            <a:normAutofit fontScale="90000"/>
          </a:bodyPr>
          <a:lstStyle/>
          <a:p>
            <a:r>
              <a:rPr lang="en-US"/>
              <a:t>Common Properties of a Distance</a:t>
            </a:r>
          </a:p>
        </p:txBody>
      </p:sp>
      <p:sp>
        <p:nvSpPr>
          <p:cNvPr id="887811" name="Rectangle 3"/>
          <p:cNvSpPr>
            <a:spLocks noGrp="1" noChangeArrowheads="1"/>
          </p:cNvSpPr>
          <p:nvPr>
            <p:ph type="body" idx="1"/>
          </p:nvPr>
        </p:nvSpPr>
        <p:spPr>
          <a:xfrm>
            <a:off x="639763" y="1143000"/>
            <a:ext cx="8001000" cy="5106988"/>
          </a:xfrm>
        </p:spPr>
        <p:txBody>
          <a:bodyPr/>
          <a:lstStyle/>
          <a:p>
            <a:pPr marL="533400" indent="-533400">
              <a:lnSpc>
                <a:spcPct val="90000"/>
              </a:lnSpc>
              <a:spcBef>
                <a:spcPct val="20000"/>
              </a:spcBef>
            </a:pPr>
            <a:r>
              <a:rPr lang="en-US"/>
              <a:t>Distances, such as the Euclidean distance, have some well known properties.</a:t>
            </a:r>
          </a:p>
          <a:p>
            <a:pPr marL="533400" indent="-533400">
              <a:lnSpc>
                <a:spcPct val="90000"/>
              </a:lnSpc>
              <a:spcBef>
                <a:spcPct val="20000"/>
              </a:spcBef>
            </a:pPr>
            <a:endParaRPr lang="en-US" sz="1400"/>
          </a:p>
          <a:p>
            <a:pPr marL="990600" lvl="1" indent="-533400">
              <a:lnSpc>
                <a:spcPct val="90000"/>
              </a:lnSpc>
              <a:spcBef>
                <a:spcPct val="20000"/>
              </a:spcBef>
              <a:buFont typeface="Arial" pitchFamily="34" charset="0"/>
              <a:buAutoNum type="arabicPeriod"/>
            </a:pPr>
            <a:r>
              <a:rPr lang="en-US" sz="2000" i="1"/>
              <a:t>d(p, q) </a:t>
            </a:r>
            <a:r>
              <a:rPr lang="en-US" sz="2000" i="1">
                <a:sym typeface="Symbol" pitchFamily="18" charset="2"/>
              </a:rPr>
              <a:t></a:t>
            </a:r>
            <a:r>
              <a:rPr lang="en-US" sz="2000" i="1"/>
              <a:t> 0</a:t>
            </a:r>
            <a:r>
              <a:rPr lang="en-US" sz="2000"/>
              <a:t>   for all </a:t>
            </a:r>
            <a:r>
              <a:rPr lang="en-US" sz="2000" i="1"/>
              <a:t>p</a:t>
            </a:r>
            <a:r>
              <a:rPr lang="en-US" sz="2000"/>
              <a:t> and </a:t>
            </a:r>
            <a:r>
              <a:rPr lang="en-US" sz="2000" i="1"/>
              <a:t>q</a:t>
            </a:r>
            <a:r>
              <a:rPr lang="en-US" sz="2000"/>
              <a:t> and </a:t>
            </a:r>
            <a:r>
              <a:rPr lang="en-US" sz="2000" i="1"/>
              <a:t>d(p, q) = 0</a:t>
            </a:r>
            <a:r>
              <a:rPr lang="en-US" sz="2000"/>
              <a:t> only if </a:t>
            </a:r>
            <a:br>
              <a:rPr lang="en-US" sz="2000"/>
            </a:br>
            <a:r>
              <a:rPr lang="en-US" sz="2000" i="1"/>
              <a:t>p</a:t>
            </a:r>
            <a:r>
              <a:rPr lang="en-US" sz="2000"/>
              <a:t> </a:t>
            </a:r>
            <a:r>
              <a:rPr lang="en-US" sz="2000" i="1"/>
              <a:t>= q</a:t>
            </a:r>
            <a:r>
              <a:rPr lang="en-US" sz="2000"/>
              <a:t>. (Positive definiteness)</a:t>
            </a:r>
          </a:p>
          <a:p>
            <a:pPr marL="990600" lvl="1" indent="-533400">
              <a:lnSpc>
                <a:spcPct val="90000"/>
              </a:lnSpc>
              <a:spcBef>
                <a:spcPct val="20000"/>
              </a:spcBef>
              <a:buFont typeface="Arial" pitchFamily="34" charset="0"/>
              <a:buAutoNum type="arabicPeriod"/>
            </a:pPr>
            <a:r>
              <a:rPr lang="en-US" sz="2000" i="1"/>
              <a:t>d(p, q) = d(q, p)</a:t>
            </a:r>
            <a:r>
              <a:rPr lang="en-US" sz="2000"/>
              <a:t>   for all </a:t>
            </a:r>
            <a:r>
              <a:rPr lang="en-US" sz="2000" i="1"/>
              <a:t>p</a:t>
            </a:r>
            <a:r>
              <a:rPr lang="en-US" sz="2000"/>
              <a:t> and </a:t>
            </a:r>
            <a:r>
              <a:rPr lang="en-US" sz="2000" i="1"/>
              <a:t>q</a:t>
            </a:r>
            <a:r>
              <a:rPr lang="en-US" sz="2000"/>
              <a:t>. (Symmetry)</a:t>
            </a:r>
          </a:p>
          <a:p>
            <a:pPr marL="990600" lvl="1" indent="-533400">
              <a:lnSpc>
                <a:spcPct val="90000"/>
              </a:lnSpc>
              <a:spcBef>
                <a:spcPct val="20000"/>
              </a:spcBef>
              <a:buFont typeface="Arial" pitchFamily="34" charset="0"/>
              <a:buAutoNum type="arabicPeriod"/>
            </a:pPr>
            <a:r>
              <a:rPr lang="en-US" sz="2000"/>
              <a:t>d</a:t>
            </a:r>
            <a:r>
              <a:rPr lang="en-US" sz="2000" i="1"/>
              <a:t>(p, r) </a:t>
            </a:r>
            <a:r>
              <a:rPr lang="en-US" sz="2000" i="1">
                <a:sym typeface="Symbol" pitchFamily="18" charset="2"/>
              </a:rPr>
              <a:t></a:t>
            </a:r>
            <a:r>
              <a:rPr lang="en-US" sz="2000" i="1"/>
              <a:t> d(p, q) + d(q, r)</a:t>
            </a:r>
            <a:r>
              <a:rPr lang="en-US" sz="2000"/>
              <a:t>   for all points </a:t>
            </a:r>
            <a:r>
              <a:rPr lang="en-US" sz="2000" i="1"/>
              <a:t>p</a:t>
            </a:r>
            <a:r>
              <a:rPr lang="en-US" sz="2000"/>
              <a:t>, </a:t>
            </a:r>
            <a:r>
              <a:rPr lang="en-US" sz="2000" i="1"/>
              <a:t>q</a:t>
            </a:r>
            <a:r>
              <a:rPr lang="en-US" sz="2000"/>
              <a:t>, and </a:t>
            </a:r>
            <a:r>
              <a:rPr lang="en-US" sz="2000" i="1"/>
              <a:t>r</a:t>
            </a:r>
            <a:r>
              <a:rPr lang="en-US" sz="2000"/>
              <a:t>.  </a:t>
            </a:r>
            <a:br>
              <a:rPr lang="en-US" sz="2000"/>
            </a:br>
            <a:r>
              <a:rPr lang="en-US" sz="2000"/>
              <a:t>(Triangle Inequality)</a:t>
            </a:r>
          </a:p>
          <a:p>
            <a:pPr marL="533400" indent="-533400">
              <a:lnSpc>
                <a:spcPct val="90000"/>
              </a:lnSpc>
              <a:spcBef>
                <a:spcPct val="20000"/>
              </a:spcBef>
              <a:buFont typeface="Monotype Sorts" pitchFamily="2" charset="2"/>
              <a:buNone/>
            </a:pPr>
            <a:r>
              <a:rPr lang="en-US" sz="2400"/>
              <a:t>	where </a:t>
            </a:r>
            <a:r>
              <a:rPr lang="en-US" sz="2400" i="1"/>
              <a:t>d(p, q)</a:t>
            </a:r>
            <a:r>
              <a:rPr lang="en-US" sz="2400"/>
              <a:t> is the distance (dissimilarity) between points (data objects), </a:t>
            </a:r>
            <a:r>
              <a:rPr lang="en-US" sz="2400" i="1"/>
              <a:t>p</a:t>
            </a:r>
            <a:r>
              <a:rPr lang="en-US" sz="2400"/>
              <a:t> and </a:t>
            </a:r>
            <a:r>
              <a:rPr lang="en-US" sz="2400" i="1"/>
              <a:t>q</a:t>
            </a:r>
            <a:r>
              <a:rPr lang="en-US" sz="2400"/>
              <a:t>.</a:t>
            </a:r>
          </a:p>
          <a:p>
            <a:pPr marL="533400" indent="-533400">
              <a:lnSpc>
                <a:spcPct val="90000"/>
              </a:lnSpc>
              <a:spcBef>
                <a:spcPct val="20000"/>
              </a:spcBef>
              <a:buFont typeface="Monotype Sorts" pitchFamily="2" charset="2"/>
              <a:buNone/>
            </a:pPr>
            <a:endParaRPr lang="en-US" sz="1400"/>
          </a:p>
          <a:p>
            <a:pPr marL="533400" indent="-533400">
              <a:lnSpc>
                <a:spcPct val="90000"/>
              </a:lnSpc>
              <a:spcBef>
                <a:spcPct val="20000"/>
              </a:spcBef>
            </a:pPr>
            <a:r>
              <a:rPr lang="en-US"/>
              <a:t>A distance that satisfies these properties is a </a:t>
            </a:r>
            <a:r>
              <a:rPr lang="en-US">
                <a:solidFill>
                  <a:srgbClr val="FF0000"/>
                </a:solidFill>
              </a:rPr>
              <a:t>metric</a:t>
            </a:r>
          </a:p>
        </p:txBody>
      </p:sp>
    </p:spTree>
    <p:extLst>
      <p:ext uri="{BB962C8B-B14F-4D97-AF65-F5344CB8AC3E}">
        <p14:creationId xmlns:p14="http://schemas.microsoft.com/office/powerpoint/2010/main" val="271784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381000" y="152400"/>
            <a:ext cx="8280400" cy="552450"/>
          </a:xfrm>
        </p:spPr>
        <p:txBody>
          <a:bodyPr>
            <a:normAutofit fontScale="90000"/>
          </a:bodyPr>
          <a:lstStyle/>
          <a:p>
            <a:r>
              <a:rPr lang="en-US"/>
              <a:t>Common Properties of a Similarity</a:t>
            </a:r>
          </a:p>
        </p:txBody>
      </p:sp>
      <p:sp>
        <p:nvSpPr>
          <p:cNvPr id="888835" name="Rectangle 3"/>
          <p:cNvSpPr>
            <a:spLocks noGrp="1" noChangeArrowheads="1"/>
          </p:cNvSpPr>
          <p:nvPr>
            <p:ph type="body" idx="1"/>
          </p:nvPr>
        </p:nvSpPr>
        <p:spPr>
          <a:xfrm>
            <a:off x="639763" y="1143000"/>
            <a:ext cx="8001000" cy="5106988"/>
          </a:xfrm>
        </p:spPr>
        <p:txBody>
          <a:bodyPr/>
          <a:lstStyle/>
          <a:p>
            <a:pPr marL="533400" indent="-533400">
              <a:lnSpc>
                <a:spcPct val="90000"/>
              </a:lnSpc>
              <a:spcBef>
                <a:spcPct val="20000"/>
              </a:spcBef>
            </a:pPr>
            <a:r>
              <a:rPr lang="en-US"/>
              <a:t>Similarities, also have some well known properties.</a:t>
            </a:r>
          </a:p>
          <a:p>
            <a:pPr marL="533400" indent="-533400">
              <a:lnSpc>
                <a:spcPct val="90000"/>
              </a:lnSpc>
              <a:spcBef>
                <a:spcPct val="20000"/>
              </a:spcBef>
            </a:pPr>
            <a:endParaRPr lang="en-US" sz="1400"/>
          </a:p>
          <a:p>
            <a:pPr marL="990600" lvl="1" indent="-533400">
              <a:lnSpc>
                <a:spcPct val="90000"/>
              </a:lnSpc>
              <a:spcBef>
                <a:spcPct val="20000"/>
              </a:spcBef>
              <a:buFont typeface="Arial" pitchFamily="34" charset="0"/>
              <a:buAutoNum type="arabicPeriod"/>
            </a:pPr>
            <a:r>
              <a:rPr lang="en-US" sz="2000" i="1"/>
              <a:t>s(p, q) = 1 </a:t>
            </a:r>
            <a:r>
              <a:rPr lang="en-US" sz="2000"/>
              <a:t>(or maximum similarity) only if </a:t>
            </a:r>
            <a:r>
              <a:rPr lang="en-US" sz="2000" i="1"/>
              <a:t>p</a:t>
            </a:r>
            <a:r>
              <a:rPr lang="en-US" sz="2000"/>
              <a:t> </a:t>
            </a:r>
            <a:r>
              <a:rPr lang="en-US" sz="2000" i="1"/>
              <a:t>= q</a:t>
            </a:r>
            <a:r>
              <a:rPr lang="en-US" sz="2000"/>
              <a:t>. </a:t>
            </a:r>
            <a:br>
              <a:rPr lang="en-US" sz="2000"/>
            </a:br>
            <a:endParaRPr lang="en-US" sz="2000"/>
          </a:p>
          <a:p>
            <a:pPr marL="990600" lvl="1" indent="-533400">
              <a:lnSpc>
                <a:spcPct val="90000"/>
              </a:lnSpc>
              <a:spcBef>
                <a:spcPct val="20000"/>
              </a:spcBef>
              <a:buFont typeface="Arial" pitchFamily="34" charset="0"/>
              <a:buAutoNum type="arabicPeriod"/>
            </a:pPr>
            <a:r>
              <a:rPr lang="en-US" sz="2000" i="1"/>
              <a:t>s(p, q) = s(q, p)</a:t>
            </a:r>
            <a:r>
              <a:rPr lang="en-US" sz="2000"/>
              <a:t>   for all </a:t>
            </a:r>
            <a:r>
              <a:rPr lang="en-US" sz="2000" i="1"/>
              <a:t>p</a:t>
            </a:r>
            <a:r>
              <a:rPr lang="en-US" sz="2000"/>
              <a:t> and </a:t>
            </a:r>
            <a:r>
              <a:rPr lang="en-US" sz="2000" i="1"/>
              <a:t>q</a:t>
            </a:r>
            <a:r>
              <a:rPr lang="en-US" sz="2000"/>
              <a:t>. (Symmetry)</a:t>
            </a:r>
            <a:br>
              <a:rPr lang="en-US" sz="2000"/>
            </a:br>
            <a:endParaRPr lang="en-US" sz="2000"/>
          </a:p>
          <a:p>
            <a:pPr marL="533400" indent="-533400">
              <a:lnSpc>
                <a:spcPct val="90000"/>
              </a:lnSpc>
              <a:spcBef>
                <a:spcPct val="20000"/>
              </a:spcBef>
              <a:buFont typeface="Monotype Sorts" pitchFamily="2" charset="2"/>
              <a:buNone/>
            </a:pPr>
            <a:r>
              <a:rPr lang="en-US" sz="2400"/>
              <a:t>	where </a:t>
            </a:r>
            <a:r>
              <a:rPr lang="en-US" sz="2400" i="1"/>
              <a:t>s(p, q)</a:t>
            </a:r>
            <a:r>
              <a:rPr lang="en-US" sz="2400"/>
              <a:t> is the similarity between points (data objects), </a:t>
            </a:r>
            <a:r>
              <a:rPr lang="en-US" sz="2400" i="1"/>
              <a:t>p</a:t>
            </a:r>
            <a:r>
              <a:rPr lang="en-US" sz="2400"/>
              <a:t> and </a:t>
            </a:r>
            <a:r>
              <a:rPr lang="en-US" sz="2400" i="1"/>
              <a:t>q</a:t>
            </a:r>
            <a:r>
              <a:rPr lang="en-US" sz="2400"/>
              <a:t>.</a:t>
            </a:r>
          </a:p>
          <a:p>
            <a:pPr marL="533400" indent="-533400">
              <a:lnSpc>
                <a:spcPct val="90000"/>
              </a:lnSpc>
              <a:spcBef>
                <a:spcPct val="20000"/>
              </a:spcBef>
              <a:buFont typeface="Monotype Sorts" pitchFamily="2" charset="2"/>
              <a:buNone/>
            </a:pPr>
            <a:endParaRPr lang="en-US" sz="1400"/>
          </a:p>
        </p:txBody>
      </p:sp>
    </p:spTree>
    <p:extLst>
      <p:ext uri="{BB962C8B-B14F-4D97-AF65-F5344CB8AC3E}">
        <p14:creationId xmlns:p14="http://schemas.microsoft.com/office/powerpoint/2010/main" val="23240400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381000" y="152400"/>
            <a:ext cx="8280400" cy="552450"/>
          </a:xfrm>
        </p:spPr>
        <p:txBody>
          <a:bodyPr>
            <a:normAutofit fontScale="90000"/>
          </a:bodyPr>
          <a:lstStyle/>
          <a:p>
            <a:r>
              <a:rPr lang="en-US"/>
              <a:t>Similarity Between Binary Vectors</a:t>
            </a:r>
          </a:p>
        </p:txBody>
      </p:sp>
      <p:sp>
        <p:nvSpPr>
          <p:cNvPr id="889859" name="Rectangle 3"/>
          <p:cNvSpPr>
            <a:spLocks noGrp="1" noChangeArrowheads="1"/>
          </p:cNvSpPr>
          <p:nvPr>
            <p:ph type="body" idx="1"/>
          </p:nvPr>
        </p:nvSpPr>
        <p:spPr>
          <a:xfrm>
            <a:off x="639763" y="1143000"/>
            <a:ext cx="8001000" cy="5106988"/>
          </a:xfrm>
        </p:spPr>
        <p:txBody>
          <a:bodyPr/>
          <a:lstStyle/>
          <a:p>
            <a:pPr marL="533400" indent="-533400">
              <a:lnSpc>
                <a:spcPct val="80000"/>
              </a:lnSpc>
              <a:spcBef>
                <a:spcPct val="20000"/>
              </a:spcBef>
            </a:pPr>
            <a:r>
              <a:rPr lang="en-US" sz="2400"/>
              <a:t>Common situation is that objects, </a:t>
            </a:r>
            <a:r>
              <a:rPr lang="en-US" sz="2400" i="1"/>
              <a:t>p</a:t>
            </a:r>
            <a:r>
              <a:rPr lang="en-US" sz="2400"/>
              <a:t> and </a:t>
            </a:r>
            <a:r>
              <a:rPr lang="en-US" sz="2400" i="1"/>
              <a:t>q</a:t>
            </a:r>
            <a:r>
              <a:rPr lang="en-US" sz="2400"/>
              <a:t>, have only binary attributes</a:t>
            </a:r>
          </a:p>
          <a:p>
            <a:pPr marL="2171700" lvl="4" indent="-342900">
              <a:lnSpc>
                <a:spcPct val="80000"/>
              </a:lnSpc>
            </a:pPr>
            <a:endParaRPr lang="en-US" sz="800"/>
          </a:p>
          <a:p>
            <a:pPr marL="533400" indent="-533400">
              <a:lnSpc>
                <a:spcPct val="80000"/>
              </a:lnSpc>
              <a:spcBef>
                <a:spcPct val="20000"/>
              </a:spcBef>
            </a:pPr>
            <a:r>
              <a:rPr lang="en-US" sz="2400"/>
              <a:t>Compute similarities using the following quantities</a:t>
            </a:r>
          </a:p>
          <a:p>
            <a:pPr marL="533400" indent="-533400">
              <a:lnSpc>
                <a:spcPct val="80000"/>
              </a:lnSpc>
              <a:spcBef>
                <a:spcPct val="20000"/>
              </a:spcBef>
              <a:buFont typeface="Monotype Sorts" pitchFamily="2" charset="2"/>
              <a:buNone/>
            </a:pPr>
            <a:r>
              <a:rPr lang="en-US" sz="1800">
                <a:latin typeface="CMMI10" pitchFamily="34" charset="0"/>
              </a:rPr>
              <a:t>	M</a:t>
            </a:r>
            <a:r>
              <a:rPr lang="en-US" sz="1800" baseline="-25000">
                <a:latin typeface="CMR7" charset="0"/>
              </a:rPr>
              <a:t>01</a:t>
            </a:r>
            <a:r>
              <a:rPr lang="en-US" sz="1800">
                <a:latin typeface="CMR7" charset="0"/>
              </a:rPr>
              <a:t> </a:t>
            </a:r>
            <a:r>
              <a:rPr lang="en-US" sz="1800">
                <a:latin typeface="cmr10" pitchFamily="34" charset="0"/>
              </a:rPr>
              <a:t>= the number of attributes where </a:t>
            </a:r>
            <a:r>
              <a:rPr lang="en-US" sz="1800">
                <a:latin typeface="CMMI10" pitchFamily="34" charset="0"/>
              </a:rPr>
              <a:t>p </a:t>
            </a:r>
            <a:r>
              <a:rPr lang="en-US" sz="1800">
                <a:latin typeface="cmr10" pitchFamily="34" charset="0"/>
              </a:rPr>
              <a:t>was 0 and </a:t>
            </a:r>
            <a:r>
              <a:rPr lang="en-US" sz="1800">
                <a:latin typeface="CMMI10" pitchFamily="34" charset="0"/>
              </a:rPr>
              <a:t>q </a:t>
            </a:r>
            <a:r>
              <a:rPr lang="en-US" sz="1800">
                <a:latin typeface="cmr10" pitchFamily="34" charset="0"/>
              </a:rPr>
              <a:t>was 1</a:t>
            </a:r>
          </a:p>
          <a:p>
            <a:pPr marL="533400" indent="-533400">
              <a:lnSpc>
                <a:spcPct val="80000"/>
              </a:lnSpc>
              <a:spcBef>
                <a:spcPct val="20000"/>
              </a:spcBef>
              <a:buFont typeface="Monotype Sorts" pitchFamily="2" charset="2"/>
              <a:buNone/>
            </a:pPr>
            <a:r>
              <a:rPr lang="en-US" sz="1800">
                <a:latin typeface="CMMI10" pitchFamily="34" charset="0"/>
              </a:rPr>
              <a:t>	M</a:t>
            </a:r>
            <a:r>
              <a:rPr lang="en-US" sz="1800" baseline="-25000">
                <a:latin typeface="CMR7" charset="0"/>
              </a:rPr>
              <a:t>10 </a:t>
            </a:r>
            <a:r>
              <a:rPr lang="en-US" sz="1800">
                <a:latin typeface="cmr10" pitchFamily="34" charset="0"/>
              </a:rPr>
              <a:t>= the number of attributes where </a:t>
            </a:r>
            <a:r>
              <a:rPr lang="en-US" sz="1800">
                <a:latin typeface="CMMI10" pitchFamily="34" charset="0"/>
              </a:rPr>
              <a:t>p </a:t>
            </a:r>
            <a:r>
              <a:rPr lang="en-US" sz="1800">
                <a:latin typeface="cmr10" pitchFamily="34" charset="0"/>
              </a:rPr>
              <a:t>was 1 and </a:t>
            </a:r>
            <a:r>
              <a:rPr lang="en-US" sz="1800">
                <a:latin typeface="CMMI10" pitchFamily="34" charset="0"/>
              </a:rPr>
              <a:t>q </a:t>
            </a:r>
            <a:r>
              <a:rPr lang="en-US" sz="1800">
                <a:latin typeface="cmr10" pitchFamily="34" charset="0"/>
              </a:rPr>
              <a:t>was 0</a:t>
            </a:r>
          </a:p>
          <a:p>
            <a:pPr marL="533400" indent="-533400">
              <a:lnSpc>
                <a:spcPct val="80000"/>
              </a:lnSpc>
              <a:spcBef>
                <a:spcPct val="20000"/>
              </a:spcBef>
              <a:buFont typeface="Monotype Sorts" pitchFamily="2" charset="2"/>
              <a:buNone/>
            </a:pPr>
            <a:r>
              <a:rPr lang="en-US" sz="1800">
                <a:latin typeface="CMMI10" pitchFamily="34" charset="0"/>
              </a:rPr>
              <a:t>	M</a:t>
            </a:r>
            <a:r>
              <a:rPr lang="en-US" sz="1800" baseline="-25000">
                <a:latin typeface="CMR7" charset="0"/>
              </a:rPr>
              <a:t>00</a:t>
            </a:r>
            <a:r>
              <a:rPr lang="en-US" sz="1800">
                <a:latin typeface="CMR7" charset="0"/>
              </a:rPr>
              <a:t> </a:t>
            </a:r>
            <a:r>
              <a:rPr lang="en-US" sz="1800">
                <a:latin typeface="cmr10" pitchFamily="34" charset="0"/>
              </a:rPr>
              <a:t>= the number of attributes where </a:t>
            </a:r>
            <a:r>
              <a:rPr lang="en-US" sz="1800">
                <a:latin typeface="CMMI10" pitchFamily="34" charset="0"/>
              </a:rPr>
              <a:t>p </a:t>
            </a:r>
            <a:r>
              <a:rPr lang="en-US" sz="1800">
                <a:latin typeface="cmr10" pitchFamily="34" charset="0"/>
              </a:rPr>
              <a:t>was 0 and </a:t>
            </a:r>
            <a:r>
              <a:rPr lang="en-US" sz="1800">
                <a:latin typeface="CMMI10" pitchFamily="34" charset="0"/>
              </a:rPr>
              <a:t>q </a:t>
            </a:r>
            <a:r>
              <a:rPr lang="en-US" sz="1800">
                <a:latin typeface="cmr10" pitchFamily="34" charset="0"/>
              </a:rPr>
              <a:t>was 0</a:t>
            </a:r>
          </a:p>
          <a:p>
            <a:pPr marL="533400" indent="-533400">
              <a:lnSpc>
                <a:spcPct val="80000"/>
              </a:lnSpc>
              <a:spcBef>
                <a:spcPct val="20000"/>
              </a:spcBef>
              <a:buFont typeface="Monotype Sorts" pitchFamily="2" charset="2"/>
              <a:buNone/>
            </a:pPr>
            <a:r>
              <a:rPr lang="en-US" sz="1800">
                <a:latin typeface="CMMI10" pitchFamily="34" charset="0"/>
              </a:rPr>
              <a:t>	M</a:t>
            </a:r>
            <a:r>
              <a:rPr lang="en-US" sz="1800" baseline="-25000">
                <a:latin typeface="CMR7" charset="0"/>
              </a:rPr>
              <a:t>11</a:t>
            </a:r>
            <a:r>
              <a:rPr lang="en-US" sz="1800">
                <a:latin typeface="CMR7" charset="0"/>
              </a:rPr>
              <a:t> </a:t>
            </a:r>
            <a:r>
              <a:rPr lang="en-US" sz="1800">
                <a:latin typeface="cmr10" pitchFamily="34" charset="0"/>
              </a:rPr>
              <a:t>= the number of attributes where </a:t>
            </a:r>
            <a:r>
              <a:rPr lang="en-US" sz="1800">
                <a:latin typeface="CMMI10" pitchFamily="34" charset="0"/>
              </a:rPr>
              <a:t>p </a:t>
            </a:r>
            <a:r>
              <a:rPr lang="en-US" sz="1800">
                <a:latin typeface="cmr10" pitchFamily="34" charset="0"/>
              </a:rPr>
              <a:t>was 1 and </a:t>
            </a:r>
            <a:r>
              <a:rPr lang="en-US" sz="1800">
                <a:latin typeface="CMMI10" pitchFamily="34" charset="0"/>
              </a:rPr>
              <a:t>q </a:t>
            </a:r>
            <a:r>
              <a:rPr lang="en-US" sz="1800">
                <a:latin typeface="cmr10" pitchFamily="34" charset="0"/>
              </a:rPr>
              <a:t>was 1</a:t>
            </a:r>
          </a:p>
          <a:p>
            <a:pPr marL="533400" indent="-533400">
              <a:lnSpc>
                <a:spcPct val="80000"/>
              </a:lnSpc>
              <a:spcBef>
                <a:spcPct val="20000"/>
              </a:spcBef>
              <a:buFont typeface="Monotype Sorts" pitchFamily="2" charset="2"/>
              <a:buNone/>
            </a:pPr>
            <a:endParaRPr lang="en-US" sz="800">
              <a:latin typeface="CMMI10" pitchFamily="34" charset="0"/>
            </a:endParaRPr>
          </a:p>
          <a:p>
            <a:pPr marL="533400" indent="-533400">
              <a:lnSpc>
                <a:spcPct val="80000"/>
              </a:lnSpc>
              <a:spcBef>
                <a:spcPct val="20000"/>
              </a:spcBef>
            </a:pPr>
            <a:r>
              <a:rPr lang="en-US" sz="2400"/>
              <a:t>Simple Matching and Jaccard Coefficients </a:t>
            </a:r>
          </a:p>
          <a:p>
            <a:pPr marL="533400" indent="-533400">
              <a:lnSpc>
                <a:spcPct val="80000"/>
              </a:lnSpc>
              <a:spcBef>
                <a:spcPct val="20000"/>
              </a:spcBef>
              <a:buFont typeface="Monotype Sorts" pitchFamily="2" charset="2"/>
              <a:buNone/>
            </a:pPr>
            <a:r>
              <a:rPr lang="en-US" sz="1400">
                <a:cs typeface="Times New Roman" pitchFamily="18" charset="0"/>
              </a:rPr>
              <a:t>	SMC =  number of matches / number of attributes </a:t>
            </a:r>
          </a:p>
          <a:p>
            <a:pPr marL="533400" indent="-533400">
              <a:lnSpc>
                <a:spcPct val="80000"/>
              </a:lnSpc>
              <a:spcBef>
                <a:spcPct val="20000"/>
              </a:spcBef>
              <a:buFont typeface="Monotype Sorts" pitchFamily="2" charset="2"/>
              <a:buNone/>
            </a:pPr>
            <a:r>
              <a:rPr lang="en-US" sz="1400">
                <a:cs typeface="Times New Roman" pitchFamily="18" charset="0"/>
              </a:rPr>
              <a:t>         		 =  (M</a:t>
            </a:r>
            <a:r>
              <a:rPr lang="en-US" sz="1400" baseline="-30000">
                <a:cs typeface="Times New Roman" pitchFamily="18" charset="0"/>
              </a:rPr>
              <a:t>11</a:t>
            </a:r>
            <a:r>
              <a:rPr lang="en-US" sz="1400">
                <a:cs typeface="Times New Roman" pitchFamily="18" charset="0"/>
              </a:rPr>
              <a:t> + M</a:t>
            </a:r>
            <a:r>
              <a:rPr lang="en-US" sz="1400" baseline="-30000">
                <a:cs typeface="Times New Roman" pitchFamily="18" charset="0"/>
              </a:rPr>
              <a:t>00</a:t>
            </a:r>
            <a:r>
              <a:rPr lang="en-US" sz="1400">
                <a:cs typeface="Times New Roman" pitchFamily="18" charset="0"/>
              </a:rPr>
              <a:t>) / (M</a:t>
            </a:r>
            <a:r>
              <a:rPr lang="en-US" sz="1400" baseline="-30000">
                <a:cs typeface="Times New Roman" pitchFamily="18" charset="0"/>
              </a:rPr>
              <a:t>01</a:t>
            </a:r>
            <a:r>
              <a:rPr lang="en-US" sz="1400">
                <a:cs typeface="Times New Roman" pitchFamily="18" charset="0"/>
              </a:rPr>
              <a:t> + M</a:t>
            </a:r>
            <a:r>
              <a:rPr lang="en-US" sz="1400" baseline="-30000">
                <a:cs typeface="Times New Roman" pitchFamily="18" charset="0"/>
              </a:rPr>
              <a:t>10</a:t>
            </a:r>
            <a:r>
              <a:rPr lang="en-US" sz="1400">
                <a:cs typeface="Times New Roman" pitchFamily="18" charset="0"/>
              </a:rPr>
              <a:t> + M</a:t>
            </a:r>
            <a:r>
              <a:rPr lang="en-US" sz="1400" baseline="-30000">
                <a:cs typeface="Times New Roman" pitchFamily="18" charset="0"/>
              </a:rPr>
              <a:t>11</a:t>
            </a:r>
            <a:r>
              <a:rPr lang="en-US" sz="1400">
                <a:cs typeface="Times New Roman" pitchFamily="18" charset="0"/>
              </a:rPr>
              <a:t> + M</a:t>
            </a:r>
            <a:r>
              <a:rPr lang="en-US" sz="1400" baseline="-30000">
                <a:cs typeface="Times New Roman" pitchFamily="18" charset="0"/>
              </a:rPr>
              <a:t>00</a:t>
            </a:r>
            <a:r>
              <a:rPr lang="en-US" sz="1400">
                <a:cs typeface="Times New Roman" pitchFamily="18" charset="0"/>
              </a:rPr>
              <a:t>)</a:t>
            </a:r>
          </a:p>
          <a:p>
            <a:pPr marL="533400" indent="-533400">
              <a:lnSpc>
                <a:spcPct val="80000"/>
              </a:lnSpc>
              <a:spcBef>
                <a:spcPct val="20000"/>
              </a:spcBef>
              <a:buFont typeface="Monotype Sorts" pitchFamily="2" charset="2"/>
              <a:buNone/>
            </a:pPr>
            <a:endParaRPr lang="en-US" sz="1600">
              <a:cs typeface="Times New Roman" pitchFamily="18" charset="0"/>
            </a:endParaRPr>
          </a:p>
          <a:p>
            <a:pPr marL="533400" indent="-533400">
              <a:lnSpc>
                <a:spcPct val="80000"/>
              </a:lnSpc>
              <a:spcBef>
                <a:spcPct val="20000"/>
              </a:spcBef>
              <a:buFont typeface="Monotype Sorts" pitchFamily="2" charset="2"/>
              <a:buNone/>
            </a:pPr>
            <a:r>
              <a:rPr lang="en-US" sz="1600">
                <a:cs typeface="Times New Roman" pitchFamily="18" charset="0"/>
              </a:rPr>
              <a:t>	J = number of 11 matches / number of not-both-zero attributes values</a:t>
            </a:r>
          </a:p>
          <a:p>
            <a:pPr marL="533400" indent="-533400">
              <a:lnSpc>
                <a:spcPct val="80000"/>
              </a:lnSpc>
              <a:spcBef>
                <a:spcPct val="20000"/>
              </a:spcBef>
              <a:buFont typeface="Monotype Sorts" pitchFamily="2" charset="2"/>
              <a:buNone/>
            </a:pPr>
            <a:r>
              <a:rPr lang="en-US" sz="1600">
                <a:cs typeface="Times New Roman" pitchFamily="18" charset="0"/>
              </a:rPr>
              <a:t>   	   = (M</a:t>
            </a:r>
            <a:r>
              <a:rPr lang="en-US" sz="1600" baseline="-30000">
                <a:cs typeface="Times New Roman" pitchFamily="18" charset="0"/>
              </a:rPr>
              <a:t>11</a:t>
            </a:r>
            <a:r>
              <a:rPr lang="en-US" sz="1600">
                <a:cs typeface="Times New Roman" pitchFamily="18" charset="0"/>
              </a:rPr>
              <a:t>) / (M</a:t>
            </a:r>
            <a:r>
              <a:rPr lang="en-US" sz="1600" baseline="-30000">
                <a:cs typeface="Times New Roman" pitchFamily="18" charset="0"/>
              </a:rPr>
              <a:t>01</a:t>
            </a:r>
            <a:r>
              <a:rPr lang="en-US" sz="1600">
                <a:cs typeface="Times New Roman" pitchFamily="18" charset="0"/>
              </a:rPr>
              <a:t> + M</a:t>
            </a:r>
            <a:r>
              <a:rPr lang="en-US" sz="1600" baseline="-30000">
                <a:cs typeface="Times New Roman" pitchFamily="18" charset="0"/>
              </a:rPr>
              <a:t>10</a:t>
            </a:r>
            <a:r>
              <a:rPr lang="en-US" sz="1600">
                <a:cs typeface="Times New Roman" pitchFamily="18" charset="0"/>
              </a:rPr>
              <a:t> + M</a:t>
            </a:r>
            <a:r>
              <a:rPr lang="en-US" sz="1600" baseline="-30000">
                <a:cs typeface="Times New Roman" pitchFamily="18" charset="0"/>
              </a:rPr>
              <a:t>11</a:t>
            </a:r>
            <a:r>
              <a:rPr lang="en-US" sz="1600">
                <a:cs typeface="Times New Roman" pitchFamily="18" charset="0"/>
              </a:rPr>
              <a:t>) </a:t>
            </a:r>
            <a:endParaRPr lang="en-US" sz="2000"/>
          </a:p>
        </p:txBody>
      </p:sp>
    </p:spTree>
    <p:extLst>
      <p:ext uri="{BB962C8B-B14F-4D97-AF65-F5344CB8AC3E}">
        <p14:creationId xmlns:p14="http://schemas.microsoft.com/office/powerpoint/2010/main" val="25645159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15566" y="0"/>
            <a:ext cx="8280400" cy="552450"/>
          </a:xfrm>
        </p:spPr>
        <p:txBody>
          <a:bodyPr>
            <a:normAutofit fontScale="90000"/>
          </a:bodyPr>
          <a:lstStyle/>
          <a:p>
            <a:pPr algn="l"/>
            <a:r>
              <a:rPr lang="en-US" b="1" dirty="0">
                <a:solidFill>
                  <a:srgbClr val="FF0000"/>
                </a:solidFill>
              </a:rPr>
              <a:t>Cosine Similarity</a:t>
            </a:r>
          </a:p>
        </p:txBody>
      </p:sp>
      <p:sp>
        <p:nvSpPr>
          <p:cNvPr id="891907" name="Rectangle 3"/>
          <p:cNvSpPr>
            <a:spLocks noGrp="1" noChangeArrowheads="1"/>
          </p:cNvSpPr>
          <p:nvPr>
            <p:ph type="body" idx="1"/>
          </p:nvPr>
        </p:nvSpPr>
        <p:spPr>
          <a:xfrm>
            <a:off x="639763" y="1143000"/>
            <a:ext cx="8001000" cy="5106988"/>
          </a:xfrm>
        </p:spPr>
        <p:txBody>
          <a:bodyPr/>
          <a:lstStyle/>
          <a:p>
            <a:pPr marL="0" indent="0" algn="just">
              <a:lnSpc>
                <a:spcPct val="90000"/>
              </a:lnSpc>
              <a:spcBef>
                <a:spcPct val="20000"/>
              </a:spcBef>
            </a:pPr>
            <a:r>
              <a:rPr lang="en-US" sz="2000">
                <a:cs typeface="Times New Roman" pitchFamily="18" charset="0"/>
              </a:rPr>
              <a:t> If </a:t>
            </a:r>
            <a:r>
              <a:rPr lang="en-US" sz="2000" i="1">
                <a:cs typeface="Times New Roman" pitchFamily="18" charset="0"/>
              </a:rPr>
              <a:t>d</a:t>
            </a:r>
            <a:r>
              <a:rPr lang="en-US" sz="2000" i="1" baseline="-30000">
                <a:cs typeface="Times New Roman" pitchFamily="18" charset="0"/>
              </a:rPr>
              <a:t>1</a:t>
            </a:r>
            <a:r>
              <a:rPr lang="en-US" sz="2000">
                <a:cs typeface="Times New Roman" pitchFamily="18" charset="0"/>
              </a:rPr>
              <a:t> and </a:t>
            </a:r>
            <a:r>
              <a:rPr lang="en-US" sz="2000" i="1">
                <a:cs typeface="Times New Roman" pitchFamily="18" charset="0"/>
              </a:rPr>
              <a:t>d</a:t>
            </a:r>
            <a:r>
              <a:rPr lang="en-US" sz="2000" i="1" baseline="-30000">
                <a:cs typeface="Times New Roman" pitchFamily="18" charset="0"/>
              </a:rPr>
              <a:t>2</a:t>
            </a:r>
            <a:r>
              <a:rPr lang="en-US" sz="2000">
                <a:cs typeface="Times New Roman" pitchFamily="18" charset="0"/>
              </a:rPr>
              <a:t> are two document vectors, then</a:t>
            </a:r>
          </a:p>
          <a:p>
            <a:pPr marL="0" indent="0" algn="just">
              <a:lnSpc>
                <a:spcPct val="90000"/>
              </a:lnSpc>
              <a:spcBef>
                <a:spcPct val="20000"/>
              </a:spcBef>
              <a:buFont typeface="Monotype Sorts" pitchFamily="2" charset="2"/>
              <a:buNone/>
            </a:pPr>
            <a:r>
              <a:rPr lang="en-US" sz="2000">
                <a:cs typeface="Times New Roman" pitchFamily="18" charset="0"/>
              </a:rPr>
              <a:t>             cos( </a:t>
            </a:r>
            <a:r>
              <a:rPr lang="en-US" sz="2000" i="1">
                <a:cs typeface="Times New Roman" pitchFamily="18" charset="0"/>
              </a:rPr>
              <a:t>d</a:t>
            </a:r>
            <a:r>
              <a:rPr lang="en-US" sz="2000" i="1" baseline="-30000">
                <a:cs typeface="Times New Roman" pitchFamily="18" charset="0"/>
              </a:rPr>
              <a:t>1</a:t>
            </a:r>
            <a:r>
              <a:rPr lang="en-US" sz="2000" i="1">
                <a:cs typeface="Times New Roman" pitchFamily="18" charset="0"/>
              </a:rPr>
              <a:t>, d</a:t>
            </a:r>
            <a:r>
              <a:rPr lang="en-US" sz="2000" i="1" baseline="-30000">
                <a:cs typeface="Times New Roman" pitchFamily="18" charset="0"/>
              </a:rPr>
              <a:t>2</a:t>
            </a:r>
            <a:r>
              <a:rPr lang="en-US" sz="2000">
                <a:cs typeface="Times New Roman" pitchFamily="18" charset="0"/>
              </a:rPr>
              <a:t> ) =  (</a:t>
            </a:r>
            <a:r>
              <a:rPr lang="en-US" sz="2000" i="1">
                <a:cs typeface="Times New Roman" pitchFamily="18" charset="0"/>
              </a:rPr>
              <a:t>d</a:t>
            </a:r>
            <a:r>
              <a:rPr lang="en-US" sz="2000" i="1" baseline="-30000">
                <a:cs typeface="Times New Roman" pitchFamily="18" charset="0"/>
              </a:rPr>
              <a:t>1</a:t>
            </a:r>
            <a:r>
              <a:rPr lang="en-US" sz="2000">
                <a:cs typeface="Times New Roman" pitchFamily="18" charset="0"/>
              </a:rPr>
              <a:t> </a:t>
            </a:r>
            <a:r>
              <a:rPr lang="en-US" sz="2000">
                <a:latin typeface="Times New Roman" pitchFamily="18" charset="0"/>
                <a:cs typeface="Times New Roman" pitchFamily="18" charset="0"/>
                <a:sym typeface="Symbol" pitchFamily="18" charset="2"/>
              </a:rPr>
              <a:t></a:t>
            </a:r>
            <a:r>
              <a:rPr lang="en-US" sz="2000">
                <a:cs typeface="Times New Roman" pitchFamily="18" charset="0"/>
              </a:rPr>
              <a:t> </a:t>
            </a:r>
            <a:r>
              <a:rPr lang="en-US" sz="2000" i="1">
                <a:cs typeface="Times New Roman" pitchFamily="18" charset="0"/>
              </a:rPr>
              <a:t>d</a:t>
            </a:r>
            <a:r>
              <a:rPr lang="en-US" sz="2000" i="1" baseline="-30000">
                <a:cs typeface="Times New Roman" pitchFamily="18" charset="0"/>
              </a:rPr>
              <a:t>2</a:t>
            </a:r>
            <a:r>
              <a:rPr lang="en-US" sz="2000">
                <a:cs typeface="Times New Roman" pitchFamily="18" charset="0"/>
              </a:rPr>
              <a:t>) / ||</a:t>
            </a:r>
            <a:r>
              <a:rPr lang="en-US" sz="2000" i="1">
                <a:cs typeface="Times New Roman" pitchFamily="18" charset="0"/>
              </a:rPr>
              <a:t>d</a:t>
            </a:r>
            <a:r>
              <a:rPr lang="en-US" sz="2000" i="1" baseline="-30000">
                <a:cs typeface="Times New Roman" pitchFamily="18" charset="0"/>
              </a:rPr>
              <a:t>1</a:t>
            </a:r>
            <a:r>
              <a:rPr lang="en-US" sz="2000">
                <a:cs typeface="Times New Roman" pitchFamily="18" charset="0"/>
              </a:rPr>
              <a:t>|| ||</a:t>
            </a:r>
            <a:r>
              <a:rPr lang="en-US" sz="2000" i="1">
                <a:cs typeface="Times New Roman" pitchFamily="18" charset="0"/>
              </a:rPr>
              <a:t>d</a:t>
            </a:r>
            <a:r>
              <a:rPr lang="en-US" sz="2000" i="1" baseline="-30000">
                <a:cs typeface="Times New Roman" pitchFamily="18" charset="0"/>
              </a:rPr>
              <a:t>2</a:t>
            </a:r>
            <a:r>
              <a:rPr lang="en-US" sz="2000">
                <a:cs typeface="Times New Roman" pitchFamily="18" charset="0"/>
              </a:rPr>
              <a:t>|| , </a:t>
            </a:r>
          </a:p>
          <a:p>
            <a:pPr marL="0" indent="0" algn="just">
              <a:lnSpc>
                <a:spcPct val="90000"/>
              </a:lnSpc>
              <a:spcBef>
                <a:spcPct val="20000"/>
              </a:spcBef>
              <a:buFont typeface="Monotype Sorts" pitchFamily="2" charset="2"/>
              <a:buNone/>
            </a:pPr>
            <a:r>
              <a:rPr lang="en-US" sz="1600">
                <a:cs typeface="Times New Roman" pitchFamily="18" charset="0"/>
              </a:rPr>
              <a:t>   where </a:t>
            </a:r>
            <a:r>
              <a:rPr lang="en-US" sz="1600">
                <a:latin typeface="Times New Roman" pitchFamily="18" charset="0"/>
                <a:cs typeface="Times New Roman" pitchFamily="18" charset="0"/>
                <a:sym typeface="Symbol" pitchFamily="18" charset="2"/>
              </a:rPr>
              <a:t></a:t>
            </a:r>
            <a:r>
              <a:rPr lang="en-US" sz="1600">
                <a:cs typeface="Times New Roman" pitchFamily="18" charset="0"/>
              </a:rPr>
              <a:t> indicates vector dot product and || </a:t>
            </a:r>
            <a:r>
              <a:rPr lang="en-US" sz="1600" i="1">
                <a:cs typeface="Times New Roman" pitchFamily="18" charset="0"/>
              </a:rPr>
              <a:t>d </a:t>
            </a:r>
            <a:r>
              <a:rPr lang="en-US" sz="1600">
                <a:cs typeface="Times New Roman" pitchFamily="18" charset="0"/>
              </a:rPr>
              <a:t>|| is  the   length of vector </a:t>
            </a:r>
            <a:r>
              <a:rPr lang="en-US" sz="1600" i="1">
                <a:cs typeface="Times New Roman" pitchFamily="18" charset="0"/>
              </a:rPr>
              <a:t>d</a:t>
            </a:r>
            <a:r>
              <a:rPr lang="en-US" sz="1600">
                <a:cs typeface="Times New Roman" pitchFamily="18" charset="0"/>
              </a:rPr>
              <a:t>.</a:t>
            </a:r>
            <a:r>
              <a:rPr lang="en-US" sz="2000">
                <a:cs typeface="Times New Roman" pitchFamily="18" charset="0"/>
              </a:rPr>
              <a:t>  </a:t>
            </a:r>
          </a:p>
          <a:p>
            <a:pPr marL="2514600" lvl="4" indent="-342900" algn="just">
              <a:lnSpc>
                <a:spcPct val="90000"/>
              </a:lnSpc>
            </a:pPr>
            <a:endParaRPr lang="en-US" sz="1600">
              <a:cs typeface="Times New Roman" pitchFamily="18" charset="0"/>
            </a:endParaRPr>
          </a:p>
          <a:p>
            <a:pPr marL="0" indent="0" algn="just">
              <a:lnSpc>
                <a:spcPct val="90000"/>
              </a:lnSpc>
              <a:spcBef>
                <a:spcPct val="20000"/>
              </a:spcBef>
            </a:pPr>
            <a:r>
              <a:rPr lang="en-US" sz="2000">
                <a:cs typeface="Times New Roman" pitchFamily="18" charset="0"/>
              </a:rPr>
              <a:t> Example: </a:t>
            </a:r>
          </a:p>
          <a:p>
            <a:pPr marL="0" indent="0" algn="just">
              <a:lnSpc>
                <a:spcPct val="90000"/>
              </a:lnSpc>
              <a:spcBef>
                <a:spcPct val="20000"/>
              </a:spcBef>
              <a:buFont typeface="Monotype Sorts" pitchFamily="2" charset="2"/>
              <a:buNone/>
            </a:pPr>
            <a:endParaRPr lang="en-US" sz="1000">
              <a:cs typeface="Times New Roman" pitchFamily="18" charset="0"/>
            </a:endParaRPr>
          </a:p>
          <a:p>
            <a:pPr marL="0" indent="0">
              <a:lnSpc>
                <a:spcPct val="90000"/>
              </a:lnSpc>
              <a:spcBef>
                <a:spcPct val="20000"/>
              </a:spcBef>
              <a:buFont typeface="Monotype Sorts" pitchFamily="2" charset="2"/>
              <a:buNone/>
            </a:pPr>
            <a:r>
              <a:rPr lang="en-US" sz="2000" i="1">
                <a:cs typeface="Times New Roman" pitchFamily="18" charset="0"/>
              </a:rPr>
              <a:t>  	</a:t>
            </a:r>
            <a:r>
              <a:rPr lang="en-US" sz="1800" i="1">
                <a:cs typeface="Times New Roman" pitchFamily="18" charset="0"/>
              </a:rPr>
              <a:t>d</a:t>
            </a:r>
            <a:r>
              <a:rPr lang="en-US" sz="1800" i="1" baseline="-30000">
                <a:cs typeface="Times New Roman" pitchFamily="18" charset="0"/>
              </a:rPr>
              <a:t>1</a:t>
            </a:r>
            <a:r>
              <a:rPr lang="en-US" sz="1800" i="1">
                <a:cs typeface="Times New Roman" pitchFamily="18" charset="0"/>
              </a:rPr>
              <a:t> </a:t>
            </a:r>
            <a:r>
              <a:rPr lang="en-US" sz="1800" b="1">
                <a:cs typeface="Times New Roman" pitchFamily="18" charset="0"/>
              </a:rPr>
              <a:t>=  3 2 0 5 0 0 0 2 0 0 	</a:t>
            </a:r>
            <a:endParaRPr lang="en-US" sz="1800">
              <a:cs typeface="Times New Roman" pitchFamily="18" charset="0"/>
            </a:endParaRPr>
          </a:p>
          <a:p>
            <a:pPr marL="0" indent="0">
              <a:lnSpc>
                <a:spcPct val="90000"/>
              </a:lnSpc>
              <a:spcBef>
                <a:spcPct val="20000"/>
              </a:spcBef>
              <a:buFont typeface="Monotype Sorts" pitchFamily="2" charset="2"/>
              <a:buNone/>
            </a:pPr>
            <a:r>
              <a:rPr lang="en-US" sz="1800" i="1">
                <a:cs typeface="Times New Roman" pitchFamily="18" charset="0"/>
              </a:rPr>
              <a:t>   	d</a:t>
            </a:r>
            <a:r>
              <a:rPr lang="en-US" sz="1800" i="1" baseline="-30000">
                <a:cs typeface="Times New Roman" pitchFamily="18" charset="0"/>
              </a:rPr>
              <a:t>2</a:t>
            </a:r>
            <a:r>
              <a:rPr lang="en-US" sz="1800" b="1">
                <a:cs typeface="Times New Roman" pitchFamily="18" charset="0"/>
              </a:rPr>
              <a:t> =  1 0 0 0 0 0 0 1 0 2</a:t>
            </a:r>
            <a:r>
              <a:rPr lang="en-US" sz="1800">
                <a:cs typeface="Times New Roman" pitchFamily="18" charset="0"/>
              </a:rPr>
              <a:t> </a:t>
            </a:r>
          </a:p>
          <a:p>
            <a:pPr marL="0" indent="0">
              <a:lnSpc>
                <a:spcPct val="90000"/>
              </a:lnSpc>
              <a:spcBef>
                <a:spcPct val="20000"/>
              </a:spcBef>
              <a:buFont typeface="Monotype Sorts" pitchFamily="2" charset="2"/>
              <a:buNone/>
            </a:pPr>
            <a:endParaRPr lang="en-US" sz="1800">
              <a:cs typeface="Times New Roman" pitchFamily="18" charset="0"/>
            </a:endParaRPr>
          </a:p>
          <a:p>
            <a:pPr marL="0" indent="0">
              <a:lnSpc>
                <a:spcPct val="90000"/>
              </a:lnSpc>
              <a:spcBef>
                <a:spcPct val="20000"/>
              </a:spcBef>
              <a:buFont typeface="Monotype Sorts" pitchFamily="2" charset="2"/>
              <a:buNone/>
            </a:pPr>
            <a:r>
              <a:rPr lang="en-US" sz="1600" i="1">
                <a:cs typeface="Times New Roman" pitchFamily="18" charset="0"/>
              </a:rPr>
              <a:t>    d</a:t>
            </a:r>
            <a:r>
              <a:rPr lang="en-US" sz="1600" i="1" baseline="-30000">
                <a:cs typeface="Times New Roman" pitchFamily="18" charset="0"/>
              </a:rPr>
              <a:t>1</a:t>
            </a:r>
            <a:r>
              <a:rPr lang="en-US" sz="1600">
                <a:cs typeface="Times New Roman" pitchFamily="18" charset="0"/>
              </a:rPr>
              <a:t> </a:t>
            </a:r>
            <a:r>
              <a:rPr lang="en-US" sz="1600">
                <a:latin typeface="Times New Roman" pitchFamily="18" charset="0"/>
                <a:cs typeface="Times New Roman" pitchFamily="18" charset="0"/>
                <a:sym typeface="Symbol" pitchFamily="18" charset="2"/>
              </a:rPr>
              <a:t></a:t>
            </a:r>
            <a:r>
              <a:rPr lang="en-US" sz="1600">
                <a:cs typeface="Times New Roman" pitchFamily="18" charset="0"/>
              </a:rPr>
              <a:t> </a:t>
            </a:r>
            <a:r>
              <a:rPr lang="en-US" sz="1600" i="1">
                <a:cs typeface="Times New Roman" pitchFamily="18" charset="0"/>
              </a:rPr>
              <a:t>d</a:t>
            </a:r>
            <a:r>
              <a:rPr lang="en-US" sz="1600" i="1" baseline="-30000">
                <a:cs typeface="Times New Roman" pitchFamily="18" charset="0"/>
              </a:rPr>
              <a:t>2</a:t>
            </a:r>
            <a:r>
              <a:rPr lang="en-US" sz="1600">
                <a:cs typeface="Times New Roman" pitchFamily="18" charset="0"/>
              </a:rPr>
              <a:t>=  3*1 + 2*0 + 0*0 + 5*0 + 0*0 + 0*0 + 0*0 + 2*1 + 0*0 + 0*2 = 5</a:t>
            </a:r>
          </a:p>
          <a:p>
            <a:pPr marL="0" indent="0">
              <a:lnSpc>
                <a:spcPct val="90000"/>
              </a:lnSpc>
              <a:spcBef>
                <a:spcPct val="20000"/>
              </a:spcBef>
              <a:buFont typeface="Monotype Sorts" pitchFamily="2" charset="2"/>
              <a:buNone/>
            </a:pPr>
            <a:r>
              <a:rPr lang="en-US" sz="2000">
                <a:cs typeface="Times New Roman" pitchFamily="18" charset="0"/>
              </a:rPr>
              <a:t>   </a:t>
            </a:r>
            <a:r>
              <a:rPr lang="en-US" sz="1600">
                <a:cs typeface="Times New Roman" pitchFamily="18" charset="0"/>
              </a:rPr>
              <a:t>||</a:t>
            </a:r>
            <a:r>
              <a:rPr lang="en-US" sz="1600" i="1">
                <a:cs typeface="Times New Roman" pitchFamily="18" charset="0"/>
              </a:rPr>
              <a:t>d</a:t>
            </a:r>
            <a:r>
              <a:rPr lang="en-US" sz="1600" i="1" baseline="-30000">
                <a:cs typeface="Times New Roman" pitchFamily="18" charset="0"/>
              </a:rPr>
              <a:t>1</a:t>
            </a:r>
            <a:r>
              <a:rPr lang="en-US" sz="1600">
                <a:cs typeface="Times New Roman" pitchFamily="18" charset="0"/>
              </a:rPr>
              <a:t>|| = (3*3+2*2+0*0+5*5+0*0+0*0+0*0+2*2+0*0+0*0)</a:t>
            </a:r>
            <a:r>
              <a:rPr lang="en-US" sz="1600" b="1" baseline="30000">
                <a:cs typeface="Times New Roman" pitchFamily="18" charset="0"/>
              </a:rPr>
              <a:t>0.5</a:t>
            </a:r>
            <a:r>
              <a:rPr lang="en-US" sz="1600">
                <a:cs typeface="Times New Roman" pitchFamily="18" charset="0"/>
              </a:rPr>
              <a:t> =  (42) </a:t>
            </a:r>
            <a:r>
              <a:rPr lang="en-US" sz="1600" b="1" baseline="30000">
                <a:cs typeface="Times New Roman" pitchFamily="18" charset="0"/>
              </a:rPr>
              <a:t>0.5</a:t>
            </a:r>
            <a:r>
              <a:rPr lang="en-US" sz="1600">
                <a:cs typeface="Times New Roman" pitchFamily="18" charset="0"/>
              </a:rPr>
              <a:t> = 6.481</a:t>
            </a:r>
          </a:p>
          <a:p>
            <a:pPr marL="0" indent="0">
              <a:lnSpc>
                <a:spcPct val="90000"/>
              </a:lnSpc>
              <a:spcBef>
                <a:spcPct val="20000"/>
              </a:spcBef>
              <a:buFont typeface="Monotype Sorts" pitchFamily="2" charset="2"/>
              <a:buNone/>
            </a:pPr>
            <a:r>
              <a:rPr lang="en-US" sz="1600">
                <a:cs typeface="Times New Roman" pitchFamily="18" charset="0"/>
              </a:rPr>
              <a:t>    ||</a:t>
            </a:r>
            <a:r>
              <a:rPr lang="en-US" sz="1600" i="1">
                <a:cs typeface="Times New Roman" pitchFamily="18" charset="0"/>
              </a:rPr>
              <a:t>d</a:t>
            </a:r>
            <a:r>
              <a:rPr lang="en-US" sz="1600" i="1" baseline="-30000">
                <a:cs typeface="Times New Roman" pitchFamily="18" charset="0"/>
              </a:rPr>
              <a:t>2</a:t>
            </a:r>
            <a:r>
              <a:rPr lang="en-US" sz="1600">
                <a:cs typeface="Times New Roman" pitchFamily="18" charset="0"/>
              </a:rPr>
              <a:t>|| = (1*1+0*0+0*0+0*0+0*0+0*0+0*0+1*1+0*0+2*2)</a:t>
            </a:r>
            <a:r>
              <a:rPr lang="en-US" sz="1600" baseline="30000">
                <a:cs typeface="Times New Roman" pitchFamily="18" charset="0"/>
              </a:rPr>
              <a:t> </a:t>
            </a:r>
            <a:r>
              <a:rPr lang="en-US" sz="1600" b="1" baseline="30000">
                <a:cs typeface="Times New Roman" pitchFamily="18" charset="0"/>
              </a:rPr>
              <a:t>0.5</a:t>
            </a:r>
            <a:r>
              <a:rPr lang="en-US" sz="1600" baseline="30000">
                <a:cs typeface="Times New Roman" pitchFamily="18" charset="0"/>
              </a:rPr>
              <a:t> </a:t>
            </a:r>
            <a:r>
              <a:rPr lang="en-US" sz="1600">
                <a:cs typeface="Times New Roman" pitchFamily="18" charset="0"/>
              </a:rPr>
              <a:t>= (6) </a:t>
            </a:r>
            <a:r>
              <a:rPr lang="en-US" sz="1600" b="1" baseline="30000">
                <a:cs typeface="Times New Roman" pitchFamily="18" charset="0"/>
              </a:rPr>
              <a:t>0.5</a:t>
            </a:r>
            <a:r>
              <a:rPr lang="en-US" sz="1600">
                <a:cs typeface="Times New Roman" pitchFamily="18" charset="0"/>
              </a:rPr>
              <a:t> = 2.245</a:t>
            </a:r>
          </a:p>
          <a:p>
            <a:pPr marL="0" indent="0">
              <a:lnSpc>
                <a:spcPct val="90000"/>
              </a:lnSpc>
              <a:spcBef>
                <a:spcPct val="20000"/>
              </a:spcBef>
              <a:buFont typeface="Monotype Sorts" pitchFamily="2" charset="2"/>
              <a:buNone/>
            </a:pPr>
            <a:endParaRPr lang="en-US" sz="1600">
              <a:cs typeface="Times New Roman" pitchFamily="18" charset="0"/>
            </a:endParaRPr>
          </a:p>
          <a:p>
            <a:pPr marL="0" indent="0">
              <a:lnSpc>
                <a:spcPct val="90000"/>
              </a:lnSpc>
              <a:spcBef>
                <a:spcPct val="20000"/>
              </a:spcBef>
              <a:buFont typeface="Monotype Sorts" pitchFamily="2" charset="2"/>
              <a:buNone/>
            </a:pPr>
            <a:r>
              <a:rPr lang="en-US" sz="1800">
                <a:cs typeface="Times New Roman" pitchFamily="18" charset="0"/>
              </a:rPr>
              <a:t>    	cos( </a:t>
            </a:r>
            <a:r>
              <a:rPr lang="en-US" sz="1800" i="1">
                <a:cs typeface="Times New Roman" pitchFamily="18" charset="0"/>
              </a:rPr>
              <a:t>d</a:t>
            </a:r>
            <a:r>
              <a:rPr lang="en-US" sz="1800" i="1" baseline="-30000">
                <a:cs typeface="Times New Roman" pitchFamily="18" charset="0"/>
              </a:rPr>
              <a:t>1</a:t>
            </a:r>
            <a:r>
              <a:rPr lang="en-US" sz="1800" i="1">
                <a:cs typeface="Times New Roman" pitchFamily="18" charset="0"/>
              </a:rPr>
              <a:t>, d</a:t>
            </a:r>
            <a:r>
              <a:rPr lang="en-US" sz="1800" i="1" baseline="-30000">
                <a:cs typeface="Times New Roman" pitchFamily="18" charset="0"/>
              </a:rPr>
              <a:t>2</a:t>
            </a:r>
            <a:r>
              <a:rPr lang="en-US" sz="1800">
                <a:cs typeface="Times New Roman" pitchFamily="18" charset="0"/>
              </a:rPr>
              <a:t> ) = .3150</a:t>
            </a:r>
          </a:p>
          <a:p>
            <a:pPr marL="0" indent="0">
              <a:lnSpc>
                <a:spcPct val="90000"/>
              </a:lnSpc>
              <a:spcBef>
                <a:spcPct val="20000"/>
              </a:spcBef>
              <a:buFont typeface="Monotype Sorts" pitchFamily="2" charset="2"/>
              <a:buNone/>
            </a:pPr>
            <a:endParaRPr lang="en-US" sz="1800">
              <a:cs typeface="Times New Roman" pitchFamily="18" charset="0"/>
            </a:endParaRPr>
          </a:p>
        </p:txBody>
      </p:sp>
    </p:spTree>
    <p:extLst>
      <p:ext uri="{BB962C8B-B14F-4D97-AF65-F5344CB8AC3E}">
        <p14:creationId xmlns:p14="http://schemas.microsoft.com/office/powerpoint/2010/main" val="32892751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a:xfrm>
            <a:off x="0" y="0"/>
            <a:ext cx="8229600" cy="692696"/>
          </a:xfrm>
        </p:spPr>
        <p:txBody>
          <a:bodyPr>
            <a:normAutofit fontScale="90000"/>
          </a:bodyPr>
          <a:lstStyle/>
          <a:p>
            <a:pPr algn="l"/>
            <a:r>
              <a:rPr lang="en-US" b="1" dirty="0">
                <a:solidFill>
                  <a:srgbClr val="FF0000"/>
                </a:solidFill>
              </a:rPr>
              <a:t>Outliers</a:t>
            </a:r>
          </a:p>
        </p:txBody>
      </p:sp>
      <p:sp>
        <p:nvSpPr>
          <p:cNvPr id="831491" name="Rectangle 3"/>
          <p:cNvSpPr>
            <a:spLocks noGrp="1" noChangeArrowheads="1"/>
          </p:cNvSpPr>
          <p:nvPr>
            <p:ph type="body" idx="1"/>
          </p:nvPr>
        </p:nvSpPr>
        <p:spPr>
          <a:xfrm>
            <a:off x="251520" y="805513"/>
            <a:ext cx="8229600" cy="4525963"/>
          </a:xfrm>
        </p:spPr>
        <p:txBody>
          <a:bodyPr/>
          <a:lstStyle/>
          <a:p>
            <a:r>
              <a:rPr lang="en-US" dirty="0"/>
              <a:t>Outliers are data objects with characteristics that are considerably different than most of the other data objects in the data set</a:t>
            </a:r>
          </a:p>
          <a:p>
            <a:endParaRPr lang="en-US" dirty="0"/>
          </a:p>
        </p:txBody>
      </p:sp>
      <p:grpSp>
        <p:nvGrpSpPr>
          <p:cNvPr id="831492" name="Group 4"/>
          <p:cNvGrpSpPr>
            <a:grpSpLocks/>
          </p:cNvGrpSpPr>
          <p:nvPr/>
        </p:nvGrpSpPr>
        <p:grpSpPr bwMode="auto">
          <a:xfrm>
            <a:off x="4590748" y="2348880"/>
            <a:ext cx="4267200" cy="3505200"/>
            <a:chOff x="3648" y="2448"/>
            <a:chExt cx="2112" cy="1872"/>
          </a:xfrm>
        </p:grpSpPr>
        <p:pic>
          <p:nvPicPr>
            <p:cNvPr id="8314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 y="2448"/>
              <a:ext cx="2112"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1494" name="Oval 6"/>
            <p:cNvSpPr>
              <a:spLocks noChangeArrowheads="1"/>
            </p:cNvSpPr>
            <p:nvPr/>
          </p:nvSpPr>
          <p:spPr bwMode="auto">
            <a:xfrm>
              <a:off x="3766" y="2961"/>
              <a:ext cx="86" cy="84"/>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1495" name="Oval 7"/>
            <p:cNvSpPr>
              <a:spLocks noChangeArrowheads="1"/>
            </p:cNvSpPr>
            <p:nvPr/>
          </p:nvSpPr>
          <p:spPr bwMode="auto">
            <a:xfrm>
              <a:off x="3907" y="3224"/>
              <a:ext cx="86" cy="84"/>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1496" name="Oval 8"/>
            <p:cNvSpPr>
              <a:spLocks noChangeArrowheads="1"/>
            </p:cNvSpPr>
            <p:nvPr/>
          </p:nvSpPr>
          <p:spPr bwMode="auto">
            <a:xfrm>
              <a:off x="5612" y="3871"/>
              <a:ext cx="86" cy="85"/>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1497" name="Oval 9"/>
            <p:cNvSpPr>
              <a:spLocks noChangeArrowheads="1"/>
            </p:cNvSpPr>
            <p:nvPr/>
          </p:nvSpPr>
          <p:spPr bwMode="auto">
            <a:xfrm>
              <a:off x="4319" y="3937"/>
              <a:ext cx="86" cy="84"/>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1498" name="Rectangle 10"/>
            <p:cNvSpPr>
              <a:spLocks noChangeArrowheads="1"/>
            </p:cNvSpPr>
            <p:nvPr/>
          </p:nvSpPr>
          <p:spPr bwMode="auto">
            <a:xfrm>
              <a:off x="4944" y="3072"/>
              <a:ext cx="192" cy="24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1499" name="Rectangle 11"/>
            <p:cNvSpPr>
              <a:spLocks noChangeArrowheads="1"/>
            </p:cNvSpPr>
            <p:nvPr/>
          </p:nvSpPr>
          <p:spPr bwMode="auto">
            <a:xfrm>
              <a:off x="3888" y="3120"/>
              <a:ext cx="192" cy="24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3755915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48198"/>
            <a:ext cx="8028384" cy="646331"/>
          </a:xfrm>
          <a:prstGeom prst="rect">
            <a:avLst/>
          </a:prstGeom>
          <a:noFill/>
        </p:spPr>
        <p:txBody>
          <a:bodyPr wrap="square" rtlCol="0">
            <a:spAutoFit/>
          </a:bodyPr>
          <a:lstStyle/>
          <a:p>
            <a:r>
              <a:rPr lang="it-IT" sz="3600" b="1" dirty="0" smtClean="0">
                <a:solidFill>
                  <a:srgbClr val="FF0000"/>
                </a:solidFill>
              </a:rPr>
              <a:t>DATA MINING: </a:t>
            </a:r>
            <a:r>
              <a:rPr lang="it-IT" sz="3600" b="1" dirty="0" err="1" smtClean="0">
                <a:solidFill>
                  <a:srgbClr val="FF0000"/>
                </a:solidFill>
              </a:rPr>
              <a:t>my</a:t>
            </a:r>
            <a:r>
              <a:rPr lang="it-IT" sz="3600" b="1" dirty="0" smtClean="0">
                <a:solidFill>
                  <a:srgbClr val="FF0000"/>
                </a:solidFill>
              </a:rPr>
              <a:t> </a:t>
            </a:r>
            <a:r>
              <a:rPr lang="it-IT" sz="3600" b="1" dirty="0" err="1" smtClean="0">
                <a:solidFill>
                  <a:srgbClr val="FF0000"/>
                </a:solidFill>
              </a:rPr>
              <a:t>definition</a:t>
            </a:r>
            <a:endParaRPr lang="it-IT" sz="3600" b="1" dirty="0" smtClean="0">
              <a:solidFill>
                <a:srgbClr val="FF0000"/>
              </a:solidFill>
            </a:endParaRPr>
          </a:p>
        </p:txBody>
      </p:sp>
      <p:sp>
        <p:nvSpPr>
          <p:cNvPr id="6" name="CasellaDiTesto 5"/>
          <p:cNvSpPr txBox="1"/>
          <p:nvPr/>
        </p:nvSpPr>
        <p:spPr>
          <a:xfrm>
            <a:off x="301804" y="764704"/>
            <a:ext cx="8424936" cy="4893647"/>
          </a:xfrm>
          <a:prstGeom prst="rect">
            <a:avLst/>
          </a:prstGeom>
          <a:noFill/>
        </p:spPr>
        <p:txBody>
          <a:bodyPr wrap="square" rtlCol="0">
            <a:spAutoFit/>
          </a:bodyPr>
          <a:lstStyle/>
          <a:p>
            <a:r>
              <a:rPr lang="it-IT" sz="2400" b="1" dirty="0" smtClean="0"/>
              <a:t>Data </a:t>
            </a:r>
            <a:r>
              <a:rPr lang="it-IT" sz="2400" b="1" dirty="0" err="1" smtClean="0"/>
              <a:t>Mining</a:t>
            </a:r>
            <a:r>
              <a:rPr lang="it-IT" sz="2400" b="1" dirty="0" smtClean="0"/>
              <a:t> </a:t>
            </a:r>
            <a:r>
              <a:rPr lang="it-IT" sz="2400" dirty="0" err="1" smtClean="0"/>
              <a:t>is</a:t>
            </a:r>
            <a:r>
              <a:rPr lang="it-IT" sz="2400" dirty="0" smtClean="0"/>
              <a:t> the </a:t>
            </a:r>
            <a:r>
              <a:rPr lang="it-IT" sz="2400" dirty="0" err="1" smtClean="0"/>
              <a:t>process</a:t>
            </a:r>
            <a:r>
              <a:rPr lang="it-IT" sz="2400" dirty="0" smtClean="0"/>
              <a:t> </a:t>
            </a:r>
            <a:r>
              <a:rPr lang="it-IT" sz="2400" dirty="0" err="1" smtClean="0"/>
              <a:t>concerned</a:t>
            </a:r>
            <a:r>
              <a:rPr lang="it-IT" sz="2400" dirty="0" smtClean="0"/>
              <a:t> with </a:t>
            </a:r>
            <a:r>
              <a:rPr lang="it-IT" sz="2400" dirty="0" err="1" smtClean="0"/>
              <a:t>automatically</a:t>
            </a:r>
            <a:r>
              <a:rPr lang="it-IT" sz="2400" dirty="0" smtClean="0"/>
              <a:t> </a:t>
            </a:r>
            <a:r>
              <a:rPr lang="it-IT" sz="2400" dirty="0" err="1" smtClean="0"/>
              <a:t>uncovering</a:t>
            </a:r>
            <a:r>
              <a:rPr lang="it-IT" sz="2400" dirty="0" smtClean="0"/>
              <a:t> </a:t>
            </a:r>
            <a:r>
              <a:rPr lang="it-IT" sz="2400" dirty="0" err="1" smtClean="0"/>
              <a:t>patterns</a:t>
            </a:r>
            <a:r>
              <a:rPr lang="it-IT" sz="2400" dirty="0" smtClean="0"/>
              <a:t>, </a:t>
            </a:r>
            <a:r>
              <a:rPr lang="it-IT" sz="2400" dirty="0" err="1" smtClean="0"/>
              <a:t>associations</a:t>
            </a:r>
            <a:r>
              <a:rPr lang="it-IT" sz="2400" dirty="0" smtClean="0"/>
              <a:t>, </a:t>
            </a:r>
            <a:r>
              <a:rPr lang="it-IT" sz="2400" dirty="0" err="1" smtClean="0"/>
              <a:t>anomalies</a:t>
            </a:r>
            <a:r>
              <a:rPr lang="it-IT" sz="2400" dirty="0" smtClean="0"/>
              <a:t>, and </a:t>
            </a:r>
            <a:r>
              <a:rPr lang="it-IT" sz="2400" dirty="0" err="1" smtClean="0"/>
              <a:t>statistically</a:t>
            </a:r>
            <a:r>
              <a:rPr lang="it-IT" sz="2400" dirty="0" smtClean="0"/>
              <a:t> </a:t>
            </a:r>
            <a:r>
              <a:rPr lang="it-IT" sz="2400" dirty="0" err="1" smtClean="0"/>
              <a:t>significant</a:t>
            </a:r>
            <a:r>
              <a:rPr lang="it-IT" sz="2400" dirty="0" smtClean="0"/>
              <a:t> </a:t>
            </a:r>
            <a:r>
              <a:rPr lang="it-IT" sz="2400" dirty="0" err="1" smtClean="0"/>
              <a:t>structures</a:t>
            </a:r>
            <a:r>
              <a:rPr lang="it-IT" sz="2400" dirty="0" smtClean="0"/>
              <a:t> </a:t>
            </a:r>
            <a:r>
              <a:rPr lang="it-IT" sz="2400" b="1" dirty="0" smtClean="0"/>
              <a:t>in large and/or </a:t>
            </a:r>
            <a:r>
              <a:rPr lang="it-IT" sz="2400" b="1" dirty="0" err="1" smtClean="0"/>
              <a:t>complex</a:t>
            </a:r>
            <a:r>
              <a:rPr lang="it-IT" sz="2400" b="1" dirty="0" smtClean="0"/>
              <a:t> </a:t>
            </a:r>
            <a:r>
              <a:rPr lang="it-IT" sz="2400" dirty="0" smtClean="0"/>
              <a:t>data sets</a:t>
            </a:r>
          </a:p>
          <a:p>
            <a:endParaRPr lang="it-IT" sz="2400" dirty="0"/>
          </a:p>
          <a:p>
            <a:r>
              <a:rPr lang="it-IT" sz="2400" dirty="0" err="1" smtClean="0"/>
              <a:t>Therefore</a:t>
            </a:r>
            <a:r>
              <a:rPr lang="it-IT" sz="2400" dirty="0" smtClean="0"/>
              <a:t> </a:t>
            </a:r>
            <a:r>
              <a:rPr lang="it-IT" sz="2400" dirty="0" err="1" smtClean="0"/>
              <a:t>it</a:t>
            </a:r>
            <a:r>
              <a:rPr lang="it-IT" sz="2400" dirty="0" smtClean="0"/>
              <a:t> </a:t>
            </a:r>
            <a:r>
              <a:rPr lang="it-IT" sz="2400" dirty="0" err="1" smtClean="0"/>
              <a:t>includes</a:t>
            </a:r>
            <a:r>
              <a:rPr lang="it-IT" sz="2400" dirty="0" smtClean="0"/>
              <a:t> </a:t>
            </a:r>
            <a:r>
              <a:rPr lang="it-IT" sz="2400" dirty="0" err="1" smtClean="0"/>
              <a:t>all</a:t>
            </a:r>
            <a:r>
              <a:rPr lang="it-IT" sz="2400" dirty="0" smtClean="0"/>
              <a:t> </a:t>
            </a:r>
            <a:r>
              <a:rPr lang="it-IT" sz="2400" dirty="0" err="1" smtClean="0"/>
              <a:t>those</a:t>
            </a:r>
            <a:r>
              <a:rPr lang="it-IT" sz="2400" dirty="0" smtClean="0"/>
              <a:t> </a:t>
            </a:r>
            <a:r>
              <a:rPr lang="it-IT" sz="2400" dirty="0" err="1" smtClean="0"/>
              <a:t>disciplines</a:t>
            </a:r>
            <a:r>
              <a:rPr lang="it-IT" sz="2400" dirty="0" smtClean="0"/>
              <a:t> </a:t>
            </a:r>
            <a:r>
              <a:rPr lang="it-IT" sz="2400" dirty="0" err="1" smtClean="0"/>
              <a:t>which</a:t>
            </a:r>
            <a:r>
              <a:rPr lang="it-IT" sz="2400" dirty="0" smtClean="0"/>
              <a:t> can be </a:t>
            </a:r>
            <a:r>
              <a:rPr lang="it-IT" sz="2400" dirty="0" err="1" smtClean="0"/>
              <a:t>used</a:t>
            </a:r>
            <a:r>
              <a:rPr lang="it-IT" sz="2400" dirty="0" smtClean="0"/>
              <a:t> to </a:t>
            </a:r>
            <a:r>
              <a:rPr lang="it-IT" sz="2400" dirty="0" err="1" smtClean="0"/>
              <a:t>uncover</a:t>
            </a:r>
            <a:r>
              <a:rPr lang="it-IT" sz="2400" dirty="0" smtClean="0"/>
              <a:t> </a:t>
            </a:r>
            <a:r>
              <a:rPr lang="it-IT" sz="2400" dirty="0" err="1" smtClean="0"/>
              <a:t>useful</a:t>
            </a:r>
            <a:r>
              <a:rPr lang="it-IT" sz="2400" dirty="0" smtClean="0"/>
              <a:t> information in the data</a:t>
            </a:r>
          </a:p>
          <a:p>
            <a:endParaRPr lang="it-IT" sz="2400" dirty="0" smtClean="0"/>
          </a:p>
          <a:p>
            <a:r>
              <a:rPr lang="it-IT" sz="2400" dirty="0" err="1" smtClean="0"/>
              <a:t>What</a:t>
            </a:r>
            <a:r>
              <a:rPr lang="it-IT" sz="2400" dirty="0" smtClean="0"/>
              <a:t> </a:t>
            </a:r>
            <a:r>
              <a:rPr lang="it-IT" sz="2400" dirty="0" err="1" smtClean="0"/>
              <a:t>is</a:t>
            </a:r>
            <a:r>
              <a:rPr lang="it-IT" sz="2400" dirty="0" smtClean="0"/>
              <a:t> new </a:t>
            </a:r>
            <a:r>
              <a:rPr lang="it-IT" sz="2400" dirty="0" err="1" smtClean="0"/>
              <a:t>is</a:t>
            </a:r>
            <a:r>
              <a:rPr lang="it-IT" sz="2400" dirty="0" smtClean="0"/>
              <a:t> the </a:t>
            </a:r>
            <a:r>
              <a:rPr lang="it-IT" sz="2400" dirty="0" err="1" smtClean="0"/>
              <a:t>confluence</a:t>
            </a:r>
            <a:r>
              <a:rPr lang="it-IT" sz="2400" dirty="0" smtClean="0"/>
              <a:t> of the </a:t>
            </a:r>
            <a:r>
              <a:rPr lang="it-IT" sz="2400" dirty="0" err="1" smtClean="0"/>
              <a:t>most</a:t>
            </a:r>
            <a:r>
              <a:rPr lang="it-IT" sz="2400" dirty="0" smtClean="0"/>
              <a:t> mature </a:t>
            </a:r>
            <a:r>
              <a:rPr lang="it-IT" sz="2400" dirty="0" err="1" smtClean="0"/>
              <a:t>offshoots</a:t>
            </a:r>
            <a:r>
              <a:rPr lang="it-IT" sz="2400" dirty="0" smtClean="0"/>
              <a:t> of </a:t>
            </a:r>
            <a:r>
              <a:rPr lang="it-IT" sz="2400" dirty="0" err="1" smtClean="0"/>
              <a:t>many</a:t>
            </a:r>
            <a:r>
              <a:rPr lang="it-IT" sz="2400" dirty="0" smtClean="0"/>
              <a:t> </a:t>
            </a:r>
            <a:r>
              <a:rPr lang="it-IT" sz="2400" dirty="0" err="1" smtClean="0"/>
              <a:t>disciplines</a:t>
            </a:r>
            <a:r>
              <a:rPr lang="it-IT" sz="2400" dirty="0" smtClean="0"/>
              <a:t> with </a:t>
            </a:r>
            <a:r>
              <a:rPr lang="it-IT" sz="2400" dirty="0" err="1" smtClean="0"/>
              <a:t>technological</a:t>
            </a:r>
            <a:r>
              <a:rPr lang="it-IT" sz="2400" dirty="0" smtClean="0"/>
              <a:t> </a:t>
            </a:r>
            <a:r>
              <a:rPr lang="it-IT" sz="2400" dirty="0" err="1" smtClean="0"/>
              <a:t>advances</a:t>
            </a:r>
            <a:endParaRPr lang="it-IT" sz="2400" dirty="0" smtClean="0"/>
          </a:p>
          <a:p>
            <a:endParaRPr lang="it-IT" sz="2400" dirty="0"/>
          </a:p>
          <a:p>
            <a:r>
              <a:rPr lang="it-IT" sz="2400" dirty="0" err="1" smtClean="0"/>
              <a:t>As</a:t>
            </a:r>
            <a:r>
              <a:rPr lang="it-IT" sz="2400" dirty="0" smtClean="0"/>
              <a:t> </a:t>
            </a:r>
            <a:r>
              <a:rPr lang="it-IT" sz="2400" dirty="0" err="1" smtClean="0"/>
              <a:t>such</a:t>
            </a:r>
            <a:r>
              <a:rPr lang="it-IT" sz="2400" dirty="0" smtClean="0"/>
              <a:t>, </a:t>
            </a:r>
            <a:r>
              <a:rPr lang="it-IT" sz="2400" dirty="0" err="1" smtClean="0"/>
              <a:t>its</a:t>
            </a:r>
            <a:r>
              <a:rPr lang="it-IT" sz="2400" dirty="0" smtClean="0"/>
              <a:t> </a:t>
            </a:r>
            <a:r>
              <a:rPr lang="it-IT" sz="2400" dirty="0" err="1" smtClean="0"/>
              <a:t>contents</a:t>
            </a:r>
            <a:r>
              <a:rPr lang="it-IT" sz="2400" dirty="0" smtClean="0"/>
              <a:t> are «</a:t>
            </a:r>
            <a:r>
              <a:rPr lang="it-IT" sz="2400" dirty="0" err="1" smtClean="0"/>
              <a:t>user</a:t>
            </a:r>
            <a:r>
              <a:rPr lang="it-IT" sz="2400" dirty="0" smtClean="0"/>
              <a:t> </a:t>
            </a:r>
            <a:r>
              <a:rPr lang="it-IT" sz="2400" dirty="0" err="1" smtClean="0"/>
              <a:t>defined</a:t>
            </a:r>
            <a:r>
              <a:rPr lang="it-IT" sz="2400" dirty="0" smtClean="0"/>
              <a:t>» and more </a:t>
            </a:r>
            <a:r>
              <a:rPr lang="it-IT" sz="2400" dirty="0" err="1" smtClean="0"/>
              <a:t>than</a:t>
            </a:r>
            <a:r>
              <a:rPr lang="it-IT" sz="2400" dirty="0" smtClean="0"/>
              <a:t> a new discipline </a:t>
            </a:r>
            <a:r>
              <a:rPr lang="it-IT" sz="2400" dirty="0" err="1" smtClean="0"/>
              <a:t>it</a:t>
            </a:r>
            <a:r>
              <a:rPr lang="it-IT" sz="2400" dirty="0" smtClean="0"/>
              <a:t> </a:t>
            </a:r>
            <a:r>
              <a:rPr lang="it-IT" sz="2400" dirty="0" err="1" smtClean="0"/>
              <a:t>is</a:t>
            </a:r>
            <a:r>
              <a:rPr lang="it-IT" sz="2400" dirty="0" smtClean="0"/>
              <a:t> an ensemble of </a:t>
            </a:r>
            <a:r>
              <a:rPr lang="it-IT" sz="2400" dirty="0" err="1" smtClean="0"/>
              <a:t>different</a:t>
            </a:r>
            <a:r>
              <a:rPr lang="it-IT" sz="2400" dirty="0" smtClean="0"/>
              <a:t> </a:t>
            </a:r>
            <a:r>
              <a:rPr lang="it-IT" sz="2400" dirty="0" err="1" smtClean="0"/>
              <a:t>methodologies</a:t>
            </a:r>
            <a:r>
              <a:rPr lang="it-IT" sz="2400" dirty="0" smtClean="0"/>
              <a:t> </a:t>
            </a:r>
            <a:r>
              <a:rPr lang="it-IT" sz="2400" dirty="0" err="1" smtClean="0"/>
              <a:t>originated</a:t>
            </a:r>
            <a:r>
              <a:rPr lang="it-IT" sz="2400" dirty="0" smtClean="0"/>
              <a:t> in </a:t>
            </a:r>
            <a:r>
              <a:rPr lang="it-IT" sz="2400" dirty="0" err="1" smtClean="0"/>
              <a:t>different</a:t>
            </a:r>
            <a:r>
              <a:rPr lang="it-IT" sz="2400" dirty="0" smtClean="0"/>
              <a:t> </a:t>
            </a:r>
            <a:r>
              <a:rPr lang="it-IT" sz="2400" dirty="0" err="1" smtClean="0"/>
              <a:t>fields</a:t>
            </a:r>
            <a:endParaRPr lang="it-IT" sz="2400" dirty="0" smtClean="0"/>
          </a:p>
        </p:txBody>
      </p:sp>
    </p:spTree>
    <p:extLst>
      <p:ext uri="{BB962C8B-B14F-4D97-AF65-F5344CB8AC3E}">
        <p14:creationId xmlns:p14="http://schemas.microsoft.com/office/powerpoint/2010/main" val="30854690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Rectangle 3"/>
          <p:cNvSpPr>
            <a:spLocks noGrp="1" noChangeArrowheads="1"/>
          </p:cNvSpPr>
          <p:nvPr>
            <p:ph type="body" idx="1"/>
          </p:nvPr>
        </p:nvSpPr>
        <p:spPr>
          <a:xfrm>
            <a:off x="24255" y="16881"/>
            <a:ext cx="8001000" cy="976313"/>
          </a:xfrm>
        </p:spPr>
        <p:txBody>
          <a:bodyPr/>
          <a:lstStyle/>
          <a:p>
            <a:pPr marL="0" indent="0">
              <a:lnSpc>
                <a:spcPct val="90000"/>
              </a:lnSpc>
              <a:spcBef>
                <a:spcPct val="20000"/>
              </a:spcBef>
              <a:buNone/>
            </a:pPr>
            <a:r>
              <a:rPr lang="en-US" b="1" dirty="0">
                <a:solidFill>
                  <a:srgbClr val="FF0000"/>
                </a:solidFill>
              </a:rPr>
              <a:t>Sometimes attributes are of many different types, but an overall similarity is needed.</a:t>
            </a:r>
          </a:p>
        </p:txBody>
      </p:sp>
      <p:graphicFrame>
        <p:nvGraphicFramePr>
          <p:cNvPr id="896004" name="Object 4"/>
          <p:cNvGraphicFramePr>
            <a:graphicFrameLocks noChangeAspect="1"/>
          </p:cNvGraphicFramePr>
          <p:nvPr>
            <p:extLst>
              <p:ext uri="{D42A27DB-BD31-4B8C-83A1-F6EECF244321}">
                <p14:modId xmlns:p14="http://schemas.microsoft.com/office/powerpoint/2010/main" val="3722751595"/>
              </p:ext>
            </p:extLst>
          </p:nvPr>
        </p:nvGraphicFramePr>
        <p:xfrm>
          <a:off x="-13931" y="980728"/>
          <a:ext cx="8916338" cy="3272408"/>
        </p:xfrm>
        <a:graphic>
          <a:graphicData uri="http://schemas.openxmlformats.org/presentationml/2006/ole">
            <mc:AlternateContent xmlns:mc="http://schemas.openxmlformats.org/markup-compatibility/2006">
              <mc:Choice xmlns:v="urn:schemas-microsoft-com:vml" Requires="v">
                <p:oleObj spid="_x0000_s19485" name="Bitmap Image" r:id="rId3" imgW="7056732" imgH="2591025" progId="Paint.Picture">
                  <p:embed/>
                </p:oleObj>
              </mc:Choice>
              <mc:Fallback>
                <p:oleObj name="Bitmap Image" r:id="rId3" imgW="7056732" imgH="259102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1" y="980728"/>
                        <a:ext cx="8916338" cy="327240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986958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normAutofit fontScale="90000"/>
          </a:bodyPr>
          <a:lstStyle/>
          <a:p>
            <a:r>
              <a:rPr lang="en-US"/>
              <a:t>Using Weights to Combine Similarities</a:t>
            </a:r>
          </a:p>
        </p:txBody>
      </p:sp>
      <p:sp>
        <p:nvSpPr>
          <p:cNvPr id="897027" name="Rectangle 3"/>
          <p:cNvSpPr>
            <a:spLocks noGrp="1" noChangeArrowheads="1"/>
          </p:cNvSpPr>
          <p:nvPr>
            <p:ph type="body" idx="1"/>
          </p:nvPr>
        </p:nvSpPr>
        <p:spPr/>
        <p:txBody>
          <a:bodyPr/>
          <a:lstStyle/>
          <a:p>
            <a:r>
              <a:rPr lang="en-US"/>
              <a:t>May not want to treat all attributes the same.</a:t>
            </a:r>
          </a:p>
          <a:p>
            <a:pPr lvl="1"/>
            <a:r>
              <a:rPr lang="en-US"/>
              <a:t>Use weights w</a:t>
            </a:r>
            <a:r>
              <a:rPr lang="en-US" baseline="-25000"/>
              <a:t>k</a:t>
            </a:r>
            <a:r>
              <a:rPr lang="en-US"/>
              <a:t> which are between 0 and 1 and sum to 1. </a:t>
            </a:r>
          </a:p>
        </p:txBody>
      </p:sp>
      <p:graphicFrame>
        <p:nvGraphicFramePr>
          <p:cNvPr id="897028" name="Object 4"/>
          <p:cNvGraphicFramePr>
            <a:graphicFrameLocks noChangeAspect="1"/>
          </p:cNvGraphicFramePr>
          <p:nvPr>
            <p:extLst>
              <p:ext uri="{D42A27DB-BD31-4B8C-83A1-F6EECF244321}">
                <p14:modId xmlns:p14="http://schemas.microsoft.com/office/powerpoint/2010/main" val="3344244218"/>
              </p:ext>
            </p:extLst>
          </p:nvPr>
        </p:nvGraphicFramePr>
        <p:xfrm>
          <a:off x="1619672" y="3212976"/>
          <a:ext cx="4716463" cy="915987"/>
        </p:xfrm>
        <a:graphic>
          <a:graphicData uri="http://schemas.openxmlformats.org/presentationml/2006/ole">
            <mc:AlternateContent xmlns:mc="http://schemas.openxmlformats.org/markup-compatibility/2006">
              <mc:Choice xmlns:v="urn:schemas-microsoft-com:vml" Requires="v">
                <p:oleObj spid="_x0000_s20534" name="Bitmap Image" r:id="rId3" imgW="3840813" imgH="746667" progId="Paint.Picture">
                  <p:embed/>
                </p:oleObj>
              </mc:Choice>
              <mc:Fallback>
                <p:oleObj name="Bitmap Image" r:id="rId3" imgW="3840813" imgH="74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212976"/>
                        <a:ext cx="47164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7029" name="Object 5"/>
          <p:cNvGraphicFramePr>
            <a:graphicFrameLocks noChangeAspect="1"/>
          </p:cNvGraphicFramePr>
          <p:nvPr>
            <p:extLst>
              <p:ext uri="{D42A27DB-BD31-4B8C-83A1-F6EECF244321}">
                <p14:modId xmlns:p14="http://schemas.microsoft.com/office/powerpoint/2010/main" val="3805483785"/>
              </p:ext>
            </p:extLst>
          </p:nvPr>
        </p:nvGraphicFramePr>
        <p:xfrm>
          <a:off x="1917799" y="4294188"/>
          <a:ext cx="4670425" cy="1192212"/>
        </p:xfrm>
        <a:graphic>
          <a:graphicData uri="http://schemas.openxmlformats.org/presentationml/2006/ole">
            <mc:AlternateContent xmlns:mc="http://schemas.openxmlformats.org/markup-compatibility/2006">
              <mc:Choice xmlns:v="urn:schemas-microsoft-com:vml" Requires="v">
                <p:oleObj spid="_x0000_s20535" name="Bitmap Image" r:id="rId5" imgW="3848434" imgH="983065" progId="Paint.Picture">
                  <p:embed/>
                </p:oleObj>
              </mc:Choice>
              <mc:Fallback>
                <p:oleObj name="Bitmap Image" r:id="rId5" imgW="3848434" imgH="98306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7799" y="4294188"/>
                        <a:ext cx="46704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59675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26029" y="0"/>
            <a:ext cx="8229600" cy="634082"/>
          </a:xfrm>
        </p:spPr>
        <p:txBody>
          <a:bodyPr>
            <a:normAutofit fontScale="90000"/>
          </a:bodyPr>
          <a:lstStyle/>
          <a:p>
            <a:pPr algn="l"/>
            <a:r>
              <a:rPr lang="en-US" b="1" dirty="0">
                <a:solidFill>
                  <a:srgbClr val="FF0000"/>
                </a:solidFill>
              </a:rPr>
              <a:t>Density</a:t>
            </a:r>
          </a:p>
        </p:txBody>
      </p:sp>
      <p:sp>
        <p:nvSpPr>
          <p:cNvPr id="898051" name="Rectangle 3"/>
          <p:cNvSpPr>
            <a:spLocks noGrp="1" noChangeArrowheads="1"/>
          </p:cNvSpPr>
          <p:nvPr>
            <p:ph type="body" idx="1"/>
          </p:nvPr>
        </p:nvSpPr>
        <p:spPr>
          <a:xfrm>
            <a:off x="395536" y="908720"/>
            <a:ext cx="8229600" cy="4525963"/>
          </a:xfrm>
        </p:spPr>
        <p:txBody>
          <a:bodyPr>
            <a:normAutofit fontScale="92500" lnSpcReduction="10000"/>
          </a:bodyPr>
          <a:lstStyle/>
          <a:p>
            <a:r>
              <a:rPr lang="en-US"/>
              <a:t>Density-based clustering require a notion of density</a:t>
            </a:r>
          </a:p>
          <a:p>
            <a:endParaRPr lang="en-US"/>
          </a:p>
          <a:p>
            <a:r>
              <a:rPr lang="en-US"/>
              <a:t>Examples:</a:t>
            </a:r>
          </a:p>
          <a:p>
            <a:pPr lvl="1"/>
            <a:r>
              <a:rPr lang="en-US"/>
              <a:t>Euclidean density</a:t>
            </a:r>
          </a:p>
          <a:p>
            <a:pPr lvl="2"/>
            <a:r>
              <a:rPr lang="en-US"/>
              <a:t> Euclidean density = number of points per unit volume</a:t>
            </a:r>
          </a:p>
          <a:p>
            <a:pPr lvl="2"/>
            <a:endParaRPr lang="en-US"/>
          </a:p>
          <a:p>
            <a:pPr lvl="1"/>
            <a:r>
              <a:rPr lang="en-US"/>
              <a:t>Probability density </a:t>
            </a:r>
          </a:p>
          <a:p>
            <a:pPr lvl="1"/>
            <a:endParaRPr lang="en-US"/>
          </a:p>
          <a:p>
            <a:pPr lvl="1"/>
            <a:r>
              <a:rPr lang="en-US"/>
              <a:t>Graph-based density</a:t>
            </a:r>
          </a:p>
        </p:txBody>
      </p:sp>
    </p:spTree>
    <p:extLst>
      <p:ext uri="{BB962C8B-B14F-4D97-AF65-F5344CB8AC3E}">
        <p14:creationId xmlns:p14="http://schemas.microsoft.com/office/powerpoint/2010/main" val="16811392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p:txBody>
          <a:bodyPr/>
          <a:lstStyle/>
          <a:p>
            <a:r>
              <a:rPr lang="en-US"/>
              <a:t>Euclidean Density – Cell-based</a:t>
            </a:r>
          </a:p>
        </p:txBody>
      </p:sp>
      <p:sp>
        <p:nvSpPr>
          <p:cNvPr id="899075" name="Rectangle 3"/>
          <p:cNvSpPr>
            <a:spLocks noGrp="1" noChangeArrowheads="1"/>
          </p:cNvSpPr>
          <p:nvPr>
            <p:ph type="body" idx="1"/>
          </p:nvPr>
        </p:nvSpPr>
        <p:spPr/>
        <p:txBody>
          <a:bodyPr/>
          <a:lstStyle/>
          <a:p>
            <a:r>
              <a:rPr lang="en-US"/>
              <a:t>Simplest approach is to divide region into a number of rectangular cells of equal volume and define density as # of points the cell contains</a:t>
            </a:r>
          </a:p>
        </p:txBody>
      </p:sp>
      <p:pic>
        <p:nvPicPr>
          <p:cNvPr id="899076"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2652713"/>
            <a:ext cx="7848600" cy="3748087"/>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7734980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n-US"/>
              <a:t>Euclidean Density – Center-based</a:t>
            </a:r>
          </a:p>
        </p:txBody>
      </p:sp>
      <p:sp>
        <p:nvSpPr>
          <p:cNvPr id="900099" name="Rectangle 3"/>
          <p:cNvSpPr>
            <a:spLocks noGrp="1" noChangeArrowheads="1"/>
          </p:cNvSpPr>
          <p:nvPr>
            <p:ph type="body" idx="1"/>
          </p:nvPr>
        </p:nvSpPr>
        <p:spPr/>
        <p:txBody>
          <a:bodyPr/>
          <a:lstStyle/>
          <a:p>
            <a:r>
              <a:rPr lang="en-US"/>
              <a:t>Euclidean density is the number of points within a specified radius of the point</a:t>
            </a:r>
          </a:p>
          <a:p>
            <a:endParaRPr lang="en-US"/>
          </a:p>
        </p:txBody>
      </p:sp>
      <p:pic>
        <p:nvPicPr>
          <p:cNvPr id="900100"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339752" y="2981437"/>
            <a:ext cx="4823048" cy="3266963"/>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8038893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7384"/>
            <a:ext cx="8532440" cy="646331"/>
          </a:xfrm>
          <a:prstGeom prst="rect">
            <a:avLst/>
          </a:prstGeom>
          <a:noFill/>
        </p:spPr>
        <p:txBody>
          <a:bodyPr wrap="square" rtlCol="0">
            <a:spAutoFit/>
          </a:bodyPr>
          <a:lstStyle/>
          <a:p>
            <a:r>
              <a:rPr lang="it-IT" sz="3600" b="1" dirty="0" err="1" smtClean="0">
                <a:solidFill>
                  <a:srgbClr val="FF0000"/>
                </a:solidFill>
              </a:rPr>
              <a:t>Lecture</a:t>
            </a:r>
            <a:r>
              <a:rPr lang="it-IT" sz="3600" b="1" dirty="0" smtClean="0">
                <a:solidFill>
                  <a:srgbClr val="FF0000"/>
                </a:solidFill>
              </a:rPr>
              <a:t> 3: </a:t>
            </a:r>
            <a:r>
              <a:rPr lang="it-IT" sz="3600" b="1" dirty="0" err="1" smtClean="0">
                <a:solidFill>
                  <a:srgbClr val="FF0000"/>
                </a:solidFill>
              </a:rPr>
              <a:t>Classification</a:t>
            </a:r>
            <a:endParaRPr lang="it-IT" sz="3600" b="1" dirty="0">
              <a:solidFill>
                <a:srgbClr val="FF0000"/>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5" y="3789040"/>
            <a:ext cx="3862737" cy="26968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189368"/>
            <a:ext cx="5324281" cy="3103728"/>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85816"/>
            <a:ext cx="3757111" cy="2214387"/>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944" y="2924945"/>
            <a:ext cx="3045431" cy="3791036"/>
          </a:xfrm>
          <a:prstGeom prst="rect">
            <a:avLst/>
          </a:prstGeom>
        </p:spPr>
      </p:pic>
    </p:spTree>
    <p:extLst>
      <p:ext uri="{BB962C8B-B14F-4D97-AF65-F5344CB8AC3E}">
        <p14:creationId xmlns:p14="http://schemas.microsoft.com/office/powerpoint/2010/main" val="39157701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US" dirty="0"/>
              <a:t>Classification: Definition</a:t>
            </a:r>
          </a:p>
        </p:txBody>
      </p:sp>
      <p:sp>
        <p:nvSpPr>
          <p:cNvPr id="826371" name="Rectangle 3"/>
          <p:cNvSpPr>
            <a:spLocks noGrp="1" noChangeArrowheads="1"/>
          </p:cNvSpPr>
          <p:nvPr>
            <p:ph type="body" idx="1"/>
          </p:nvPr>
        </p:nvSpPr>
        <p:spPr>
          <a:xfrm>
            <a:off x="685800" y="1295400"/>
            <a:ext cx="7924800" cy="4419600"/>
          </a:xfrm>
        </p:spPr>
        <p:txBody>
          <a:bodyPr>
            <a:normAutofit lnSpcReduction="10000"/>
          </a:bodyPr>
          <a:lstStyle/>
          <a:p>
            <a:pPr marL="342900" indent="-342900">
              <a:lnSpc>
                <a:spcPct val="90000"/>
              </a:lnSpc>
            </a:pPr>
            <a:r>
              <a:rPr lang="en-US"/>
              <a:t>Given a collection of records (</a:t>
            </a:r>
            <a:r>
              <a:rPr lang="en-US" i="1">
                <a:solidFill>
                  <a:srgbClr val="CC0000"/>
                </a:solidFill>
              </a:rPr>
              <a:t>training set </a:t>
            </a:r>
            <a:r>
              <a:rPr lang="en-US"/>
              <a:t>)</a:t>
            </a:r>
          </a:p>
          <a:p>
            <a:pPr marL="742950" lvl="1" indent="-285750">
              <a:lnSpc>
                <a:spcPct val="90000"/>
              </a:lnSpc>
            </a:pPr>
            <a:r>
              <a:rPr lang="en-US" sz="2400"/>
              <a:t>Each record contains a set of </a:t>
            </a:r>
            <a:r>
              <a:rPr lang="en-US" sz="2400" i="1">
                <a:solidFill>
                  <a:srgbClr val="CC0000"/>
                </a:solidFill>
              </a:rPr>
              <a:t>attributes</a:t>
            </a:r>
            <a:r>
              <a:rPr lang="en-US" sz="2400"/>
              <a:t>, one of the attributes is the </a:t>
            </a:r>
            <a:r>
              <a:rPr lang="en-US" sz="2400" i="1">
                <a:solidFill>
                  <a:srgbClr val="CC0000"/>
                </a:solidFill>
              </a:rPr>
              <a:t>class</a:t>
            </a:r>
            <a:r>
              <a:rPr lang="en-US" sz="2400"/>
              <a:t>.</a:t>
            </a:r>
            <a:endParaRPr lang="en-US"/>
          </a:p>
          <a:p>
            <a:pPr marL="342900" indent="-342900">
              <a:lnSpc>
                <a:spcPct val="90000"/>
              </a:lnSpc>
            </a:pPr>
            <a:r>
              <a:rPr lang="en-US"/>
              <a:t>Find a </a:t>
            </a:r>
            <a:r>
              <a:rPr lang="en-US" i="1">
                <a:solidFill>
                  <a:srgbClr val="CC0000"/>
                </a:solidFill>
              </a:rPr>
              <a:t>model</a:t>
            </a:r>
            <a:r>
              <a:rPr lang="en-US"/>
              <a:t>  for class attribute as a function of the values of other attributes.</a:t>
            </a:r>
          </a:p>
          <a:p>
            <a:pPr marL="342900" indent="-342900">
              <a:lnSpc>
                <a:spcPct val="90000"/>
              </a:lnSpc>
            </a:pPr>
            <a:r>
              <a:rPr lang="en-US"/>
              <a:t>Goal: </a:t>
            </a:r>
            <a:r>
              <a:rPr lang="en-US" u="sng"/>
              <a:t>previously unseen</a:t>
            </a:r>
            <a:r>
              <a:rPr lang="en-US"/>
              <a:t> records should be assigned a class as accurately as possible.</a:t>
            </a:r>
          </a:p>
          <a:p>
            <a:pPr marL="742950" lvl="1" indent="-285750">
              <a:lnSpc>
                <a:spcPct val="90000"/>
              </a:lnSpc>
            </a:pPr>
            <a:r>
              <a:rPr lang="en-US" sz="2400"/>
              <a:t>A </a:t>
            </a:r>
            <a:r>
              <a:rPr lang="en-US" sz="2400" i="1">
                <a:solidFill>
                  <a:srgbClr val="CC0000"/>
                </a:solidFill>
              </a:rPr>
              <a:t>test set</a:t>
            </a:r>
            <a:r>
              <a:rPr lang="en-US" sz="2400"/>
              <a:t> is used to determine the accuracy of the model. Usually, the given data set is divided into training and test sets, with training set used to build the model and test set used to validate it.</a:t>
            </a:r>
            <a:endParaRPr lang="en-US"/>
          </a:p>
        </p:txBody>
      </p:sp>
    </p:spTree>
    <p:extLst>
      <p:ext uri="{BB962C8B-B14F-4D97-AF65-F5344CB8AC3E}">
        <p14:creationId xmlns:p14="http://schemas.microsoft.com/office/powerpoint/2010/main" val="20186229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US"/>
              <a:t>Illustrating Classification Task</a:t>
            </a:r>
          </a:p>
        </p:txBody>
      </p:sp>
      <p:graphicFrame>
        <p:nvGraphicFramePr>
          <p:cNvPr id="828442" name="Object 26"/>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spid="_x0000_s22551" name="Visio" r:id="rId3" imgW="8424875" imgH="6279741" progId="Visio.Drawing.6">
                  <p:embed/>
                </p:oleObj>
              </mc:Choice>
              <mc:Fallback>
                <p:oleObj name="Visio" r:id="rId3" imgW="8424875" imgH="627974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941264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t>Examples of Classification Task</a:t>
            </a:r>
          </a:p>
        </p:txBody>
      </p:sp>
      <p:sp>
        <p:nvSpPr>
          <p:cNvPr id="919555" name="Rectangle 3"/>
          <p:cNvSpPr>
            <a:spLocks noGrp="1" noChangeArrowheads="1"/>
          </p:cNvSpPr>
          <p:nvPr>
            <p:ph type="body" idx="1"/>
          </p:nvPr>
        </p:nvSpPr>
        <p:spPr/>
        <p:txBody>
          <a:bodyPr>
            <a:normAutofit fontScale="92500" lnSpcReduction="20000"/>
          </a:bodyPr>
          <a:lstStyle/>
          <a:p>
            <a:r>
              <a:rPr lang="en-US"/>
              <a:t>Predicting tumor cells as benign or malignant</a:t>
            </a:r>
          </a:p>
          <a:p>
            <a:pPr lvl="4"/>
            <a:endParaRPr lang="en-US"/>
          </a:p>
          <a:p>
            <a:r>
              <a:rPr lang="en-US"/>
              <a:t>Classifying credit card transactions </a:t>
            </a:r>
            <a:br>
              <a:rPr lang="en-US"/>
            </a:br>
            <a:r>
              <a:rPr lang="en-US"/>
              <a:t>as legitimate or fraudulent</a:t>
            </a:r>
          </a:p>
          <a:p>
            <a:pPr lvl="4"/>
            <a:endParaRPr lang="en-US"/>
          </a:p>
          <a:p>
            <a:r>
              <a:rPr lang="en-US"/>
              <a:t>Classifying secondary structures of protein </a:t>
            </a:r>
            <a:br>
              <a:rPr lang="en-US"/>
            </a:br>
            <a:r>
              <a:rPr lang="en-US"/>
              <a:t>as alpha-helix, beta-sheet, or random </a:t>
            </a:r>
            <a:br>
              <a:rPr lang="en-US"/>
            </a:br>
            <a:r>
              <a:rPr lang="en-US"/>
              <a:t>coil</a:t>
            </a:r>
          </a:p>
          <a:p>
            <a:pPr lvl="4"/>
            <a:endParaRPr lang="en-US"/>
          </a:p>
          <a:p>
            <a:r>
              <a:rPr lang="en-US"/>
              <a:t>Categorizing news stories as finance, </a:t>
            </a:r>
            <a:br>
              <a:rPr lang="en-US"/>
            </a:br>
            <a:r>
              <a:rPr lang="en-US"/>
              <a:t>weather, entertainment, sports, etc</a:t>
            </a:r>
          </a:p>
        </p:txBody>
      </p:sp>
      <p:grpSp>
        <p:nvGrpSpPr>
          <p:cNvPr id="919556" name="Group 4"/>
          <p:cNvGrpSpPr>
            <a:grpSpLocks/>
          </p:cNvGrpSpPr>
          <p:nvPr/>
        </p:nvGrpSpPr>
        <p:grpSpPr bwMode="auto">
          <a:xfrm>
            <a:off x="6629400" y="1828800"/>
            <a:ext cx="2057400" cy="1417638"/>
            <a:chOff x="3360" y="768"/>
            <a:chExt cx="1296" cy="893"/>
          </a:xfrm>
        </p:grpSpPr>
        <p:pic>
          <p:nvPicPr>
            <p:cNvPr id="919557" name="Picture 5" descr="story-3dimension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 y="768"/>
              <a:ext cx="1238" cy="8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19558" name="Object 6"/>
            <p:cNvGraphicFramePr>
              <a:graphicFrameLocks noChangeAspect="1"/>
            </p:cNvGraphicFramePr>
            <p:nvPr/>
          </p:nvGraphicFramePr>
          <p:xfrm>
            <a:off x="3370" y="1155"/>
            <a:ext cx="432" cy="429"/>
          </p:xfrm>
          <a:graphic>
            <a:graphicData uri="http://schemas.openxmlformats.org/presentationml/2006/ole">
              <mc:AlternateContent xmlns:mc="http://schemas.openxmlformats.org/markup-compatibility/2006">
                <mc:Choice xmlns:v="urn:schemas-microsoft-com:vml" Requires="v">
                  <p:oleObj spid="_x0000_s23596" name="VISIO" r:id="rId4" imgW="618480" imgH="614520" progId="Visio.Drawing.6">
                    <p:embed/>
                  </p:oleObj>
                </mc:Choice>
                <mc:Fallback>
                  <p:oleObj name="VISIO" r:id="rId4" imgW="618480" imgH="61452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 y="1155"/>
                          <a:ext cx="43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9559" name="Object 7"/>
            <p:cNvGraphicFramePr>
              <a:graphicFrameLocks noChangeAspect="1"/>
            </p:cNvGraphicFramePr>
            <p:nvPr/>
          </p:nvGraphicFramePr>
          <p:xfrm>
            <a:off x="3360" y="912"/>
            <a:ext cx="432" cy="355"/>
          </p:xfrm>
          <a:graphic>
            <a:graphicData uri="http://schemas.openxmlformats.org/presentationml/2006/ole">
              <mc:AlternateContent xmlns:mc="http://schemas.openxmlformats.org/markup-compatibility/2006">
                <mc:Choice xmlns:v="urn:schemas-microsoft-com:vml" Requires="v">
                  <p:oleObj spid="_x0000_s23597" name="VISIO" r:id="rId6" imgW="807120" imgH="662760" progId="Visio.Drawing.6">
                    <p:embed/>
                  </p:oleObj>
                </mc:Choice>
                <mc:Fallback>
                  <p:oleObj name="VISIO" r:id="rId6" imgW="807120" imgH="66276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912"/>
                          <a:ext cx="4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919560" name="Picture 8" descr="pr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488" y="3886200"/>
            <a:ext cx="1535112" cy="231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588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p:txBody>
          <a:bodyPr/>
          <a:lstStyle/>
          <a:p>
            <a:r>
              <a:rPr lang="en-US"/>
              <a:t>Classification Techniques</a:t>
            </a:r>
          </a:p>
        </p:txBody>
      </p:sp>
      <p:sp>
        <p:nvSpPr>
          <p:cNvPr id="806917" name="Rectangle 5"/>
          <p:cNvSpPr>
            <a:spLocks noGrp="1" noChangeArrowheads="1"/>
          </p:cNvSpPr>
          <p:nvPr>
            <p:ph type="body" idx="1"/>
          </p:nvPr>
        </p:nvSpPr>
        <p:spPr/>
        <p:txBody>
          <a:bodyPr/>
          <a:lstStyle/>
          <a:p>
            <a:r>
              <a:rPr lang="en-US"/>
              <a:t>Decision Tree based Methods</a:t>
            </a:r>
          </a:p>
          <a:p>
            <a:r>
              <a:rPr lang="en-US"/>
              <a:t>Rule-based Methods</a:t>
            </a:r>
          </a:p>
          <a:p>
            <a:r>
              <a:rPr lang="en-US"/>
              <a:t>Memory based reasoning</a:t>
            </a:r>
          </a:p>
          <a:p>
            <a:r>
              <a:rPr lang="en-US"/>
              <a:t>Neural Networks</a:t>
            </a:r>
          </a:p>
          <a:p>
            <a:r>
              <a:rPr lang="en-US"/>
              <a:t>Naïve Bayes and Bayesian Belief Networks</a:t>
            </a:r>
          </a:p>
          <a:p>
            <a:r>
              <a:rPr lang="en-US"/>
              <a:t>Support Vector Machines</a:t>
            </a:r>
          </a:p>
        </p:txBody>
      </p:sp>
    </p:spTree>
    <p:extLst>
      <p:ext uri="{BB962C8B-B14F-4D97-AF65-F5344CB8AC3E}">
        <p14:creationId xmlns:p14="http://schemas.microsoft.com/office/powerpoint/2010/main" val="166648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3699" name="Picture 3"/>
          <p:cNvPicPr>
            <a:picLocks noChangeAspect="1" noChangeArrowheads="1"/>
          </p:cNvPicPr>
          <p:nvPr/>
        </p:nvPicPr>
        <p:blipFill>
          <a:blip r:embed="rId3" cstate="print"/>
          <a:srcRect/>
          <a:stretch>
            <a:fillRect/>
          </a:stretch>
        </p:blipFill>
        <p:spPr bwMode="auto">
          <a:xfrm>
            <a:off x="76200" y="3189288"/>
            <a:ext cx="5181600" cy="3516312"/>
          </a:xfrm>
          <a:prstGeom prst="rect">
            <a:avLst/>
          </a:prstGeom>
          <a:noFill/>
        </p:spPr>
      </p:pic>
      <p:sp>
        <p:nvSpPr>
          <p:cNvPr id="1053700" name="AutoShape 4"/>
          <p:cNvSpPr>
            <a:spLocks noChangeArrowheads="1"/>
          </p:cNvSpPr>
          <p:nvPr/>
        </p:nvSpPr>
        <p:spPr bwMode="auto">
          <a:xfrm>
            <a:off x="214282" y="1071546"/>
            <a:ext cx="5638800" cy="1752600"/>
          </a:xfrm>
          <a:prstGeom prst="wedgeRectCallout">
            <a:avLst>
              <a:gd name="adj1" fmla="val 17962"/>
              <a:gd name="adj2" fmla="val 91859"/>
            </a:avLst>
          </a:prstGeom>
          <a:solidFill>
            <a:srgbClr val="FFF974"/>
          </a:solidFill>
          <a:ln w="19050">
            <a:solidFill>
              <a:schemeClr val="tx1"/>
            </a:solidFill>
            <a:miter lim="800000"/>
            <a:headEnd/>
            <a:tailEnd/>
          </a:ln>
          <a:effectLst/>
        </p:spPr>
        <p:txBody>
          <a:bodyPr wrap="none" anchor="ctr"/>
          <a:lstStyle/>
          <a:p>
            <a:pPr algn="ctr"/>
            <a:r>
              <a:rPr lang="en-US" sz="3000" b="1" i="1" dirty="0"/>
              <a:t>There are known </a:t>
            </a:r>
            <a:r>
              <a:rPr lang="en-US" sz="3000" b="1" i="1" dirty="0" err="1"/>
              <a:t>knowns</a:t>
            </a:r>
            <a:r>
              <a:rPr lang="en-US" sz="3000" b="1" i="1" dirty="0"/>
              <a:t>,</a:t>
            </a:r>
          </a:p>
          <a:p>
            <a:pPr algn="ctr"/>
            <a:r>
              <a:rPr lang="en-US" sz="3000" b="1" i="1" dirty="0"/>
              <a:t>There are known unknowns, </a:t>
            </a:r>
            <a:endParaRPr lang="en-US" sz="3000" b="1" i="1" dirty="0" smtClean="0"/>
          </a:p>
          <a:p>
            <a:pPr algn="ctr"/>
            <a:r>
              <a:rPr lang="en-US" sz="3000" b="1" i="1" dirty="0" smtClean="0"/>
              <a:t>and</a:t>
            </a:r>
            <a:endParaRPr lang="en-US" sz="3000" b="1" i="1" dirty="0"/>
          </a:p>
          <a:p>
            <a:pPr algn="ctr"/>
            <a:r>
              <a:rPr lang="en-US" sz="3000" b="1" i="1" dirty="0"/>
              <a:t>There are unknown unknowns</a:t>
            </a:r>
          </a:p>
        </p:txBody>
      </p:sp>
      <p:sp>
        <p:nvSpPr>
          <p:cNvPr id="5" name="CasellaDiTesto 4"/>
          <p:cNvSpPr txBox="1"/>
          <p:nvPr/>
        </p:nvSpPr>
        <p:spPr>
          <a:xfrm>
            <a:off x="142844" y="3286124"/>
            <a:ext cx="2623219" cy="830997"/>
          </a:xfrm>
          <a:prstGeom prst="rect">
            <a:avLst/>
          </a:prstGeom>
          <a:noFill/>
        </p:spPr>
        <p:txBody>
          <a:bodyPr wrap="none" rtlCol="0">
            <a:spAutoFit/>
          </a:bodyPr>
          <a:lstStyle/>
          <a:p>
            <a:r>
              <a:rPr lang="en-US" sz="2400" b="1" dirty="0" smtClean="0">
                <a:solidFill>
                  <a:srgbClr val="FFFF00"/>
                </a:solidFill>
              </a:rPr>
              <a:t>Donald Rumsfeld’s </a:t>
            </a:r>
            <a:br>
              <a:rPr lang="en-US" sz="2400" b="1" dirty="0" smtClean="0">
                <a:solidFill>
                  <a:srgbClr val="FFFF00"/>
                </a:solidFill>
              </a:rPr>
            </a:br>
            <a:r>
              <a:rPr lang="en-US" sz="2400" b="1" dirty="0" smtClean="0">
                <a:solidFill>
                  <a:srgbClr val="FFFF00"/>
                </a:solidFill>
              </a:rPr>
              <a:t>about Iraqi war</a:t>
            </a:r>
            <a:endParaRPr lang="it-IT" sz="2400" b="1" dirty="0">
              <a:solidFill>
                <a:srgbClr val="FFFF00"/>
              </a:solidFill>
            </a:endParaRPr>
          </a:p>
        </p:txBody>
      </p:sp>
      <p:sp>
        <p:nvSpPr>
          <p:cNvPr id="6" name="CasellaDiTesto 5"/>
          <p:cNvSpPr txBox="1"/>
          <p:nvPr/>
        </p:nvSpPr>
        <p:spPr>
          <a:xfrm>
            <a:off x="6215074" y="1285860"/>
            <a:ext cx="2928926" cy="1661993"/>
          </a:xfrm>
          <a:prstGeom prst="rect">
            <a:avLst/>
          </a:prstGeom>
          <a:noFill/>
        </p:spPr>
        <p:txBody>
          <a:bodyPr wrap="square" rtlCol="0">
            <a:spAutoFit/>
          </a:bodyPr>
          <a:lstStyle/>
          <a:p>
            <a:r>
              <a:rPr lang="it-IT" sz="2400" b="1" dirty="0" err="1" smtClean="0">
                <a:solidFill>
                  <a:srgbClr val="FF0000"/>
                </a:solidFill>
              </a:rPr>
              <a:t>Classification</a:t>
            </a:r>
            <a:r>
              <a:rPr lang="it-IT" sz="2400" b="1" dirty="0" smtClean="0">
                <a:solidFill>
                  <a:srgbClr val="FF0000"/>
                </a:solidFill>
              </a:rPr>
              <a:t/>
            </a:r>
            <a:br>
              <a:rPr lang="it-IT" sz="2400" b="1" dirty="0" smtClean="0">
                <a:solidFill>
                  <a:srgbClr val="FF0000"/>
                </a:solidFill>
              </a:rPr>
            </a:br>
            <a:r>
              <a:rPr lang="it-IT" dirty="0" err="1" smtClean="0"/>
              <a:t>Morphological</a:t>
            </a:r>
            <a:r>
              <a:rPr lang="it-IT" dirty="0" smtClean="0"/>
              <a:t> </a:t>
            </a:r>
            <a:r>
              <a:rPr lang="it-IT" dirty="0" err="1" smtClean="0"/>
              <a:t>classification</a:t>
            </a:r>
            <a:r>
              <a:rPr lang="it-IT" dirty="0" smtClean="0"/>
              <a:t> </a:t>
            </a:r>
            <a:r>
              <a:rPr lang="it-IT" dirty="0" err="1" smtClean="0"/>
              <a:t>of</a:t>
            </a:r>
            <a:r>
              <a:rPr lang="it-IT" dirty="0" smtClean="0"/>
              <a:t> </a:t>
            </a:r>
            <a:r>
              <a:rPr lang="it-IT" dirty="0" err="1" smtClean="0"/>
              <a:t>galaxies</a:t>
            </a:r>
            <a:endParaRPr lang="it-IT" dirty="0" smtClean="0"/>
          </a:p>
          <a:p>
            <a:r>
              <a:rPr lang="it-IT" dirty="0" smtClean="0"/>
              <a:t>Star/</a:t>
            </a:r>
            <a:r>
              <a:rPr lang="it-IT" dirty="0" err="1" smtClean="0"/>
              <a:t>galaxy</a:t>
            </a:r>
            <a:r>
              <a:rPr lang="it-IT" dirty="0" smtClean="0"/>
              <a:t> </a:t>
            </a:r>
            <a:r>
              <a:rPr lang="it-IT" dirty="0" err="1" smtClean="0"/>
              <a:t>separation</a:t>
            </a:r>
            <a:r>
              <a:rPr lang="it-IT" dirty="0" smtClean="0"/>
              <a:t>, etc.</a:t>
            </a:r>
          </a:p>
          <a:p>
            <a:endParaRPr lang="it-IT" sz="2400" b="1" dirty="0">
              <a:solidFill>
                <a:srgbClr val="FF0000"/>
              </a:solidFill>
            </a:endParaRPr>
          </a:p>
        </p:txBody>
      </p:sp>
      <p:sp>
        <p:nvSpPr>
          <p:cNvPr id="7" name="CasellaDiTesto 6"/>
          <p:cNvSpPr txBox="1"/>
          <p:nvPr/>
        </p:nvSpPr>
        <p:spPr>
          <a:xfrm>
            <a:off x="6286512" y="2678194"/>
            <a:ext cx="2218813" cy="1107996"/>
          </a:xfrm>
          <a:prstGeom prst="rect">
            <a:avLst/>
          </a:prstGeom>
          <a:noFill/>
        </p:spPr>
        <p:txBody>
          <a:bodyPr wrap="none" rtlCol="0">
            <a:spAutoFit/>
          </a:bodyPr>
          <a:lstStyle/>
          <a:p>
            <a:r>
              <a:rPr lang="it-IT" sz="2400" b="1" dirty="0" err="1" smtClean="0">
                <a:solidFill>
                  <a:srgbClr val="FF0000"/>
                </a:solidFill>
              </a:rPr>
              <a:t>Regression</a:t>
            </a:r>
            <a:endParaRPr lang="it-IT" sz="2400" b="1" dirty="0" smtClean="0">
              <a:solidFill>
                <a:srgbClr val="FF0000"/>
              </a:solidFill>
            </a:endParaRPr>
          </a:p>
          <a:p>
            <a:r>
              <a:rPr lang="it-IT" dirty="0" err="1" smtClean="0"/>
              <a:t>Photometric</a:t>
            </a:r>
            <a:r>
              <a:rPr lang="it-IT" dirty="0" smtClean="0"/>
              <a:t> </a:t>
            </a:r>
            <a:r>
              <a:rPr lang="it-IT" dirty="0" err="1" smtClean="0"/>
              <a:t>redshifts</a:t>
            </a:r>
            <a:endParaRPr lang="it-IT" dirty="0" smtClean="0"/>
          </a:p>
          <a:p>
            <a:endParaRPr lang="it-IT" sz="2400" b="1" dirty="0">
              <a:solidFill>
                <a:srgbClr val="FF0000"/>
              </a:solidFill>
            </a:endParaRPr>
          </a:p>
        </p:txBody>
      </p:sp>
      <p:sp>
        <p:nvSpPr>
          <p:cNvPr id="8" name="CasellaDiTesto 7"/>
          <p:cNvSpPr txBox="1"/>
          <p:nvPr/>
        </p:nvSpPr>
        <p:spPr>
          <a:xfrm>
            <a:off x="6357950" y="3929066"/>
            <a:ext cx="2786050" cy="1292662"/>
          </a:xfrm>
          <a:prstGeom prst="rect">
            <a:avLst/>
          </a:prstGeom>
          <a:noFill/>
        </p:spPr>
        <p:txBody>
          <a:bodyPr wrap="square" rtlCol="0">
            <a:spAutoFit/>
          </a:bodyPr>
          <a:lstStyle/>
          <a:p>
            <a:r>
              <a:rPr lang="it-IT" sz="2400" b="1" dirty="0" err="1" smtClean="0">
                <a:solidFill>
                  <a:srgbClr val="FF0000"/>
                </a:solidFill>
              </a:rPr>
              <a:t>Clustering</a:t>
            </a:r>
            <a:endParaRPr lang="it-IT" sz="2400" b="1" dirty="0" smtClean="0">
              <a:solidFill>
                <a:srgbClr val="FF0000"/>
              </a:solidFill>
            </a:endParaRPr>
          </a:p>
          <a:p>
            <a:r>
              <a:rPr lang="it-IT" dirty="0" err="1" smtClean="0"/>
              <a:t>Search</a:t>
            </a:r>
            <a:r>
              <a:rPr lang="it-IT" dirty="0" smtClean="0"/>
              <a:t> </a:t>
            </a:r>
            <a:r>
              <a:rPr lang="it-IT" dirty="0" err="1" smtClean="0"/>
              <a:t>for</a:t>
            </a:r>
            <a:r>
              <a:rPr lang="it-IT" dirty="0" smtClean="0"/>
              <a:t> </a:t>
            </a:r>
            <a:r>
              <a:rPr lang="it-IT" dirty="0" err="1" smtClean="0"/>
              <a:t>peculiar</a:t>
            </a:r>
            <a:r>
              <a:rPr lang="it-IT" dirty="0" smtClean="0"/>
              <a:t> and rare </a:t>
            </a:r>
            <a:r>
              <a:rPr lang="it-IT" dirty="0" err="1" smtClean="0"/>
              <a:t>objects</a:t>
            </a:r>
            <a:r>
              <a:rPr lang="it-IT" dirty="0" smtClean="0"/>
              <a:t>,</a:t>
            </a:r>
          </a:p>
          <a:p>
            <a:r>
              <a:rPr lang="it-IT" dirty="0" smtClean="0"/>
              <a:t>Etc.</a:t>
            </a:r>
            <a:endParaRPr lang="it-IT" dirty="0"/>
          </a:p>
        </p:txBody>
      </p:sp>
      <p:cxnSp>
        <p:nvCxnSpPr>
          <p:cNvPr id="10" name="Connettore 2 9"/>
          <p:cNvCxnSpPr/>
          <p:nvPr/>
        </p:nvCxnSpPr>
        <p:spPr>
          <a:xfrm flipV="1">
            <a:off x="5286380" y="1500174"/>
            <a:ext cx="1000132" cy="165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a:endCxn id="7" idx="1"/>
          </p:cNvCxnSpPr>
          <p:nvPr/>
        </p:nvCxnSpPr>
        <p:spPr>
          <a:xfrm>
            <a:off x="5286380" y="1772816"/>
            <a:ext cx="1000132" cy="14593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508104" y="2824146"/>
            <a:ext cx="778408" cy="12477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1" y="0"/>
            <a:ext cx="8576469" cy="646331"/>
          </a:xfrm>
          <a:prstGeom prst="rect">
            <a:avLst/>
          </a:prstGeom>
          <a:noFill/>
        </p:spPr>
        <p:txBody>
          <a:bodyPr wrap="square" rtlCol="0">
            <a:spAutoFit/>
          </a:bodyPr>
          <a:lstStyle/>
          <a:p>
            <a:r>
              <a:rPr lang="it-IT" sz="3600" b="1" dirty="0" smtClean="0">
                <a:solidFill>
                  <a:srgbClr val="FF0000"/>
                </a:solidFill>
              </a:rPr>
              <a:t>D. Rumsfeld on DM </a:t>
            </a:r>
            <a:r>
              <a:rPr lang="it-IT" sz="3600" b="1" dirty="0" err="1" smtClean="0">
                <a:solidFill>
                  <a:srgbClr val="FF0000"/>
                </a:solidFill>
              </a:rPr>
              <a:t>functionalities</a:t>
            </a:r>
            <a:r>
              <a:rPr lang="it-IT" sz="3600" b="1" dirty="0" smtClean="0">
                <a:solidFill>
                  <a:srgbClr val="FF0000"/>
                </a:solidFill>
              </a:rPr>
              <a:t>…</a:t>
            </a:r>
            <a:endParaRPr lang="it-IT" sz="3600" b="1" dirty="0">
              <a:solidFill>
                <a:srgbClr val="FF0000"/>
              </a:solidFill>
            </a:endParaRPr>
          </a:p>
        </p:txBody>
      </p:sp>
      <p:sp>
        <p:nvSpPr>
          <p:cNvPr id="4" name="CasellaDiTesto 3"/>
          <p:cNvSpPr txBox="1"/>
          <p:nvPr/>
        </p:nvSpPr>
        <p:spPr>
          <a:xfrm>
            <a:off x="6460065" y="6488668"/>
            <a:ext cx="2681824" cy="369332"/>
          </a:xfrm>
          <a:prstGeom prst="rect">
            <a:avLst/>
          </a:prstGeom>
          <a:noFill/>
        </p:spPr>
        <p:txBody>
          <a:bodyPr wrap="none" rtlCol="0">
            <a:spAutoFit/>
          </a:bodyPr>
          <a:lstStyle/>
          <a:p>
            <a:r>
              <a:rPr lang="it-IT" i="1" dirty="0" err="1" smtClean="0"/>
              <a:t>Courtesy</a:t>
            </a:r>
            <a:r>
              <a:rPr lang="it-IT" i="1" dirty="0" smtClean="0"/>
              <a:t> of S.G. </a:t>
            </a:r>
            <a:r>
              <a:rPr lang="it-IT" i="1" dirty="0" err="1" smtClean="0"/>
              <a:t>Djorgovski</a:t>
            </a:r>
            <a:endParaRPr lang="it-IT" i="1" dirty="0"/>
          </a:p>
        </p:txBody>
      </p:sp>
    </p:spTree>
    <p:extLst>
      <p:ext uri="{BB962C8B-B14F-4D97-AF65-F5344CB8AC3E}">
        <p14:creationId xmlns:p14="http://schemas.microsoft.com/office/powerpoint/2010/main" val="8798614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t>Example of a Decision Tree</a:t>
            </a:r>
          </a:p>
        </p:txBody>
      </p:sp>
      <p:grpSp>
        <p:nvGrpSpPr>
          <p:cNvPr id="889859" name="Group 3"/>
          <p:cNvGrpSpPr>
            <a:grpSpLocks/>
          </p:cNvGrpSpPr>
          <p:nvPr/>
        </p:nvGrpSpPr>
        <p:grpSpPr bwMode="auto">
          <a:xfrm>
            <a:off x="228600" y="1371600"/>
            <a:ext cx="3587750" cy="4311650"/>
            <a:chOff x="288" y="951"/>
            <a:chExt cx="2260" cy="2716"/>
          </a:xfrm>
        </p:grpSpPr>
        <p:graphicFrame>
          <p:nvGraphicFramePr>
            <p:cNvPr id="889860"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spid="_x0000_s24599" name="Document" r:id="rId3" imgW="5405040" imgH="5780160" progId="Word.Document.8">
                    <p:embed/>
                  </p:oleObj>
                </mc:Choice>
                <mc:Fallback>
                  <p:oleObj name="Document" r:id="rId3" imgW="5405040" imgH="57801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9861" name="Text Box 5"/>
            <p:cNvSpPr txBox="1">
              <a:spLocks noChangeArrowheads="1"/>
            </p:cNvSpPr>
            <p:nvPr/>
          </p:nvSpPr>
          <p:spPr bwMode="auto">
            <a:xfrm rot="-2416809">
              <a:off x="672" y="951"/>
              <a:ext cx="7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pitchFamily="34" charset="0"/>
                </a:rPr>
                <a:t>categorical</a:t>
              </a:r>
              <a:endParaRPr lang="en-US" sz="1600">
                <a:solidFill>
                  <a:schemeClr val="bg2"/>
                </a:solidFill>
                <a:latin typeface="Arial" pitchFamily="34" charset="0"/>
              </a:endParaRPr>
            </a:p>
          </p:txBody>
        </p:sp>
        <p:sp>
          <p:nvSpPr>
            <p:cNvPr id="889862" name="Text Box 6"/>
            <p:cNvSpPr txBox="1">
              <a:spLocks noChangeArrowheads="1"/>
            </p:cNvSpPr>
            <p:nvPr/>
          </p:nvSpPr>
          <p:spPr bwMode="auto">
            <a:xfrm rot="-2416809">
              <a:off x="1104" y="951"/>
              <a:ext cx="7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pitchFamily="34" charset="0"/>
                </a:rPr>
                <a:t>categorical</a:t>
              </a:r>
              <a:endParaRPr lang="en-US" sz="1600">
                <a:solidFill>
                  <a:schemeClr val="bg2"/>
                </a:solidFill>
                <a:latin typeface="Arial" pitchFamily="34" charset="0"/>
              </a:endParaRPr>
            </a:p>
          </p:txBody>
        </p:sp>
        <p:sp>
          <p:nvSpPr>
            <p:cNvPr id="889863" name="Text Box 7"/>
            <p:cNvSpPr txBox="1">
              <a:spLocks noChangeArrowheads="1"/>
            </p:cNvSpPr>
            <p:nvPr/>
          </p:nvSpPr>
          <p:spPr bwMode="auto">
            <a:xfrm rot="-2416809">
              <a:off x="1632" y="951"/>
              <a:ext cx="80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pitchFamily="34" charset="0"/>
                </a:rPr>
                <a:t>continuous</a:t>
              </a:r>
              <a:endParaRPr lang="en-US" sz="1600">
                <a:solidFill>
                  <a:schemeClr val="bg2"/>
                </a:solidFill>
                <a:latin typeface="Arial" pitchFamily="34" charset="0"/>
              </a:endParaRPr>
            </a:p>
          </p:txBody>
        </p:sp>
        <p:sp>
          <p:nvSpPr>
            <p:cNvPr id="889864" name="Text Box 8"/>
            <p:cNvSpPr txBox="1">
              <a:spLocks noChangeArrowheads="1"/>
            </p:cNvSpPr>
            <p:nvPr/>
          </p:nvSpPr>
          <p:spPr bwMode="auto">
            <a:xfrm rot="-2416809">
              <a:off x="2112" y="1047"/>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pitchFamily="34" charset="0"/>
                </a:rPr>
                <a:t>class</a:t>
              </a:r>
              <a:endParaRPr lang="en-US" sz="1600">
                <a:solidFill>
                  <a:schemeClr val="bg2"/>
                </a:solidFill>
                <a:latin typeface="Arial" pitchFamily="34" charset="0"/>
              </a:endParaRPr>
            </a:p>
          </p:txBody>
        </p:sp>
      </p:grpSp>
      <p:sp>
        <p:nvSpPr>
          <p:cNvPr id="889865" name="Line 9"/>
          <p:cNvSpPr>
            <a:spLocks noChangeShapeType="1"/>
          </p:cNvSpPr>
          <p:nvPr/>
        </p:nvSpPr>
        <p:spPr bwMode="auto">
          <a:xfrm>
            <a:off x="6965950" y="4505325"/>
            <a:ext cx="242888"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66" name="Line 10"/>
          <p:cNvSpPr>
            <a:spLocks noChangeShapeType="1"/>
          </p:cNvSpPr>
          <p:nvPr/>
        </p:nvSpPr>
        <p:spPr bwMode="auto">
          <a:xfrm flipH="1">
            <a:off x="5835650" y="4505325"/>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67" name="Line 11"/>
          <p:cNvSpPr>
            <a:spLocks noChangeShapeType="1"/>
          </p:cNvSpPr>
          <p:nvPr/>
        </p:nvSpPr>
        <p:spPr bwMode="auto">
          <a:xfrm flipH="1">
            <a:off x="6481763" y="371157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68" name="Line 12"/>
          <p:cNvSpPr>
            <a:spLocks noChangeShapeType="1"/>
          </p:cNvSpPr>
          <p:nvPr/>
        </p:nvSpPr>
        <p:spPr bwMode="auto">
          <a:xfrm>
            <a:off x="7693025" y="371157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69" name="Line 13"/>
          <p:cNvSpPr>
            <a:spLocks noChangeShapeType="1"/>
          </p:cNvSpPr>
          <p:nvPr/>
        </p:nvSpPr>
        <p:spPr bwMode="auto">
          <a:xfrm>
            <a:off x="6643688" y="29845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70" name="Line 14"/>
          <p:cNvSpPr>
            <a:spLocks noChangeShapeType="1"/>
          </p:cNvSpPr>
          <p:nvPr/>
        </p:nvSpPr>
        <p:spPr bwMode="auto">
          <a:xfrm flipH="1">
            <a:off x="5270500" y="29845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71" name="Text Box 15"/>
          <p:cNvSpPr txBox="1">
            <a:spLocks noChangeArrowheads="1"/>
          </p:cNvSpPr>
          <p:nvPr/>
        </p:nvSpPr>
        <p:spPr bwMode="auto">
          <a:xfrm>
            <a:off x="5788025" y="272097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889872" name="Text Box 16"/>
          <p:cNvSpPr txBox="1">
            <a:spLocks noChangeArrowheads="1"/>
          </p:cNvSpPr>
          <p:nvPr/>
        </p:nvSpPr>
        <p:spPr bwMode="auto">
          <a:xfrm>
            <a:off x="6804025" y="344805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MarSt</a:t>
            </a:r>
            <a:endParaRPr lang="en-US" sz="1600" b="0">
              <a:solidFill>
                <a:schemeClr val="bg2"/>
              </a:solidFill>
              <a:latin typeface="Arial" pitchFamily="34" charset="0"/>
            </a:endParaRPr>
          </a:p>
        </p:txBody>
      </p:sp>
      <p:sp>
        <p:nvSpPr>
          <p:cNvPr id="889873" name="Text Box 17"/>
          <p:cNvSpPr txBox="1">
            <a:spLocks noChangeArrowheads="1"/>
          </p:cNvSpPr>
          <p:nvPr/>
        </p:nvSpPr>
        <p:spPr bwMode="auto">
          <a:xfrm>
            <a:off x="6078538" y="4240213"/>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TaxInc</a:t>
            </a:r>
            <a:endParaRPr lang="en-US" sz="1600" b="0">
              <a:solidFill>
                <a:schemeClr val="bg2"/>
              </a:solidFill>
              <a:latin typeface="Arial" pitchFamily="34" charset="0"/>
            </a:endParaRPr>
          </a:p>
        </p:txBody>
      </p:sp>
      <p:sp>
        <p:nvSpPr>
          <p:cNvPr id="889874" name="AutoShape 18"/>
          <p:cNvSpPr>
            <a:spLocks noChangeArrowheads="1"/>
          </p:cNvSpPr>
          <p:nvPr/>
        </p:nvSpPr>
        <p:spPr bwMode="auto">
          <a:xfrm>
            <a:off x="7005638" y="5029200"/>
            <a:ext cx="627062"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75" name="Text Box 19"/>
          <p:cNvSpPr txBox="1">
            <a:spLocks noChangeArrowheads="1"/>
          </p:cNvSpPr>
          <p:nvPr/>
        </p:nvSpPr>
        <p:spPr bwMode="auto">
          <a:xfrm>
            <a:off x="6929438" y="502920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YES</a:t>
            </a:r>
            <a:endParaRPr lang="en-US" sz="1600" b="0">
              <a:solidFill>
                <a:schemeClr val="bg2"/>
              </a:solidFill>
              <a:latin typeface="Arial" pitchFamily="34" charset="0"/>
            </a:endParaRPr>
          </a:p>
        </p:txBody>
      </p:sp>
      <p:sp>
        <p:nvSpPr>
          <p:cNvPr id="889876" name="AutoShape 20"/>
          <p:cNvSpPr>
            <a:spLocks noChangeArrowheads="1"/>
          </p:cNvSpPr>
          <p:nvPr/>
        </p:nvSpPr>
        <p:spPr bwMode="auto">
          <a:xfrm>
            <a:off x="5513388" y="5046663"/>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77" name="Text Box 21"/>
          <p:cNvSpPr txBox="1">
            <a:spLocks noChangeArrowheads="1"/>
          </p:cNvSpPr>
          <p:nvPr/>
        </p:nvSpPr>
        <p:spPr bwMode="auto">
          <a:xfrm>
            <a:off x="5610225" y="5032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89878" name="AutoShape 22"/>
          <p:cNvSpPr>
            <a:spLocks noChangeArrowheads="1"/>
          </p:cNvSpPr>
          <p:nvPr/>
        </p:nvSpPr>
        <p:spPr bwMode="auto">
          <a:xfrm>
            <a:off x="4948238" y="346233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79" name="Text Box 23"/>
          <p:cNvSpPr txBox="1">
            <a:spLocks noChangeArrowheads="1"/>
          </p:cNvSpPr>
          <p:nvPr/>
        </p:nvSpPr>
        <p:spPr bwMode="auto">
          <a:xfrm>
            <a:off x="5043488" y="34480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rgbClr val="00FFFF"/>
              </a:solidFill>
              <a:latin typeface="Arial" pitchFamily="34" charset="0"/>
            </a:endParaRPr>
          </a:p>
        </p:txBody>
      </p:sp>
      <p:sp>
        <p:nvSpPr>
          <p:cNvPr id="889880" name="AutoShape 24"/>
          <p:cNvSpPr>
            <a:spLocks noChangeArrowheads="1"/>
          </p:cNvSpPr>
          <p:nvPr/>
        </p:nvSpPr>
        <p:spPr bwMode="auto">
          <a:xfrm>
            <a:off x="7843838" y="426720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81" name="Text Box 25"/>
          <p:cNvSpPr txBox="1">
            <a:spLocks noChangeArrowheads="1"/>
          </p:cNvSpPr>
          <p:nvPr/>
        </p:nvSpPr>
        <p:spPr bwMode="auto">
          <a:xfrm>
            <a:off x="7920038" y="42672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89882" name="Text Box 26"/>
          <p:cNvSpPr txBox="1">
            <a:spLocks noChangeArrowheads="1"/>
          </p:cNvSpPr>
          <p:nvPr/>
        </p:nvSpPr>
        <p:spPr bwMode="auto">
          <a:xfrm>
            <a:off x="5060950" y="29845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889883" name="Text Box 27"/>
          <p:cNvSpPr txBox="1">
            <a:spLocks noChangeArrowheads="1"/>
          </p:cNvSpPr>
          <p:nvPr/>
        </p:nvSpPr>
        <p:spPr bwMode="auto">
          <a:xfrm>
            <a:off x="6926263" y="298450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No</a:t>
            </a:r>
            <a:endParaRPr lang="en-US" sz="1600" b="0">
              <a:solidFill>
                <a:schemeClr val="bg2"/>
              </a:solidFill>
              <a:latin typeface="Arial" pitchFamily="34" charset="0"/>
            </a:endParaRPr>
          </a:p>
        </p:txBody>
      </p:sp>
      <p:sp>
        <p:nvSpPr>
          <p:cNvPr id="889884" name="Text Box 28"/>
          <p:cNvSpPr txBox="1">
            <a:spLocks noChangeArrowheads="1"/>
          </p:cNvSpPr>
          <p:nvPr/>
        </p:nvSpPr>
        <p:spPr bwMode="auto">
          <a:xfrm>
            <a:off x="7908925" y="3749675"/>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Married</a:t>
            </a:r>
            <a:r>
              <a:rPr lang="en-US" sz="1600" b="0">
                <a:solidFill>
                  <a:schemeClr val="bg2"/>
                </a:solidFill>
                <a:latin typeface="Arial" pitchFamily="34" charset="0"/>
              </a:rPr>
              <a:t> </a:t>
            </a:r>
          </a:p>
        </p:txBody>
      </p:sp>
      <p:sp>
        <p:nvSpPr>
          <p:cNvPr id="889885" name="Text Box 29"/>
          <p:cNvSpPr txBox="1">
            <a:spLocks noChangeArrowheads="1"/>
          </p:cNvSpPr>
          <p:nvPr/>
        </p:nvSpPr>
        <p:spPr bwMode="auto">
          <a:xfrm>
            <a:off x="5692775" y="3778250"/>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Single, Divorced</a:t>
            </a:r>
            <a:endParaRPr lang="en-US" sz="1600" b="0">
              <a:solidFill>
                <a:schemeClr val="bg2"/>
              </a:solidFill>
              <a:latin typeface="Arial" pitchFamily="34" charset="0"/>
            </a:endParaRPr>
          </a:p>
        </p:txBody>
      </p:sp>
      <p:sp>
        <p:nvSpPr>
          <p:cNvPr id="889886" name="Text Box 30"/>
          <p:cNvSpPr txBox="1">
            <a:spLocks noChangeArrowheads="1"/>
          </p:cNvSpPr>
          <p:nvPr/>
        </p:nvSpPr>
        <p:spPr bwMode="auto">
          <a:xfrm>
            <a:off x="5313363" y="45704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&lt; 80K</a:t>
            </a:r>
            <a:endParaRPr lang="en-US" sz="1600" b="0">
              <a:solidFill>
                <a:schemeClr val="bg2"/>
              </a:solidFill>
              <a:latin typeface="Arial" pitchFamily="34" charset="0"/>
            </a:endParaRPr>
          </a:p>
        </p:txBody>
      </p:sp>
      <p:sp>
        <p:nvSpPr>
          <p:cNvPr id="889887" name="Text Box 31"/>
          <p:cNvSpPr txBox="1">
            <a:spLocks noChangeArrowheads="1"/>
          </p:cNvSpPr>
          <p:nvPr/>
        </p:nvSpPr>
        <p:spPr bwMode="auto">
          <a:xfrm>
            <a:off x="7088188" y="45704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&gt; 80K</a:t>
            </a:r>
            <a:endParaRPr lang="en-US" sz="1600" b="0">
              <a:solidFill>
                <a:schemeClr val="bg2"/>
              </a:solidFill>
              <a:latin typeface="Arial" pitchFamily="34" charset="0"/>
            </a:endParaRPr>
          </a:p>
        </p:txBody>
      </p:sp>
      <p:sp>
        <p:nvSpPr>
          <p:cNvPr id="889888" name="Text Box 32"/>
          <p:cNvSpPr txBox="1">
            <a:spLocks noChangeArrowheads="1"/>
          </p:cNvSpPr>
          <p:nvPr/>
        </p:nvSpPr>
        <p:spPr bwMode="auto">
          <a:xfrm>
            <a:off x="6427788" y="1766888"/>
            <a:ext cx="2241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pitchFamily="34" charset="0"/>
              </a:rPr>
              <a:t>Splitting Attributes</a:t>
            </a:r>
          </a:p>
        </p:txBody>
      </p:sp>
      <p:sp>
        <p:nvSpPr>
          <p:cNvPr id="889889" name="Line 33"/>
          <p:cNvSpPr>
            <a:spLocks noChangeShapeType="1"/>
          </p:cNvSpPr>
          <p:nvPr/>
        </p:nvSpPr>
        <p:spPr bwMode="auto">
          <a:xfrm flipH="1">
            <a:off x="6805613" y="2147888"/>
            <a:ext cx="536575" cy="5349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90" name="AutoShape 34"/>
          <p:cNvSpPr>
            <a:spLocks noChangeArrowheads="1"/>
          </p:cNvSpPr>
          <p:nvPr/>
        </p:nvSpPr>
        <p:spPr bwMode="auto">
          <a:xfrm>
            <a:off x="3810000" y="3810000"/>
            <a:ext cx="914400" cy="293688"/>
          </a:xfrm>
          <a:prstGeom prst="rightArrow">
            <a:avLst>
              <a:gd name="adj1" fmla="val 50000"/>
              <a:gd name="adj2" fmla="val 77838"/>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91" name="Line 35"/>
          <p:cNvSpPr>
            <a:spLocks noChangeShapeType="1"/>
          </p:cNvSpPr>
          <p:nvPr/>
        </p:nvSpPr>
        <p:spPr bwMode="auto">
          <a:xfrm>
            <a:off x="7418388" y="2147888"/>
            <a:ext cx="76200" cy="11445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9892" name="Text Box 36"/>
          <p:cNvSpPr txBox="1">
            <a:spLocks noChangeArrowheads="1"/>
          </p:cNvSpPr>
          <p:nvPr/>
        </p:nvSpPr>
        <p:spPr bwMode="auto">
          <a:xfrm>
            <a:off x="762000" y="586740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pitchFamily="34" charset="0"/>
              </a:rPr>
              <a:t>Training Data</a:t>
            </a:r>
            <a:endParaRPr lang="en-US" sz="2000" b="0">
              <a:solidFill>
                <a:schemeClr val="bg2"/>
              </a:solidFill>
              <a:latin typeface="Arial" pitchFamily="34" charset="0"/>
            </a:endParaRPr>
          </a:p>
        </p:txBody>
      </p:sp>
      <p:sp>
        <p:nvSpPr>
          <p:cNvPr id="889893" name="Text Box 37"/>
          <p:cNvSpPr txBox="1">
            <a:spLocks noChangeArrowheads="1"/>
          </p:cNvSpPr>
          <p:nvPr/>
        </p:nvSpPr>
        <p:spPr bwMode="auto">
          <a:xfrm>
            <a:off x="5029200" y="58356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pitchFamily="34" charset="0"/>
              </a:rPr>
              <a:t>Model:  Decision Tree</a:t>
            </a:r>
            <a:endParaRPr lang="en-US" sz="2000" b="0">
              <a:solidFill>
                <a:schemeClr val="bg2"/>
              </a:solidFill>
              <a:latin typeface="Arial" pitchFamily="34" charset="0"/>
            </a:endParaRPr>
          </a:p>
        </p:txBody>
      </p:sp>
    </p:spTree>
    <p:extLst>
      <p:ext uri="{BB962C8B-B14F-4D97-AF65-F5344CB8AC3E}">
        <p14:creationId xmlns:p14="http://schemas.microsoft.com/office/powerpoint/2010/main" val="34717379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US"/>
              <a:t>Another Example of Decision Tree</a:t>
            </a:r>
          </a:p>
        </p:txBody>
      </p:sp>
      <p:graphicFrame>
        <p:nvGraphicFramePr>
          <p:cNvPr id="834563" name="Object 3"/>
          <p:cNvGraphicFramePr>
            <a:graphicFrameLocks noChangeAspect="1"/>
          </p:cNvGraphicFramePr>
          <p:nvPr/>
        </p:nvGraphicFramePr>
        <p:xfrm>
          <a:off x="457200" y="2133600"/>
          <a:ext cx="3565525" cy="3687763"/>
        </p:xfrm>
        <a:graphic>
          <a:graphicData uri="http://schemas.openxmlformats.org/presentationml/2006/ole">
            <mc:AlternateContent xmlns:mc="http://schemas.openxmlformats.org/markup-compatibility/2006">
              <mc:Choice xmlns:v="urn:schemas-microsoft-com:vml" Requires="v">
                <p:oleObj spid="_x0000_s25623" name="Document" r:id="rId3" imgW="5405040" imgH="5780160" progId="Word.Document.8">
                  <p:embed/>
                </p:oleObj>
              </mc:Choice>
              <mc:Fallback>
                <p:oleObj name="Document" r:id="rId3" imgW="5405040" imgH="57801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336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4564" name="Text Box 4"/>
          <p:cNvSpPr txBox="1">
            <a:spLocks noChangeArrowheads="1"/>
          </p:cNvSpPr>
          <p:nvPr/>
        </p:nvSpPr>
        <p:spPr bwMode="auto">
          <a:xfrm rot="-2416809">
            <a:off x="1066800" y="1509713"/>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pitchFamily="34" charset="0"/>
              </a:rPr>
              <a:t>categorical</a:t>
            </a:r>
            <a:endParaRPr lang="en-US" sz="1600">
              <a:solidFill>
                <a:schemeClr val="bg2"/>
              </a:solidFill>
              <a:latin typeface="Arial" pitchFamily="34" charset="0"/>
            </a:endParaRPr>
          </a:p>
        </p:txBody>
      </p:sp>
      <p:sp>
        <p:nvSpPr>
          <p:cNvPr id="834565" name="Text Box 5"/>
          <p:cNvSpPr txBox="1">
            <a:spLocks noChangeArrowheads="1"/>
          </p:cNvSpPr>
          <p:nvPr/>
        </p:nvSpPr>
        <p:spPr bwMode="auto">
          <a:xfrm rot="-2416809">
            <a:off x="1752600" y="1509713"/>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pitchFamily="34" charset="0"/>
              </a:rPr>
              <a:t>categorical</a:t>
            </a:r>
            <a:endParaRPr lang="en-US" sz="1600">
              <a:solidFill>
                <a:schemeClr val="bg2"/>
              </a:solidFill>
              <a:latin typeface="Arial" pitchFamily="34" charset="0"/>
            </a:endParaRPr>
          </a:p>
        </p:txBody>
      </p:sp>
      <p:sp>
        <p:nvSpPr>
          <p:cNvPr id="834566" name="Text Box 6"/>
          <p:cNvSpPr txBox="1">
            <a:spLocks noChangeArrowheads="1"/>
          </p:cNvSpPr>
          <p:nvPr/>
        </p:nvSpPr>
        <p:spPr bwMode="auto">
          <a:xfrm rot="-2416809">
            <a:off x="2590800" y="1509713"/>
            <a:ext cx="12779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pitchFamily="34" charset="0"/>
              </a:rPr>
              <a:t>continuous</a:t>
            </a:r>
            <a:endParaRPr lang="en-US" sz="1600">
              <a:solidFill>
                <a:schemeClr val="bg2"/>
              </a:solidFill>
              <a:latin typeface="Arial" pitchFamily="34" charset="0"/>
            </a:endParaRPr>
          </a:p>
        </p:txBody>
      </p:sp>
      <p:sp>
        <p:nvSpPr>
          <p:cNvPr id="834567" name="Text Box 7"/>
          <p:cNvSpPr txBox="1">
            <a:spLocks noChangeArrowheads="1"/>
          </p:cNvSpPr>
          <p:nvPr/>
        </p:nvSpPr>
        <p:spPr bwMode="auto">
          <a:xfrm rot="-2416809">
            <a:off x="3352800" y="1662113"/>
            <a:ext cx="692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pitchFamily="34" charset="0"/>
              </a:rPr>
              <a:t>class</a:t>
            </a:r>
            <a:endParaRPr lang="en-US" sz="1600">
              <a:solidFill>
                <a:schemeClr val="bg2"/>
              </a:solidFill>
              <a:latin typeface="Arial" pitchFamily="34" charset="0"/>
            </a:endParaRPr>
          </a:p>
        </p:txBody>
      </p:sp>
      <p:sp>
        <p:nvSpPr>
          <p:cNvPr id="834568" name="Line 8"/>
          <p:cNvSpPr>
            <a:spLocks noChangeShapeType="1"/>
          </p:cNvSpPr>
          <p:nvPr/>
        </p:nvSpPr>
        <p:spPr bwMode="auto">
          <a:xfrm>
            <a:off x="8005763" y="3497263"/>
            <a:ext cx="242887"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69" name="Line 9"/>
          <p:cNvSpPr>
            <a:spLocks noChangeShapeType="1"/>
          </p:cNvSpPr>
          <p:nvPr/>
        </p:nvSpPr>
        <p:spPr bwMode="auto">
          <a:xfrm flipH="1">
            <a:off x="6875463" y="3497263"/>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70" name="Line 10"/>
          <p:cNvSpPr>
            <a:spLocks noChangeShapeType="1"/>
          </p:cNvSpPr>
          <p:nvPr/>
        </p:nvSpPr>
        <p:spPr bwMode="auto">
          <a:xfrm flipH="1">
            <a:off x="5881688" y="273367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71" name="Line 11"/>
          <p:cNvSpPr>
            <a:spLocks noChangeShapeType="1"/>
          </p:cNvSpPr>
          <p:nvPr/>
        </p:nvSpPr>
        <p:spPr bwMode="auto">
          <a:xfrm>
            <a:off x="7092950" y="273367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72" name="Line 12"/>
          <p:cNvSpPr>
            <a:spLocks noChangeShapeType="1"/>
          </p:cNvSpPr>
          <p:nvPr/>
        </p:nvSpPr>
        <p:spPr bwMode="auto">
          <a:xfrm>
            <a:off x="6043613" y="20066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73" name="Line 13"/>
          <p:cNvSpPr>
            <a:spLocks noChangeShapeType="1"/>
          </p:cNvSpPr>
          <p:nvPr/>
        </p:nvSpPr>
        <p:spPr bwMode="auto">
          <a:xfrm flipH="1">
            <a:off x="4670425" y="20066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74" name="Text Box 14"/>
          <p:cNvSpPr txBox="1">
            <a:spLocks noChangeArrowheads="1"/>
          </p:cNvSpPr>
          <p:nvPr/>
        </p:nvSpPr>
        <p:spPr bwMode="auto">
          <a:xfrm>
            <a:off x="5187950" y="174307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MarSt</a:t>
            </a:r>
            <a:endParaRPr lang="en-US" sz="1600" b="0">
              <a:solidFill>
                <a:schemeClr val="bg2"/>
              </a:solidFill>
              <a:latin typeface="Arial" pitchFamily="34" charset="0"/>
            </a:endParaRPr>
          </a:p>
        </p:txBody>
      </p:sp>
      <p:sp>
        <p:nvSpPr>
          <p:cNvPr id="834575" name="Text Box 15"/>
          <p:cNvSpPr txBox="1">
            <a:spLocks noChangeArrowheads="1"/>
          </p:cNvSpPr>
          <p:nvPr/>
        </p:nvSpPr>
        <p:spPr bwMode="auto">
          <a:xfrm>
            <a:off x="6203950" y="247015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834576" name="Text Box 16"/>
          <p:cNvSpPr txBox="1">
            <a:spLocks noChangeArrowheads="1"/>
          </p:cNvSpPr>
          <p:nvPr/>
        </p:nvSpPr>
        <p:spPr bwMode="auto">
          <a:xfrm>
            <a:off x="7118350" y="3232150"/>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TaxInc</a:t>
            </a:r>
            <a:endParaRPr lang="en-US" sz="1600" b="0">
              <a:solidFill>
                <a:schemeClr val="bg2"/>
              </a:solidFill>
              <a:latin typeface="Arial" pitchFamily="34" charset="0"/>
            </a:endParaRPr>
          </a:p>
        </p:txBody>
      </p:sp>
      <p:sp>
        <p:nvSpPr>
          <p:cNvPr id="834577" name="AutoShape 17"/>
          <p:cNvSpPr>
            <a:spLocks noChangeArrowheads="1"/>
          </p:cNvSpPr>
          <p:nvPr/>
        </p:nvSpPr>
        <p:spPr bwMode="auto">
          <a:xfrm>
            <a:off x="8045450" y="4021138"/>
            <a:ext cx="627063" cy="366712"/>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78" name="Text Box 18"/>
          <p:cNvSpPr txBox="1">
            <a:spLocks noChangeArrowheads="1"/>
          </p:cNvSpPr>
          <p:nvPr/>
        </p:nvSpPr>
        <p:spPr bwMode="auto">
          <a:xfrm>
            <a:off x="7969250" y="4021138"/>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YES</a:t>
            </a:r>
            <a:endParaRPr lang="en-US" sz="1600" b="0">
              <a:solidFill>
                <a:schemeClr val="bg2"/>
              </a:solidFill>
              <a:latin typeface="Arial" pitchFamily="34" charset="0"/>
            </a:endParaRPr>
          </a:p>
        </p:txBody>
      </p:sp>
      <p:sp>
        <p:nvSpPr>
          <p:cNvPr id="834579" name="AutoShape 19"/>
          <p:cNvSpPr>
            <a:spLocks noChangeArrowheads="1"/>
          </p:cNvSpPr>
          <p:nvPr/>
        </p:nvSpPr>
        <p:spPr bwMode="auto">
          <a:xfrm>
            <a:off x="6553200" y="4038600"/>
            <a:ext cx="654050" cy="363538"/>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80" name="Text Box 20"/>
          <p:cNvSpPr txBox="1">
            <a:spLocks noChangeArrowheads="1"/>
          </p:cNvSpPr>
          <p:nvPr/>
        </p:nvSpPr>
        <p:spPr bwMode="auto">
          <a:xfrm>
            <a:off x="6650038" y="4024313"/>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34581" name="AutoShape 21"/>
          <p:cNvSpPr>
            <a:spLocks noChangeArrowheads="1"/>
          </p:cNvSpPr>
          <p:nvPr/>
        </p:nvSpPr>
        <p:spPr bwMode="auto">
          <a:xfrm>
            <a:off x="4348163" y="248443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82" name="Text Box 22"/>
          <p:cNvSpPr txBox="1">
            <a:spLocks noChangeArrowheads="1"/>
          </p:cNvSpPr>
          <p:nvPr/>
        </p:nvSpPr>
        <p:spPr bwMode="auto">
          <a:xfrm>
            <a:off x="4443413" y="24701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rgbClr val="00FFFF"/>
              </a:solidFill>
              <a:latin typeface="Arial" pitchFamily="34" charset="0"/>
            </a:endParaRPr>
          </a:p>
        </p:txBody>
      </p:sp>
      <p:grpSp>
        <p:nvGrpSpPr>
          <p:cNvPr id="834595" name="Group 35"/>
          <p:cNvGrpSpPr>
            <a:grpSpLocks/>
          </p:cNvGrpSpPr>
          <p:nvPr/>
        </p:nvGrpSpPr>
        <p:grpSpPr bwMode="auto">
          <a:xfrm>
            <a:off x="5594350" y="3232150"/>
            <a:ext cx="685800" cy="381000"/>
            <a:chOff x="4927" y="2340"/>
            <a:chExt cx="432" cy="240"/>
          </a:xfrm>
        </p:grpSpPr>
        <p:sp>
          <p:nvSpPr>
            <p:cNvPr id="834583" name="AutoShape 23"/>
            <p:cNvSpPr>
              <a:spLocks noChangeArrowheads="1"/>
            </p:cNvSpPr>
            <p:nvPr/>
          </p:nvSpPr>
          <p:spPr bwMode="auto">
            <a:xfrm>
              <a:off x="4927" y="2340"/>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4584" name="Text Box 24"/>
            <p:cNvSpPr txBox="1">
              <a:spLocks noChangeArrowheads="1"/>
            </p:cNvSpPr>
            <p:nvPr/>
          </p:nvSpPr>
          <p:spPr bwMode="auto">
            <a:xfrm>
              <a:off x="4975" y="2340"/>
              <a:ext cx="3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grpSp>
      <p:sp>
        <p:nvSpPr>
          <p:cNvPr id="834585" name="Text Box 25"/>
          <p:cNvSpPr txBox="1">
            <a:spLocks noChangeArrowheads="1"/>
          </p:cNvSpPr>
          <p:nvPr/>
        </p:nvSpPr>
        <p:spPr bwMode="auto">
          <a:xfrm>
            <a:off x="5518150" y="27749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834586" name="Text Box 26"/>
          <p:cNvSpPr txBox="1">
            <a:spLocks noChangeArrowheads="1"/>
          </p:cNvSpPr>
          <p:nvPr/>
        </p:nvSpPr>
        <p:spPr bwMode="auto">
          <a:xfrm>
            <a:off x="7270750" y="2698750"/>
            <a:ext cx="4429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No</a:t>
            </a:r>
            <a:endParaRPr lang="en-US" sz="1600" b="0">
              <a:solidFill>
                <a:schemeClr val="bg2"/>
              </a:solidFill>
              <a:latin typeface="Arial" pitchFamily="34" charset="0"/>
            </a:endParaRPr>
          </a:p>
        </p:txBody>
      </p:sp>
      <p:sp>
        <p:nvSpPr>
          <p:cNvPr id="834587" name="Text Box 27"/>
          <p:cNvSpPr txBox="1">
            <a:spLocks noChangeArrowheads="1"/>
          </p:cNvSpPr>
          <p:nvPr/>
        </p:nvSpPr>
        <p:spPr bwMode="auto">
          <a:xfrm>
            <a:off x="4146550" y="1936750"/>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Married</a:t>
            </a:r>
            <a:r>
              <a:rPr lang="en-US" sz="1600" b="0">
                <a:solidFill>
                  <a:schemeClr val="bg2"/>
                </a:solidFill>
                <a:latin typeface="Arial" pitchFamily="34" charset="0"/>
              </a:rPr>
              <a:t> </a:t>
            </a:r>
          </a:p>
        </p:txBody>
      </p:sp>
      <p:sp>
        <p:nvSpPr>
          <p:cNvPr id="834588" name="Text Box 28"/>
          <p:cNvSpPr txBox="1">
            <a:spLocks noChangeArrowheads="1"/>
          </p:cNvSpPr>
          <p:nvPr/>
        </p:nvSpPr>
        <p:spPr bwMode="auto">
          <a:xfrm>
            <a:off x="5746750" y="1708150"/>
            <a:ext cx="13985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Single, Divorced</a:t>
            </a:r>
            <a:endParaRPr lang="en-US" sz="1600" b="0">
              <a:solidFill>
                <a:schemeClr val="bg2"/>
              </a:solidFill>
              <a:latin typeface="Arial" pitchFamily="34" charset="0"/>
            </a:endParaRPr>
          </a:p>
        </p:txBody>
      </p:sp>
      <p:sp>
        <p:nvSpPr>
          <p:cNvPr id="834589" name="Text Box 29"/>
          <p:cNvSpPr txBox="1">
            <a:spLocks noChangeArrowheads="1"/>
          </p:cNvSpPr>
          <p:nvPr/>
        </p:nvSpPr>
        <p:spPr bwMode="auto">
          <a:xfrm>
            <a:off x="6353175" y="3562350"/>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&lt; 80K</a:t>
            </a:r>
            <a:endParaRPr lang="en-US" sz="1600" b="0">
              <a:solidFill>
                <a:schemeClr val="bg2"/>
              </a:solidFill>
              <a:latin typeface="Arial" pitchFamily="34" charset="0"/>
            </a:endParaRPr>
          </a:p>
        </p:txBody>
      </p:sp>
      <p:sp>
        <p:nvSpPr>
          <p:cNvPr id="834590" name="Text Box 30"/>
          <p:cNvSpPr txBox="1">
            <a:spLocks noChangeArrowheads="1"/>
          </p:cNvSpPr>
          <p:nvPr/>
        </p:nvSpPr>
        <p:spPr bwMode="auto">
          <a:xfrm>
            <a:off x="8128000" y="3562350"/>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&gt; 80K</a:t>
            </a:r>
            <a:endParaRPr lang="en-US" sz="1600" b="0">
              <a:solidFill>
                <a:schemeClr val="bg2"/>
              </a:solidFill>
              <a:latin typeface="Arial" pitchFamily="34" charset="0"/>
            </a:endParaRPr>
          </a:p>
        </p:txBody>
      </p:sp>
      <p:sp>
        <p:nvSpPr>
          <p:cNvPr id="834597" name="Text Box 37"/>
          <p:cNvSpPr txBox="1">
            <a:spLocks noChangeArrowheads="1"/>
          </p:cNvSpPr>
          <p:nvPr/>
        </p:nvSpPr>
        <p:spPr bwMode="auto">
          <a:xfrm>
            <a:off x="4343400" y="50292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CC3300"/>
                </a:solidFill>
              </a:rPr>
              <a:t>There could be more than one tree that fits the same data!</a:t>
            </a:r>
          </a:p>
        </p:txBody>
      </p:sp>
    </p:spTree>
    <p:extLst>
      <p:ext uri="{BB962C8B-B14F-4D97-AF65-F5344CB8AC3E}">
        <p14:creationId xmlns:p14="http://schemas.microsoft.com/office/powerpoint/2010/main" val="5106254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Decision Tree Classification Task</a:t>
            </a:r>
          </a:p>
        </p:txBody>
      </p:sp>
      <p:graphicFrame>
        <p:nvGraphicFramePr>
          <p:cNvPr id="921603" name="Object 3"/>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spid="_x0000_s26647" name="Visio" r:id="rId3" imgW="8424875" imgH="6279741" progId="Visio.Drawing.6">
                  <p:embed/>
                </p:oleObj>
              </mc:Choice>
              <mc:Fallback>
                <p:oleObj name="Visio" r:id="rId3" imgW="8424875" imgH="627974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04" name="Line 4"/>
          <p:cNvSpPr>
            <a:spLocks noChangeShapeType="1"/>
          </p:cNvSpPr>
          <p:nvPr/>
        </p:nvSpPr>
        <p:spPr bwMode="auto">
          <a:xfrm flipH="1" flipV="1">
            <a:off x="6019800" y="4724400"/>
            <a:ext cx="0" cy="6858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1605" name="Text Box 5"/>
          <p:cNvSpPr txBox="1">
            <a:spLocks noChangeArrowheads="1"/>
          </p:cNvSpPr>
          <p:nvPr/>
        </p:nvSpPr>
        <p:spPr bwMode="auto">
          <a:xfrm>
            <a:off x="7086600" y="411480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Decision Tree</a:t>
            </a:r>
          </a:p>
        </p:txBody>
      </p:sp>
    </p:spTree>
    <p:extLst>
      <p:ext uri="{BB962C8B-B14F-4D97-AF65-F5344CB8AC3E}">
        <p14:creationId xmlns:p14="http://schemas.microsoft.com/office/powerpoint/2010/main" val="35718666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n-US"/>
              <a:t>Apply Model to Test Data</a:t>
            </a:r>
          </a:p>
        </p:txBody>
      </p:sp>
      <p:grpSp>
        <p:nvGrpSpPr>
          <p:cNvPr id="890883" name="Group 3"/>
          <p:cNvGrpSpPr>
            <a:grpSpLocks/>
          </p:cNvGrpSpPr>
          <p:nvPr/>
        </p:nvGrpSpPr>
        <p:grpSpPr bwMode="auto">
          <a:xfrm>
            <a:off x="685800" y="2362200"/>
            <a:ext cx="4267200" cy="3298825"/>
            <a:chOff x="384" y="1584"/>
            <a:chExt cx="2451" cy="1694"/>
          </a:xfrm>
        </p:grpSpPr>
        <p:sp>
          <p:nvSpPr>
            <p:cNvPr id="890884"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885"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886"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887"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888"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889"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890"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890891"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MarSt</a:t>
              </a:r>
              <a:endParaRPr lang="en-US" sz="1600" b="0">
                <a:solidFill>
                  <a:schemeClr val="bg2"/>
                </a:solidFill>
                <a:latin typeface="Arial" pitchFamily="34" charset="0"/>
              </a:endParaRPr>
            </a:p>
          </p:txBody>
        </p:sp>
        <p:sp>
          <p:nvSpPr>
            <p:cNvPr id="890892"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TaxInc</a:t>
              </a:r>
              <a:endParaRPr lang="en-US" sz="1600" b="0">
                <a:solidFill>
                  <a:schemeClr val="bg2"/>
                </a:solidFill>
                <a:latin typeface="Arial" pitchFamily="34" charset="0"/>
              </a:endParaRPr>
            </a:p>
          </p:txBody>
        </p:sp>
        <p:sp>
          <p:nvSpPr>
            <p:cNvPr id="890893"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894"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YES</a:t>
              </a:r>
              <a:endParaRPr lang="en-US" sz="1600" b="0">
                <a:solidFill>
                  <a:schemeClr val="bg2"/>
                </a:solidFill>
                <a:latin typeface="Arial" pitchFamily="34" charset="0"/>
              </a:endParaRPr>
            </a:p>
          </p:txBody>
        </p:sp>
        <p:sp>
          <p:nvSpPr>
            <p:cNvPr id="890895"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896"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0897"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898"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rgbClr val="00FFFF"/>
                </a:solidFill>
                <a:latin typeface="Arial" pitchFamily="34" charset="0"/>
              </a:endParaRPr>
            </a:p>
          </p:txBody>
        </p:sp>
        <p:sp>
          <p:nvSpPr>
            <p:cNvPr id="890899"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0900"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0901"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890902"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No</a:t>
              </a:r>
              <a:endParaRPr lang="en-US" sz="1600" b="0">
                <a:solidFill>
                  <a:schemeClr val="bg2"/>
                </a:solidFill>
                <a:latin typeface="Arial" pitchFamily="34" charset="0"/>
              </a:endParaRPr>
            </a:p>
          </p:txBody>
        </p:sp>
        <p:sp>
          <p:nvSpPr>
            <p:cNvPr id="890903"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Married</a:t>
              </a:r>
              <a:r>
                <a:rPr lang="en-US" sz="1600" b="0">
                  <a:solidFill>
                    <a:schemeClr val="bg2"/>
                  </a:solidFill>
                  <a:latin typeface="Arial" pitchFamily="34" charset="0"/>
                </a:rPr>
                <a:t> </a:t>
              </a:r>
            </a:p>
          </p:txBody>
        </p:sp>
        <p:sp>
          <p:nvSpPr>
            <p:cNvPr id="890904"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Single, Divorced</a:t>
              </a:r>
              <a:endParaRPr lang="en-US" sz="1600" b="0">
                <a:solidFill>
                  <a:schemeClr val="bg2"/>
                </a:solidFill>
                <a:latin typeface="Arial" pitchFamily="34" charset="0"/>
              </a:endParaRPr>
            </a:p>
          </p:txBody>
        </p:sp>
        <p:sp>
          <p:nvSpPr>
            <p:cNvPr id="890905"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&lt; 80K</a:t>
              </a:r>
              <a:endParaRPr lang="en-US" sz="1600" b="0">
                <a:solidFill>
                  <a:schemeClr val="bg2"/>
                </a:solidFill>
                <a:latin typeface="Arial" pitchFamily="34" charset="0"/>
              </a:endParaRPr>
            </a:p>
          </p:txBody>
        </p:sp>
        <p:sp>
          <p:nvSpPr>
            <p:cNvPr id="890906"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&gt; 80K</a:t>
              </a:r>
              <a:endParaRPr lang="en-US" sz="1600" b="0">
                <a:solidFill>
                  <a:schemeClr val="bg2"/>
                </a:solidFill>
                <a:latin typeface="Arial" pitchFamily="34" charset="0"/>
              </a:endParaRPr>
            </a:p>
          </p:txBody>
        </p:sp>
      </p:grpSp>
      <p:graphicFrame>
        <p:nvGraphicFramePr>
          <p:cNvPr id="890907" name="Object 27"/>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27671" name="Document" r:id="rId3" imgW="4651200" imgH="1576440" progId="Word.Document.8">
                  <p:embed/>
                </p:oleObj>
              </mc:Choice>
              <mc:Fallback>
                <p:oleObj name="Document" r:id="rId3" imgW="4651200" imgH="15764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08" name="Text Box 28"/>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pitchFamily="34" charset="0"/>
              </a:rPr>
              <a:t>Test Data</a:t>
            </a:r>
            <a:endParaRPr lang="en-US" sz="2000" b="0">
              <a:solidFill>
                <a:schemeClr val="bg2"/>
              </a:solidFill>
              <a:latin typeface="Arial" pitchFamily="34" charset="0"/>
            </a:endParaRPr>
          </a:p>
        </p:txBody>
      </p:sp>
      <p:sp>
        <p:nvSpPr>
          <p:cNvPr id="890909" name="Text Box 29"/>
          <p:cNvSpPr txBox="1">
            <a:spLocks noChangeArrowheads="1"/>
          </p:cNvSpPr>
          <p:nvPr/>
        </p:nvSpPr>
        <p:spPr bwMode="auto">
          <a:xfrm>
            <a:off x="990600" y="1447800"/>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20000"/>
              </a:spcBef>
              <a:buClr>
                <a:schemeClr val="accent2"/>
              </a:buClr>
              <a:buSzPct val="75000"/>
              <a:buFont typeface="Monotype Sorts" pitchFamily="2" charset="2"/>
              <a:buNone/>
            </a:pPr>
            <a:r>
              <a:rPr lang="en-US" sz="2000" b="0">
                <a:latin typeface="Arial" pitchFamily="34" charset="0"/>
              </a:rPr>
              <a:t>Start from the root of tree.</a:t>
            </a:r>
          </a:p>
        </p:txBody>
      </p:sp>
      <p:sp>
        <p:nvSpPr>
          <p:cNvPr id="890910" name="Line 30"/>
          <p:cNvSpPr>
            <a:spLocks noChangeShapeType="1"/>
          </p:cNvSpPr>
          <p:nvPr/>
        </p:nvSpPr>
        <p:spPr bwMode="auto">
          <a:xfrm>
            <a:off x="2133600" y="1828800"/>
            <a:ext cx="0" cy="457200"/>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4970290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en-US"/>
              <a:t>Apply Model to Test Data</a:t>
            </a:r>
          </a:p>
        </p:txBody>
      </p:sp>
      <p:grpSp>
        <p:nvGrpSpPr>
          <p:cNvPr id="891907" name="Group 3"/>
          <p:cNvGrpSpPr>
            <a:grpSpLocks/>
          </p:cNvGrpSpPr>
          <p:nvPr/>
        </p:nvGrpSpPr>
        <p:grpSpPr bwMode="auto">
          <a:xfrm>
            <a:off x="685800" y="2362200"/>
            <a:ext cx="4267200" cy="3298825"/>
            <a:chOff x="384" y="1584"/>
            <a:chExt cx="2451" cy="1694"/>
          </a:xfrm>
        </p:grpSpPr>
        <p:sp>
          <p:nvSpPr>
            <p:cNvPr id="891908"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09"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10"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11"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12"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13"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14"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891915"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MarSt</a:t>
              </a:r>
              <a:endParaRPr lang="en-US" sz="1600" b="0">
                <a:solidFill>
                  <a:schemeClr val="bg2"/>
                </a:solidFill>
                <a:latin typeface="Arial" pitchFamily="34" charset="0"/>
              </a:endParaRPr>
            </a:p>
          </p:txBody>
        </p:sp>
        <p:sp>
          <p:nvSpPr>
            <p:cNvPr id="891916"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TaxInc</a:t>
              </a:r>
              <a:endParaRPr lang="en-US" sz="1600" b="0">
                <a:solidFill>
                  <a:schemeClr val="bg2"/>
                </a:solidFill>
                <a:latin typeface="Arial" pitchFamily="34" charset="0"/>
              </a:endParaRPr>
            </a:p>
          </p:txBody>
        </p:sp>
        <p:sp>
          <p:nvSpPr>
            <p:cNvPr id="891917"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18"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YES</a:t>
              </a:r>
              <a:endParaRPr lang="en-US" sz="1600" b="0">
                <a:solidFill>
                  <a:schemeClr val="bg2"/>
                </a:solidFill>
                <a:latin typeface="Arial" pitchFamily="34" charset="0"/>
              </a:endParaRPr>
            </a:p>
          </p:txBody>
        </p:sp>
        <p:sp>
          <p:nvSpPr>
            <p:cNvPr id="891919"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20"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1921"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22"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rgbClr val="00FFFF"/>
                </a:solidFill>
                <a:latin typeface="Arial" pitchFamily="34" charset="0"/>
              </a:endParaRPr>
            </a:p>
          </p:txBody>
        </p:sp>
        <p:sp>
          <p:nvSpPr>
            <p:cNvPr id="891923"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1924"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1925"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891926"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No</a:t>
              </a:r>
              <a:endParaRPr lang="en-US" sz="1600" b="0">
                <a:solidFill>
                  <a:schemeClr val="bg2"/>
                </a:solidFill>
                <a:latin typeface="Arial" pitchFamily="34" charset="0"/>
              </a:endParaRPr>
            </a:p>
          </p:txBody>
        </p:sp>
        <p:sp>
          <p:nvSpPr>
            <p:cNvPr id="891927"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Married</a:t>
              </a:r>
              <a:r>
                <a:rPr lang="en-US" sz="1600" b="0">
                  <a:solidFill>
                    <a:schemeClr val="bg2"/>
                  </a:solidFill>
                  <a:latin typeface="Arial" pitchFamily="34" charset="0"/>
                </a:rPr>
                <a:t> </a:t>
              </a:r>
            </a:p>
          </p:txBody>
        </p:sp>
        <p:sp>
          <p:nvSpPr>
            <p:cNvPr id="891928"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Single, Divorced</a:t>
              </a:r>
              <a:endParaRPr lang="en-US" sz="1600" b="0">
                <a:solidFill>
                  <a:schemeClr val="bg2"/>
                </a:solidFill>
                <a:latin typeface="Arial" pitchFamily="34" charset="0"/>
              </a:endParaRPr>
            </a:p>
          </p:txBody>
        </p:sp>
        <p:sp>
          <p:nvSpPr>
            <p:cNvPr id="891929"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&lt; 80K</a:t>
              </a:r>
              <a:endParaRPr lang="en-US" sz="1600" b="0">
                <a:solidFill>
                  <a:schemeClr val="bg2"/>
                </a:solidFill>
                <a:latin typeface="Arial" pitchFamily="34" charset="0"/>
              </a:endParaRPr>
            </a:p>
          </p:txBody>
        </p:sp>
        <p:sp>
          <p:nvSpPr>
            <p:cNvPr id="891930"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&gt; 80K</a:t>
              </a:r>
              <a:endParaRPr lang="en-US" sz="1600" b="0">
                <a:solidFill>
                  <a:schemeClr val="bg2"/>
                </a:solidFill>
                <a:latin typeface="Arial" pitchFamily="34" charset="0"/>
              </a:endParaRPr>
            </a:p>
          </p:txBody>
        </p:sp>
      </p:grpSp>
      <p:graphicFrame>
        <p:nvGraphicFramePr>
          <p:cNvPr id="891931" name="Object 27"/>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28695" name="Document" r:id="rId3" imgW="4651200" imgH="1576440" progId="Word.Document.8">
                  <p:embed/>
                </p:oleObj>
              </mc:Choice>
              <mc:Fallback>
                <p:oleObj name="Document" r:id="rId3" imgW="4651200" imgH="15764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932" name="Text Box 28"/>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pitchFamily="34" charset="0"/>
              </a:rPr>
              <a:t>Test Data</a:t>
            </a:r>
            <a:endParaRPr lang="en-US" sz="2000" b="0">
              <a:solidFill>
                <a:schemeClr val="bg2"/>
              </a:solidFill>
              <a:latin typeface="Arial" pitchFamily="34" charset="0"/>
            </a:endParaRPr>
          </a:p>
        </p:txBody>
      </p:sp>
      <p:sp>
        <p:nvSpPr>
          <p:cNvPr id="891933" name="Line 29"/>
          <p:cNvSpPr>
            <a:spLocks noChangeShapeType="1"/>
          </p:cNvSpPr>
          <p:nvPr/>
        </p:nvSpPr>
        <p:spPr bwMode="auto">
          <a:xfrm flipH="1">
            <a:off x="2667000" y="1828800"/>
            <a:ext cx="2362200" cy="685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11594209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en-US"/>
              <a:t>Apply Model to Test Data</a:t>
            </a:r>
          </a:p>
        </p:txBody>
      </p:sp>
      <p:sp>
        <p:nvSpPr>
          <p:cNvPr id="892931"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32"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33"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34" name="Line 6"/>
          <p:cNvSpPr>
            <a:spLocks noChangeShapeType="1"/>
          </p:cNvSpPr>
          <p:nvPr/>
        </p:nvSpPr>
        <p:spPr bwMode="auto">
          <a:xfrm>
            <a:off x="3695700" y="3576638"/>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35"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36"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37"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892938"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MarSt</a:t>
            </a:r>
            <a:endParaRPr lang="en-US" sz="1600" b="0">
              <a:solidFill>
                <a:schemeClr val="bg2"/>
              </a:solidFill>
              <a:latin typeface="Arial" pitchFamily="34" charset="0"/>
            </a:endParaRPr>
          </a:p>
        </p:txBody>
      </p:sp>
      <p:sp>
        <p:nvSpPr>
          <p:cNvPr id="892939"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TaxInc</a:t>
            </a:r>
            <a:endParaRPr lang="en-US" sz="1600" b="0">
              <a:solidFill>
                <a:schemeClr val="bg2"/>
              </a:solidFill>
              <a:latin typeface="Arial" pitchFamily="34" charset="0"/>
            </a:endParaRPr>
          </a:p>
        </p:txBody>
      </p:sp>
      <p:sp>
        <p:nvSpPr>
          <p:cNvPr id="892940"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41" name="Text Box 13"/>
          <p:cNvSpPr txBox="1">
            <a:spLocks noChangeArrowheads="1"/>
          </p:cNvSpPr>
          <p:nvPr/>
        </p:nvSpPr>
        <p:spPr bwMode="auto">
          <a:xfrm>
            <a:off x="2859088" y="5194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YES</a:t>
            </a:r>
            <a:endParaRPr lang="en-US" sz="1600" b="0">
              <a:solidFill>
                <a:schemeClr val="bg2"/>
              </a:solidFill>
              <a:latin typeface="Arial" pitchFamily="34" charset="0"/>
            </a:endParaRPr>
          </a:p>
        </p:txBody>
      </p:sp>
      <p:sp>
        <p:nvSpPr>
          <p:cNvPr id="892942"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43" name="Text Box 15"/>
          <p:cNvSpPr txBox="1">
            <a:spLocks noChangeArrowheads="1"/>
          </p:cNvSpPr>
          <p:nvPr/>
        </p:nvSpPr>
        <p:spPr bwMode="auto">
          <a:xfrm>
            <a:off x="1435100" y="5197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2944"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45" name="Text Box 17"/>
          <p:cNvSpPr txBox="1">
            <a:spLocks noChangeArrowheads="1"/>
          </p:cNvSpPr>
          <p:nvPr/>
        </p:nvSpPr>
        <p:spPr bwMode="auto">
          <a:xfrm>
            <a:off x="814388" y="3254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rgbClr val="00FFFF"/>
              </a:solidFill>
              <a:latin typeface="Arial" pitchFamily="34" charset="0"/>
            </a:endParaRPr>
          </a:p>
        </p:txBody>
      </p:sp>
      <p:sp>
        <p:nvSpPr>
          <p:cNvPr id="892946"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2947" name="Text Box 19"/>
          <p:cNvSpPr txBox="1">
            <a:spLocks noChangeArrowheads="1"/>
          </p:cNvSpPr>
          <p:nvPr/>
        </p:nvSpPr>
        <p:spPr bwMode="auto">
          <a:xfrm>
            <a:off x="3968750" y="4259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2948" name="Text Box 20"/>
          <p:cNvSpPr txBox="1">
            <a:spLocks noChangeArrowheads="1"/>
          </p:cNvSpPr>
          <p:nvPr/>
        </p:nvSpPr>
        <p:spPr bwMode="auto">
          <a:xfrm>
            <a:off x="860425" y="2686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892949" name="Text Box 21"/>
          <p:cNvSpPr txBox="1">
            <a:spLocks noChangeArrowheads="1"/>
          </p:cNvSpPr>
          <p:nvPr/>
        </p:nvSpPr>
        <p:spPr bwMode="auto">
          <a:xfrm>
            <a:off x="2897188" y="2686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solidFill>
                  <a:srgbClr val="FF0000"/>
                </a:solidFill>
                <a:latin typeface="Arial" pitchFamily="34" charset="0"/>
              </a:rPr>
              <a:t>No</a:t>
            </a:r>
          </a:p>
        </p:txBody>
      </p:sp>
      <p:sp>
        <p:nvSpPr>
          <p:cNvPr id="892950" name="Text Box 22"/>
          <p:cNvSpPr txBox="1">
            <a:spLocks noChangeArrowheads="1"/>
          </p:cNvSpPr>
          <p:nvPr/>
        </p:nvSpPr>
        <p:spPr bwMode="auto">
          <a:xfrm>
            <a:off x="4022725" y="3624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Married</a:t>
            </a:r>
            <a:r>
              <a:rPr lang="en-US" sz="1600" b="0">
                <a:solidFill>
                  <a:schemeClr val="bg2"/>
                </a:solidFill>
                <a:latin typeface="Arial" pitchFamily="34" charset="0"/>
              </a:rPr>
              <a:t> </a:t>
            </a:r>
          </a:p>
        </p:txBody>
      </p:sp>
      <p:sp>
        <p:nvSpPr>
          <p:cNvPr id="892951" name="Text Box 23"/>
          <p:cNvSpPr txBox="1">
            <a:spLocks noChangeArrowheads="1"/>
          </p:cNvSpPr>
          <p:nvPr/>
        </p:nvSpPr>
        <p:spPr bwMode="auto">
          <a:xfrm>
            <a:off x="1662113" y="3659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Single, Divorced</a:t>
            </a:r>
            <a:endParaRPr lang="en-US" sz="1600" b="0">
              <a:solidFill>
                <a:schemeClr val="bg2"/>
              </a:solidFill>
              <a:latin typeface="Arial" pitchFamily="34" charset="0"/>
            </a:endParaRPr>
          </a:p>
        </p:txBody>
      </p:sp>
      <p:sp>
        <p:nvSpPr>
          <p:cNvPr id="892952" name="Text Box 24"/>
          <p:cNvSpPr txBox="1">
            <a:spLocks noChangeArrowheads="1"/>
          </p:cNvSpPr>
          <p:nvPr/>
        </p:nvSpPr>
        <p:spPr bwMode="auto">
          <a:xfrm>
            <a:off x="1155700"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&lt; 80K</a:t>
            </a:r>
            <a:endParaRPr lang="en-US" sz="1600" b="0">
              <a:solidFill>
                <a:schemeClr val="bg2"/>
              </a:solidFill>
              <a:latin typeface="Arial" pitchFamily="34" charset="0"/>
            </a:endParaRPr>
          </a:p>
        </p:txBody>
      </p:sp>
      <p:sp>
        <p:nvSpPr>
          <p:cNvPr id="892953" name="Text Box 25"/>
          <p:cNvSpPr txBox="1">
            <a:spLocks noChangeArrowheads="1"/>
          </p:cNvSpPr>
          <p:nvPr/>
        </p:nvSpPr>
        <p:spPr bwMode="auto">
          <a:xfrm>
            <a:off x="3101975"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&gt; 80K</a:t>
            </a:r>
            <a:endParaRPr lang="en-US" sz="1600" b="0">
              <a:solidFill>
                <a:schemeClr val="bg2"/>
              </a:solidFill>
              <a:latin typeface="Arial" pitchFamily="34" charset="0"/>
            </a:endParaRPr>
          </a:p>
        </p:txBody>
      </p:sp>
      <p:graphicFrame>
        <p:nvGraphicFramePr>
          <p:cNvPr id="892954"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29719" name="Document" r:id="rId3" imgW="4651200" imgH="1576440" progId="Word.Document.8">
                  <p:embed/>
                </p:oleObj>
              </mc:Choice>
              <mc:Fallback>
                <p:oleObj name="Document" r:id="rId3" imgW="4651200" imgH="15764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2955" name="Text Box 27"/>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pitchFamily="34" charset="0"/>
              </a:rPr>
              <a:t>Test Data</a:t>
            </a:r>
            <a:endParaRPr lang="en-US" sz="2000" b="0">
              <a:solidFill>
                <a:schemeClr val="bg2"/>
              </a:solidFill>
              <a:latin typeface="Arial" pitchFamily="34" charset="0"/>
            </a:endParaRPr>
          </a:p>
        </p:txBody>
      </p:sp>
      <p:sp>
        <p:nvSpPr>
          <p:cNvPr id="892956" name="Line 28"/>
          <p:cNvSpPr>
            <a:spLocks noChangeShapeType="1"/>
          </p:cNvSpPr>
          <p:nvPr/>
        </p:nvSpPr>
        <p:spPr bwMode="auto">
          <a:xfrm flipH="1">
            <a:off x="3352800" y="2362200"/>
            <a:ext cx="1600200" cy="4572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21472796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p:txBody>
          <a:bodyPr/>
          <a:lstStyle/>
          <a:p>
            <a:r>
              <a:rPr lang="en-US"/>
              <a:t>Apply Model to Test Data</a:t>
            </a:r>
          </a:p>
        </p:txBody>
      </p:sp>
      <p:sp>
        <p:nvSpPr>
          <p:cNvPr id="893955"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56"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57"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58" name="Line 6"/>
          <p:cNvSpPr>
            <a:spLocks noChangeShapeType="1"/>
          </p:cNvSpPr>
          <p:nvPr/>
        </p:nvSpPr>
        <p:spPr bwMode="auto">
          <a:xfrm>
            <a:off x="3695700" y="3576638"/>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59"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60"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61"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893962"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MarSt</a:t>
            </a:r>
            <a:endParaRPr lang="en-US" sz="1600" b="0">
              <a:solidFill>
                <a:schemeClr val="bg2"/>
              </a:solidFill>
              <a:latin typeface="Arial" pitchFamily="34" charset="0"/>
            </a:endParaRPr>
          </a:p>
        </p:txBody>
      </p:sp>
      <p:sp>
        <p:nvSpPr>
          <p:cNvPr id="893963"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TaxInc</a:t>
            </a:r>
            <a:endParaRPr lang="en-US" sz="1600" b="0">
              <a:solidFill>
                <a:schemeClr val="bg2"/>
              </a:solidFill>
              <a:latin typeface="Arial" pitchFamily="34" charset="0"/>
            </a:endParaRPr>
          </a:p>
        </p:txBody>
      </p:sp>
      <p:sp>
        <p:nvSpPr>
          <p:cNvPr id="893964"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65" name="Text Box 13"/>
          <p:cNvSpPr txBox="1">
            <a:spLocks noChangeArrowheads="1"/>
          </p:cNvSpPr>
          <p:nvPr/>
        </p:nvSpPr>
        <p:spPr bwMode="auto">
          <a:xfrm>
            <a:off x="2859088" y="5194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YES</a:t>
            </a:r>
            <a:endParaRPr lang="en-US" sz="1600" b="0">
              <a:solidFill>
                <a:schemeClr val="bg2"/>
              </a:solidFill>
              <a:latin typeface="Arial" pitchFamily="34" charset="0"/>
            </a:endParaRPr>
          </a:p>
        </p:txBody>
      </p:sp>
      <p:sp>
        <p:nvSpPr>
          <p:cNvPr id="893966"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67" name="Text Box 15"/>
          <p:cNvSpPr txBox="1">
            <a:spLocks noChangeArrowheads="1"/>
          </p:cNvSpPr>
          <p:nvPr/>
        </p:nvSpPr>
        <p:spPr bwMode="auto">
          <a:xfrm>
            <a:off x="1435100" y="5197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3968"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69" name="Text Box 17"/>
          <p:cNvSpPr txBox="1">
            <a:spLocks noChangeArrowheads="1"/>
          </p:cNvSpPr>
          <p:nvPr/>
        </p:nvSpPr>
        <p:spPr bwMode="auto">
          <a:xfrm>
            <a:off x="814388" y="3254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rgbClr val="00FFFF"/>
              </a:solidFill>
              <a:latin typeface="Arial" pitchFamily="34" charset="0"/>
            </a:endParaRPr>
          </a:p>
        </p:txBody>
      </p:sp>
      <p:sp>
        <p:nvSpPr>
          <p:cNvPr id="893970"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3971" name="Text Box 19"/>
          <p:cNvSpPr txBox="1">
            <a:spLocks noChangeArrowheads="1"/>
          </p:cNvSpPr>
          <p:nvPr/>
        </p:nvSpPr>
        <p:spPr bwMode="auto">
          <a:xfrm>
            <a:off x="3968750" y="4259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3972" name="Text Box 20"/>
          <p:cNvSpPr txBox="1">
            <a:spLocks noChangeArrowheads="1"/>
          </p:cNvSpPr>
          <p:nvPr/>
        </p:nvSpPr>
        <p:spPr bwMode="auto">
          <a:xfrm>
            <a:off x="860425" y="2686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893973" name="Text Box 21"/>
          <p:cNvSpPr txBox="1">
            <a:spLocks noChangeArrowheads="1"/>
          </p:cNvSpPr>
          <p:nvPr/>
        </p:nvSpPr>
        <p:spPr bwMode="auto">
          <a:xfrm>
            <a:off x="2897188" y="2686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solidFill>
                  <a:srgbClr val="FF0000"/>
                </a:solidFill>
                <a:latin typeface="Arial" pitchFamily="34" charset="0"/>
              </a:rPr>
              <a:t>No</a:t>
            </a:r>
          </a:p>
        </p:txBody>
      </p:sp>
      <p:sp>
        <p:nvSpPr>
          <p:cNvPr id="893974" name="Text Box 22"/>
          <p:cNvSpPr txBox="1">
            <a:spLocks noChangeArrowheads="1"/>
          </p:cNvSpPr>
          <p:nvPr/>
        </p:nvSpPr>
        <p:spPr bwMode="auto">
          <a:xfrm>
            <a:off x="4022725" y="3624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Married</a:t>
            </a:r>
            <a:r>
              <a:rPr lang="en-US" sz="1600" b="0">
                <a:solidFill>
                  <a:schemeClr val="bg2"/>
                </a:solidFill>
                <a:latin typeface="Arial" pitchFamily="34" charset="0"/>
              </a:rPr>
              <a:t> </a:t>
            </a:r>
          </a:p>
        </p:txBody>
      </p:sp>
      <p:sp>
        <p:nvSpPr>
          <p:cNvPr id="893975" name="Text Box 23"/>
          <p:cNvSpPr txBox="1">
            <a:spLocks noChangeArrowheads="1"/>
          </p:cNvSpPr>
          <p:nvPr/>
        </p:nvSpPr>
        <p:spPr bwMode="auto">
          <a:xfrm>
            <a:off x="1662113" y="3659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Single, Divorced</a:t>
            </a:r>
            <a:endParaRPr lang="en-US" sz="1600" b="0">
              <a:solidFill>
                <a:schemeClr val="bg2"/>
              </a:solidFill>
              <a:latin typeface="Arial" pitchFamily="34" charset="0"/>
            </a:endParaRPr>
          </a:p>
        </p:txBody>
      </p:sp>
      <p:sp>
        <p:nvSpPr>
          <p:cNvPr id="893976" name="Text Box 24"/>
          <p:cNvSpPr txBox="1">
            <a:spLocks noChangeArrowheads="1"/>
          </p:cNvSpPr>
          <p:nvPr/>
        </p:nvSpPr>
        <p:spPr bwMode="auto">
          <a:xfrm>
            <a:off x="1155700"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&lt; 80K</a:t>
            </a:r>
            <a:endParaRPr lang="en-US" sz="1600" b="0">
              <a:solidFill>
                <a:schemeClr val="bg2"/>
              </a:solidFill>
              <a:latin typeface="Arial" pitchFamily="34" charset="0"/>
            </a:endParaRPr>
          </a:p>
        </p:txBody>
      </p:sp>
      <p:sp>
        <p:nvSpPr>
          <p:cNvPr id="893977" name="Text Box 25"/>
          <p:cNvSpPr txBox="1">
            <a:spLocks noChangeArrowheads="1"/>
          </p:cNvSpPr>
          <p:nvPr/>
        </p:nvSpPr>
        <p:spPr bwMode="auto">
          <a:xfrm>
            <a:off x="3101975"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&gt; 80K</a:t>
            </a:r>
            <a:endParaRPr lang="en-US" sz="1600" b="0">
              <a:solidFill>
                <a:schemeClr val="bg2"/>
              </a:solidFill>
              <a:latin typeface="Arial" pitchFamily="34" charset="0"/>
            </a:endParaRPr>
          </a:p>
        </p:txBody>
      </p:sp>
      <p:graphicFrame>
        <p:nvGraphicFramePr>
          <p:cNvPr id="893978"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30743" name="Document" r:id="rId3" imgW="4651200" imgH="1576440" progId="Word.Document.8">
                  <p:embed/>
                </p:oleObj>
              </mc:Choice>
              <mc:Fallback>
                <p:oleObj name="Document" r:id="rId3" imgW="4651200" imgH="15764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3979" name="Text Box 27"/>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pitchFamily="34" charset="0"/>
              </a:rPr>
              <a:t>Test Data</a:t>
            </a:r>
            <a:endParaRPr lang="en-US" sz="2000" b="0">
              <a:solidFill>
                <a:schemeClr val="bg2"/>
              </a:solidFill>
              <a:latin typeface="Arial" pitchFamily="34" charset="0"/>
            </a:endParaRPr>
          </a:p>
        </p:txBody>
      </p:sp>
      <p:sp>
        <p:nvSpPr>
          <p:cNvPr id="893980" name="Line 28"/>
          <p:cNvSpPr>
            <a:spLocks noChangeShapeType="1"/>
          </p:cNvSpPr>
          <p:nvPr/>
        </p:nvSpPr>
        <p:spPr bwMode="auto">
          <a:xfrm flipH="1">
            <a:off x="3810000" y="2057400"/>
            <a:ext cx="2057400" cy="12954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15952964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r>
              <a:rPr lang="en-US"/>
              <a:t>Apply Model to Test Data</a:t>
            </a:r>
          </a:p>
        </p:txBody>
      </p:sp>
      <p:sp>
        <p:nvSpPr>
          <p:cNvPr id="894979"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80"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81"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82" name="Line 6"/>
          <p:cNvSpPr>
            <a:spLocks noChangeShapeType="1"/>
          </p:cNvSpPr>
          <p:nvPr/>
        </p:nvSpPr>
        <p:spPr bwMode="auto">
          <a:xfrm>
            <a:off x="3695700" y="3576638"/>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83"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84"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85"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894986"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MarSt</a:t>
            </a:r>
            <a:endParaRPr lang="en-US" sz="1600" b="0">
              <a:solidFill>
                <a:schemeClr val="bg2"/>
              </a:solidFill>
              <a:latin typeface="Arial" pitchFamily="34" charset="0"/>
            </a:endParaRPr>
          </a:p>
        </p:txBody>
      </p:sp>
      <p:sp>
        <p:nvSpPr>
          <p:cNvPr id="894987"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TaxInc</a:t>
            </a:r>
            <a:endParaRPr lang="en-US" sz="1600" b="0">
              <a:solidFill>
                <a:schemeClr val="bg2"/>
              </a:solidFill>
              <a:latin typeface="Arial" pitchFamily="34" charset="0"/>
            </a:endParaRPr>
          </a:p>
        </p:txBody>
      </p:sp>
      <p:sp>
        <p:nvSpPr>
          <p:cNvPr id="894988"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89" name="Text Box 13"/>
          <p:cNvSpPr txBox="1">
            <a:spLocks noChangeArrowheads="1"/>
          </p:cNvSpPr>
          <p:nvPr/>
        </p:nvSpPr>
        <p:spPr bwMode="auto">
          <a:xfrm>
            <a:off x="2859088" y="5194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YES</a:t>
            </a:r>
            <a:endParaRPr lang="en-US" sz="1600" b="0">
              <a:solidFill>
                <a:schemeClr val="bg2"/>
              </a:solidFill>
              <a:latin typeface="Arial" pitchFamily="34" charset="0"/>
            </a:endParaRPr>
          </a:p>
        </p:txBody>
      </p:sp>
      <p:sp>
        <p:nvSpPr>
          <p:cNvPr id="894990"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91" name="Text Box 15"/>
          <p:cNvSpPr txBox="1">
            <a:spLocks noChangeArrowheads="1"/>
          </p:cNvSpPr>
          <p:nvPr/>
        </p:nvSpPr>
        <p:spPr bwMode="auto">
          <a:xfrm>
            <a:off x="1435100" y="5197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4992"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93" name="Text Box 17"/>
          <p:cNvSpPr txBox="1">
            <a:spLocks noChangeArrowheads="1"/>
          </p:cNvSpPr>
          <p:nvPr/>
        </p:nvSpPr>
        <p:spPr bwMode="auto">
          <a:xfrm>
            <a:off x="814388" y="3254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rgbClr val="00FFFF"/>
              </a:solidFill>
              <a:latin typeface="Arial" pitchFamily="34" charset="0"/>
            </a:endParaRPr>
          </a:p>
        </p:txBody>
      </p:sp>
      <p:sp>
        <p:nvSpPr>
          <p:cNvPr id="894994"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4995" name="Text Box 19"/>
          <p:cNvSpPr txBox="1">
            <a:spLocks noChangeArrowheads="1"/>
          </p:cNvSpPr>
          <p:nvPr/>
        </p:nvSpPr>
        <p:spPr bwMode="auto">
          <a:xfrm>
            <a:off x="3968750" y="4259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4996" name="Text Box 20"/>
          <p:cNvSpPr txBox="1">
            <a:spLocks noChangeArrowheads="1"/>
          </p:cNvSpPr>
          <p:nvPr/>
        </p:nvSpPr>
        <p:spPr bwMode="auto">
          <a:xfrm>
            <a:off x="860425" y="2686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894997" name="Text Box 21"/>
          <p:cNvSpPr txBox="1">
            <a:spLocks noChangeArrowheads="1"/>
          </p:cNvSpPr>
          <p:nvPr/>
        </p:nvSpPr>
        <p:spPr bwMode="auto">
          <a:xfrm>
            <a:off x="2897188" y="2686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solidFill>
                  <a:srgbClr val="FF0000"/>
                </a:solidFill>
                <a:latin typeface="Arial" pitchFamily="34" charset="0"/>
              </a:rPr>
              <a:t>No</a:t>
            </a:r>
          </a:p>
        </p:txBody>
      </p:sp>
      <p:sp>
        <p:nvSpPr>
          <p:cNvPr id="894998" name="Text Box 22"/>
          <p:cNvSpPr txBox="1">
            <a:spLocks noChangeArrowheads="1"/>
          </p:cNvSpPr>
          <p:nvPr/>
        </p:nvSpPr>
        <p:spPr bwMode="auto">
          <a:xfrm>
            <a:off x="4022725" y="3624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solidFill>
                  <a:srgbClr val="FF0000"/>
                </a:solidFill>
                <a:latin typeface="Arial" pitchFamily="34" charset="0"/>
              </a:rPr>
              <a:t>Married </a:t>
            </a:r>
          </a:p>
        </p:txBody>
      </p:sp>
      <p:sp>
        <p:nvSpPr>
          <p:cNvPr id="894999" name="Text Box 23"/>
          <p:cNvSpPr txBox="1">
            <a:spLocks noChangeArrowheads="1"/>
          </p:cNvSpPr>
          <p:nvPr/>
        </p:nvSpPr>
        <p:spPr bwMode="auto">
          <a:xfrm>
            <a:off x="1662113" y="3659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Single, Divorced</a:t>
            </a:r>
            <a:endParaRPr lang="en-US" sz="1600" b="0">
              <a:solidFill>
                <a:schemeClr val="bg2"/>
              </a:solidFill>
              <a:latin typeface="Arial" pitchFamily="34" charset="0"/>
            </a:endParaRPr>
          </a:p>
        </p:txBody>
      </p:sp>
      <p:sp>
        <p:nvSpPr>
          <p:cNvPr id="895000" name="Text Box 24"/>
          <p:cNvSpPr txBox="1">
            <a:spLocks noChangeArrowheads="1"/>
          </p:cNvSpPr>
          <p:nvPr/>
        </p:nvSpPr>
        <p:spPr bwMode="auto">
          <a:xfrm>
            <a:off x="1155700"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&lt; 80K</a:t>
            </a:r>
            <a:endParaRPr lang="en-US" sz="1600" b="0">
              <a:solidFill>
                <a:schemeClr val="bg2"/>
              </a:solidFill>
              <a:latin typeface="Arial" pitchFamily="34" charset="0"/>
            </a:endParaRPr>
          </a:p>
        </p:txBody>
      </p:sp>
      <p:sp>
        <p:nvSpPr>
          <p:cNvPr id="895001" name="Text Box 25"/>
          <p:cNvSpPr txBox="1">
            <a:spLocks noChangeArrowheads="1"/>
          </p:cNvSpPr>
          <p:nvPr/>
        </p:nvSpPr>
        <p:spPr bwMode="auto">
          <a:xfrm>
            <a:off x="3101975"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&gt; 80K</a:t>
            </a:r>
            <a:endParaRPr lang="en-US" sz="1600" b="0">
              <a:solidFill>
                <a:schemeClr val="bg2"/>
              </a:solidFill>
              <a:latin typeface="Arial" pitchFamily="34" charset="0"/>
            </a:endParaRPr>
          </a:p>
        </p:txBody>
      </p:sp>
      <p:graphicFrame>
        <p:nvGraphicFramePr>
          <p:cNvPr id="895002"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31767" name="Document" r:id="rId3" imgW="4651200" imgH="1576440" progId="Word.Document.8">
                  <p:embed/>
                </p:oleObj>
              </mc:Choice>
              <mc:Fallback>
                <p:oleObj name="Document" r:id="rId3" imgW="4651200" imgH="15764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5003" name="Text Box 27"/>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pitchFamily="34" charset="0"/>
              </a:rPr>
              <a:t>Test Data</a:t>
            </a:r>
            <a:endParaRPr lang="en-US" sz="2000" b="0">
              <a:solidFill>
                <a:schemeClr val="bg2"/>
              </a:solidFill>
              <a:latin typeface="Arial" pitchFamily="34" charset="0"/>
            </a:endParaRPr>
          </a:p>
        </p:txBody>
      </p:sp>
      <p:sp>
        <p:nvSpPr>
          <p:cNvPr id="895004" name="Line 28"/>
          <p:cNvSpPr>
            <a:spLocks noChangeShapeType="1"/>
          </p:cNvSpPr>
          <p:nvPr/>
        </p:nvSpPr>
        <p:spPr bwMode="auto">
          <a:xfrm flipH="1">
            <a:off x="4648200" y="2590800"/>
            <a:ext cx="1295400" cy="9906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37109937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a:t>Apply Model to Test Data</a:t>
            </a:r>
          </a:p>
        </p:txBody>
      </p:sp>
      <p:sp>
        <p:nvSpPr>
          <p:cNvPr id="896003" name="Line 3"/>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04" name="Line 4"/>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05" name="Line 5"/>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06" name="Line 6"/>
          <p:cNvSpPr>
            <a:spLocks noChangeShapeType="1"/>
          </p:cNvSpPr>
          <p:nvPr/>
        </p:nvSpPr>
        <p:spPr bwMode="auto">
          <a:xfrm>
            <a:off x="3695700" y="3576638"/>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07" name="Line 7"/>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08" name="Line 8"/>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09" name="Text Box 9"/>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Refund</a:t>
            </a:r>
            <a:endParaRPr lang="en-US" sz="1600" b="0">
              <a:solidFill>
                <a:schemeClr val="bg2"/>
              </a:solidFill>
              <a:latin typeface="Arial" pitchFamily="34" charset="0"/>
            </a:endParaRPr>
          </a:p>
        </p:txBody>
      </p:sp>
      <p:sp>
        <p:nvSpPr>
          <p:cNvPr id="896010" name="Text Box 10"/>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MarSt</a:t>
            </a:r>
            <a:endParaRPr lang="en-US" sz="1600" b="0">
              <a:solidFill>
                <a:schemeClr val="bg2"/>
              </a:solidFill>
              <a:latin typeface="Arial" pitchFamily="34" charset="0"/>
            </a:endParaRPr>
          </a:p>
        </p:txBody>
      </p:sp>
      <p:sp>
        <p:nvSpPr>
          <p:cNvPr id="896011" name="Text Box 11"/>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pitchFamily="34" charset="0"/>
              </a:rPr>
              <a:t>TaxInc</a:t>
            </a:r>
            <a:endParaRPr lang="en-US" sz="1600" b="0">
              <a:solidFill>
                <a:schemeClr val="bg2"/>
              </a:solidFill>
              <a:latin typeface="Arial" pitchFamily="34" charset="0"/>
            </a:endParaRPr>
          </a:p>
        </p:txBody>
      </p:sp>
      <p:sp>
        <p:nvSpPr>
          <p:cNvPr id="896012" name="AutoShape 12"/>
          <p:cNvSpPr>
            <a:spLocks noChangeArrowheads="1"/>
          </p:cNvSpPr>
          <p:nvPr/>
        </p:nvSpPr>
        <p:spPr bwMode="auto">
          <a:xfrm>
            <a:off x="2941638" y="5194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13" name="Text Box 13"/>
          <p:cNvSpPr txBox="1">
            <a:spLocks noChangeArrowheads="1"/>
          </p:cNvSpPr>
          <p:nvPr/>
        </p:nvSpPr>
        <p:spPr bwMode="auto">
          <a:xfrm>
            <a:off x="2859088" y="5194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YES</a:t>
            </a:r>
            <a:endParaRPr lang="en-US" sz="1600" b="0">
              <a:solidFill>
                <a:schemeClr val="bg2"/>
              </a:solidFill>
              <a:latin typeface="Arial" pitchFamily="34" charset="0"/>
            </a:endParaRPr>
          </a:p>
        </p:txBody>
      </p:sp>
      <p:sp>
        <p:nvSpPr>
          <p:cNvPr id="896014" name="AutoShape 14"/>
          <p:cNvSpPr>
            <a:spLocks noChangeArrowheads="1"/>
          </p:cNvSpPr>
          <p:nvPr/>
        </p:nvSpPr>
        <p:spPr bwMode="auto">
          <a:xfrm>
            <a:off x="1304925" y="5214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15" name="Text Box 15"/>
          <p:cNvSpPr txBox="1">
            <a:spLocks noChangeArrowheads="1"/>
          </p:cNvSpPr>
          <p:nvPr/>
        </p:nvSpPr>
        <p:spPr bwMode="auto">
          <a:xfrm>
            <a:off x="1435100" y="5197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6016" name="AutoShape 16"/>
          <p:cNvSpPr>
            <a:spLocks noChangeArrowheads="1"/>
          </p:cNvSpPr>
          <p:nvPr/>
        </p:nvSpPr>
        <p:spPr bwMode="auto">
          <a:xfrm>
            <a:off x="685800" y="3271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17" name="Text Box 17"/>
          <p:cNvSpPr txBox="1">
            <a:spLocks noChangeArrowheads="1"/>
          </p:cNvSpPr>
          <p:nvPr/>
        </p:nvSpPr>
        <p:spPr bwMode="auto">
          <a:xfrm>
            <a:off x="814388" y="3254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rgbClr val="00FFFF"/>
              </a:solidFill>
              <a:latin typeface="Arial" pitchFamily="34" charset="0"/>
            </a:endParaRPr>
          </a:p>
        </p:txBody>
      </p:sp>
      <p:sp>
        <p:nvSpPr>
          <p:cNvPr id="896018" name="AutoShape 18"/>
          <p:cNvSpPr>
            <a:spLocks noChangeArrowheads="1"/>
          </p:cNvSpPr>
          <p:nvPr/>
        </p:nvSpPr>
        <p:spPr bwMode="auto">
          <a:xfrm>
            <a:off x="3860800" y="4259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19" name="Text Box 19"/>
          <p:cNvSpPr txBox="1">
            <a:spLocks noChangeArrowheads="1"/>
          </p:cNvSpPr>
          <p:nvPr/>
        </p:nvSpPr>
        <p:spPr bwMode="auto">
          <a:xfrm>
            <a:off x="3968750" y="4259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pitchFamily="34" charset="0"/>
              </a:rPr>
              <a:t>NO</a:t>
            </a:r>
            <a:endParaRPr lang="en-US" sz="1600" b="0">
              <a:solidFill>
                <a:schemeClr val="bg2"/>
              </a:solidFill>
              <a:latin typeface="Arial" pitchFamily="34" charset="0"/>
            </a:endParaRPr>
          </a:p>
        </p:txBody>
      </p:sp>
      <p:sp>
        <p:nvSpPr>
          <p:cNvPr id="896020" name="Text Box 20"/>
          <p:cNvSpPr txBox="1">
            <a:spLocks noChangeArrowheads="1"/>
          </p:cNvSpPr>
          <p:nvPr/>
        </p:nvSpPr>
        <p:spPr bwMode="auto">
          <a:xfrm>
            <a:off x="860425" y="2686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Yes</a:t>
            </a:r>
            <a:endParaRPr lang="en-US" sz="1600" b="0">
              <a:solidFill>
                <a:schemeClr val="bg2"/>
              </a:solidFill>
              <a:latin typeface="Arial" pitchFamily="34" charset="0"/>
            </a:endParaRPr>
          </a:p>
        </p:txBody>
      </p:sp>
      <p:sp>
        <p:nvSpPr>
          <p:cNvPr id="896021" name="Text Box 21"/>
          <p:cNvSpPr txBox="1">
            <a:spLocks noChangeArrowheads="1"/>
          </p:cNvSpPr>
          <p:nvPr/>
        </p:nvSpPr>
        <p:spPr bwMode="auto">
          <a:xfrm>
            <a:off x="2897188" y="2686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solidFill>
                  <a:srgbClr val="FF0000"/>
                </a:solidFill>
                <a:latin typeface="Arial" pitchFamily="34" charset="0"/>
              </a:rPr>
              <a:t>No</a:t>
            </a:r>
          </a:p>
        </p:txBody>
      </p:sp>
      <p:sp>
        <p:nvSpPr>
          <p:cNvPr id="896022" name="Text Box 22"/>
          <p:cNvSpPr txBox="1">
            <a:spLocks noChangeArrowheads="1"/>
          </p:cNvSpPr>
          <p:nvPr/>
        </p:nvSpPr>
        <p:spPr bwMode="auto">
          <a:xfrm>
            <a:off x="4022725" y="3624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solidFill>
                  <a:srgbClr val="FF0000"/>
                </a:solidFill>
                <a:latin typeface="Arial" pitchFamily="34" charset="0"/>
              </a:rPr>
              <a:t>Married </a:t>
            </a:r>
          </a:p>
        </p:txBody>
      </p:sp>
      <p:sp>
        <p:nvSpPr>
          <p:cNvPr id="896023" name="Text Box 23"/>
          <p:cNvSpPr txBox="1">
            <a:spLocks noChangeArrowheads="1"/>
          </p:cNvSpPr>
          <p:nvPr/>
        </p:nvSpPr>
        <p:spPr bwMode="auto">
          <a:xfrm>
            <a:off x="1662113" y="3659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Single, Divorced</a:t>
            </a:r>
            <a:endParaRPr lang="en-US" sz="1600" b="0">
              <a:solidFill>
                <a:schemeClr val="bg2"/>
              </a:solidFill>
              <a:latin typeface="Arial" pitchFamily="34" charset="0"/>
            </a:endParaRPr>
          </a:p>
        </p:txBody>
      </p:sp>
      <p:sp>
        <p:nvSpPr>
          <p:cNvPr id="896024" name="Text Box 24"/>
          <p:cNvSpPr txBox="1">
            <a:spLocks noChangeArrowheads="1"/>
          </p:cNvSpPr>
          <p:nvPr/>
        </p:nvSpPr>
        <p:spPr bwMode="auto">
          <a:xfrm>
            <a:off x="1155700"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&lt; 80K</a:t>
            </a:r>
            <a:endParaRPr lang="en-US" sz="1600" b="0">
              <a:solidFill>
                <a:schemeClr val="bg2"/>
              </a:solidFill>
              <a:latin typeface="Arial" pitchFamily="34" charset="0"/>
            </a:endParaRPr>
          </a:p>
        </p:txBody>
      </p:sp>
      <p:sp>
        <p:nvSpPr>
          <p:cNvPr id="896025" name="Text Box 25"/>
          <p:cNvSpPr txBox="1">
            <a:spLocks noChangeArrowheads="1"/>
          </p:cNvSpPr>
          <p:nvPr/>
        </p:nvSpPr>
        <p:spPr bwMode="auto">
          <a:xfrm>
            <a:off x="3101975" y="4630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1600" b="0">
                <a:latin typeface="Arial" pitchFamily="34" charset="0"/>
              </a:rPr>
              <a:t>&gt; 80K</a:t>
            </a:r>
            <a:endParaRPr lang="en-US" sz="1600" b="0">
              <a:solidFill>
                <a:schemeClr val="bg2"/>
              </a:solidFill>
              <a:latin typeface="Arial" pitchFamily="34" charset="0"/>
            </a:endParaRPr>
          </a:p>
        </p:txBody>
      </p:sp>
      <p:graphicFrame>
        <p:nvGraphicFramePr>
          <p:cNvPr id="896026" name="Object 26"/>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spid="_x0000_s32791" name="Document" r:id="rId3" imgW="4651200" imgH="1576440" progId="Word.Document.8">
                  <p:embed/>
                </p:oleObj>
              </mc:Choice>
              <mc:Fallback>
                <p:oleObj name="Document" r:id="rId3" imgW="4651200" imgH="15764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6027" name="Text Box 27"/>
          <p:cNvSpPr txBox="1">
            <a:spLocks noChangeArrowheads="1"/>
          </p:cNvSpPr>
          <p:nvPr/>
        </p:nvSpPr>
        <p:spPr bwMode="auto">
          <a:xfrm>
            <a:off x="4800600" y="1143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pitchFamily="34" charset="0"/>
              </a:rPr>
              <a:t>Test Data</a:t>
            </a:r>
            <a:endParaRPr lang="en-US" sz="2000" b="0">
              <a:solidFill>
                <a:schemeClr val="bg2"/>
              </a:solidFill>
              <a:latin typeface="Arial" pitchFamily="34" charset="0"/>
            </a:endParaRPr>
          </a:p>
        </p:txBody>
      </p:sp>
      <p:sp>
        <p:nvSpPr>
          <p:cNvPr id="896028" name="Line 28"/>
          <p:cNvSpPr>
            <a:spLocks noChangeShapeType="1"/>
          </p:cNvSpPr>
          <p:nvPr/>
        </p:nvSpPr>
        <p:spPr bwMode="auto">
          <a:xfrm flipH="1">
            <a:off x="4495800" y="2590800"/>
            <a:ext cx="3124200" cy="1828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96029" name="Text Box 29"/>
          <p:cNvSpPr txBox="1">
            <a:spLocks noChangeArrowheads="1"/>
          </p:cNvSpPr>
          <p:nvPr/>
        </p:nvSpPr>
        <p:spPr bwMode="auto">
          <a:xfrm>
            <a:off x="6019800" y="35814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20000"/>
              </a:spcBef>
              <a:buClr>
                <a:schemeClr val="accent2"/>
              </a:buClr>
              <a:buSzPct val="75000"/>
              <a:buFont typeface="Monotype Sorts" pitchFamily="2" charset="2"/>
              <a:buNone/>
            </a:pPr>
            <a:r>
              <a:rPr lang="en-US" sz="2000" b="0">
                <a:latin typeface="Arial" pitchFamily="34" charset="0"/>
              </a:rPr>
              <a:t>Assign Cheat to “No”</a:t>
            </a:r>
          </a:p>
        </p:txBody>
      </p:sp>
    </p:spTree>
    <p:extLst>
      <p:ext uri="{BB962C8B-B14F-4D97-AF65-F5344CB8AC3E}">
        <p14:creationId xmlns:p14="http://schemas.microsoft.com/office/powerpoint/2010/main" val="11996787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a:t>Decision Tree Classification Task</a:t>
            </a:r>
          </a:p>
        </p:txBody>
      </p:sp>
      <p:graphicFrame>
        <p:nvGraphicFramePr>
          <p:cNvPr id="922627" name="Object 3"/>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spid="_x0000_s33815" name="Visio" r:id="rId3" imgW="8424875" imgH="6279741" progId="Visio.Drawing.6">
                  <p:embed/>
                </p:oleObj>
              </mc:Choice>
              <mc:Fallback>
                <p:oleObj name="Visio" r:id="rId3" imgW="8424875" imgH="627974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28" name="Line 4"/>
          <p:cNvSpPr>
            <a:spLocks noChangeShapeType="1"/>
          </p:cNvSpPr>
          <p:nvPr/>
        </p:nvSpPr>
        <p:spPr bwMode="auto">
          <a:xfrm flipH="1">
            <a:off x="6400800" y="2362200"/>
            <a:ext cx="6858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2629" name="Text Box 5"/>
          <p:cNvSpPr txBox="1">
            <a:spLocks noChangeArrowheads="1"/>
          </p:cNvSpPr>
          <p:nvPr/>
        </p:nvSpPr>
        <p:spPr bwMode="auto">
          <a:xfrm>
            <a:off x="7086600" y="4283075"/>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Decision Tree</a:t>
            </a:r>
          </a:p>
        </p:txBody>
      </p:sp>
    </p:spTree>
    <p:extLst>
      <p:ext uri="{BB962C8B-B14F-4D97-AF65-F5344CB8AC3E}">
        <p14:creationId xmlns:p14="http://schemas.microsoft.com/office/powerpoint/2010/main" val="3460514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116632"/>
            <a:ext cx="8640960" cy="6032421"/>
          </a:xfrm>
          <a:prstGeom prst="rect">
            <a:avLst/>
          </a:prstGeom>
          <a:noFill/>
        </p:spPr>
        <p:txBody>
          <a:bodyPr wrap="square" rtlCol="0">
            <a:spAutoFit/>
          </a:bodyPr>
          <a:lstStyle/>
          <a:p>
            <a:r>
              <a:rPr lang="it-IT" sz="3200" b="1" dirty="0" err="1" smtClean="0">
                <a:solidFill>
                  <a:srgbClr val="FF0000"/>
                </a:solidFill>
              </a:rPr>
              <a:t>Is</a:t>
            </a:r>
            <a:r>
              <a:rPr lang="it-IT" sz="3200" b="1" dirty="0" smtClean="0">
                <a:solidFill>
                  <a:srgbClr val="FF0000"/>
                </a:solidFill>
              </a:rPr>
              <a:t> Data </a:t>
            </a:r>
            <a:r>
              <a:rPr lang="it-IT" sz="3200" b="1" dirty="0" err="1" smtClean="0">
                <a:solidFill>
                  <a:srgbClr val="FF0000"/>
                </a:solidFill>
              </a:rPr>
              <a:t>Mining</a:t>
            </a:r>
            <a:r>
              <a:rPr lang="it-IT" sz="3200" b="1" dirty="0" smtClean="0">
                <a:solidFill>
                  <a:srgbClr val="FF0000"/>
                </a:solidFill>
              </a:rPr>
              <a:t> </a:t>
            </a:r>
            <a:r>
              <a:rPr lang="it-IT" sz="3200" b="1" dirty="0" err="1" smtClean="0">
                <a:solidFill>
                  <a:srgbClr val="FF0000"/>
                </a:solidFill>
              </a:rPr>
              <a:t>useful</a:t>
            </a:r>
            <a:r>
              <a:rPr lang="it-IT" sz="3200" b="1" dirty="0" smtClean="0">
                <a:solidFill>
                  <a:srgbClr val="FF0000"/>
                </a:solidFill>
              </a:rPr>
              <a:t>?</a:t>
            </a:r>
            <a:endParaRPr lang="it-IT" sz="3200" dirty="0"/>
          </a:p>
          <a:p>
            <a:pPr marL="285750" indent="-285750">
              <a:buFont typeface="Arial" pitchFamily="34" charset="0"/>
              <a:buChar char="•"/>
            </a:pPr>
            <a:r>
              <a:rPr lang="it-IT" sz="2400" b="1" dirty="0" smtClean="0"/>
              <a:t>Can </a:t>
            </a:r>
            <a:r>
              <a:rPr lang="it-IT" sz="2400" b="1" dirty="0" err="1" smtClean="0"/>
              <a:t>it</a:t>
            </a:r>
            <a:r>
              <a:rPr lang="it-IT" sz="2400" b="1" dirty="0" smtClean="0"/>
              <a:t> </a:t>
            </a:r>
            <a:r>
              <a:rPr lang="it-IT" sz="2400" b="1" dirty="0" err="1" smtClean="0"/>
              <a:t>ensure</a:t>
            </a:r>
            <a:r>
              <a:rPr lang="it-IT" sz="2400" b="1" dirty="0" smtClean="0"/>
              <a:t> the </a:t>
            </a:r>
            <a:r>
              <a:rPr lang="it-IT" sz="2400" b="1" dirty="0" err="1" smtClean="0"/>
              <a:t>accuracy</a:t>
            </a:r>
            <a:r>
              <a:rPr lang="it-IT" sz="2400" b="1" dirty="0" smtClean="0"/>
              <a:t> </a:t>
            </a:r>
            <a:r>
              <a:rPr lang="it-IT" sz="2400" b="1" dirty="0" err="1" smtClean="0"/>
              <a:t>required</a:t>
            </a:r>
            <a:r>
              <a:rPr lang="it-IT" sz="2400" b="1" dirty="0" smtClean="0"/>
              <a:t> by </a:t>
            </a:r>
            <a:r>
              <a:rPr lang="it-IT" sz="2400" b="1" dirty="0" err="1" smtClean="0"/>
              <a:t>scientific</a:t>
            </a:r>
            <a:r>
              <a:rPr lang="it-IT" sz="2400" b="1" dirty="0" smtClean="0"/>
              <a:t> </a:t>
            </a:r>
            <a:r>
              <a:rPr lang="it-IT" sz="2400" b="1" dirty="0" err="1" smtClean="0"/>
              <a:t>applications</a:t>
            </a:r>
            <a:r>
              <a:rPr lang="it-IT" sz="2400" b="1" dirty="0" smtClean="0"/>
              <a:t>?</a:t>
            </a:r>
          </a:p>
          <a:p>
            <a:pPr lvl="2"/>
            <a:r>
              <a:rPr lang="it-IT" sz="2200" dirty="0" err="1" smtClean="0"/>
              <a:t>Finding</a:t>
            </a:r>
            <a:r>
              <a:rPr lang="it-IT" sz="2200" dirty="0" smtClean="0"/>
              <a:t> the </a:t>
            </a:r>
            <a:r>
              <a:rPr lang="it-IT" sz="2200" dirty="0" err="1" smtClean="0"/>
              <a:t>optimal</a:t>
            </a:r>
            <a:r>
              <a:rPr lang="it-IT" sz="2200" dirty="0" smtClean="0"/>
              <a:t> </a:t>
            </a:r>
            <a:r>
              <a:rPr lang="it-IT" sz="2200" dirty="0" err="1" smtClean="0"/>
              <a:t>route</a:t>
            </a:r>
            <a:r>
              <a:rPr lang="it-IT" sz="2200" dirty="0" smtClean="0"/>
              <a:t> for </a:t>
            </a:r>
            <a:r>
              <a:rPr lang="it-IT" sz="2200" dirty="0" err="1" smtClean="0"/>
              <a:t>planes</a:t>
            </a:r>
            <a:r>
              <a:rPr lang="it-IT" sz="2200" dirty="0" smtClean="0"/>
              <a:t>, Stock market, </a:t>
            </a:r>
            <a:r>
              <a:rPr lang="it-IT" sz="2200" dirty="0" err="1" smtClean="0"/>
              <a:t>Genomics</a:t>
            </a:r>
            <a:r>
              <a:rPr lang="it-IT" sz="2200" dirty="0" smtClean="0"/>
              <a:t>, Tele-medicine and remote </a:t>
            </a:r>
            <a:r>
              <a:rPr lang="it-IT" sz="2200" dirty="0" err="1" smtClean="0"/>
              <a:t>diagnosis</a:t>
            </a:r>
            <a:r>
              <a:rPr lang="it-IT" sz="2200" dirty="0" smtClean="0"/>
              <a:t>, </a:t>
            </a:r>
            <a:r>
              <a:rPr lang="it-IT" sz="2200" dirty="0" err="1" smtClean="0"/>
              <a:t>environmental</a:t>
            </a:r>
            <a:r>
              <a:rPr lang="it-IT" sz="2200" dirty="0" smtClean="0"/>
              <a:t> </a:t>
            </a:r>
            <a:r>
              <a:rPr lang="it-IT" sz="2200" dirty="0" err="1" smtClean="0"/>
              <a:t>risk</a:t>
            </a:r>
            <a:r>
              <a:rPr lang="it-IT" sz="2200" dirty="0" smtClean="0"/>
              <a:t> </a:t>
            </a:r>
            <a:r>
              <a:rPr lang="it-IT" sz="2200" dirty="0" err="1" smtClean="0"/>
              <a:t>assessment</a:t>
            </a:r>
            <a:r>
              <a:rPr lang="it-IT" sz="2200" dirty="0" smtClean="0"/>
              <a:t>, </a:t>
            </a:r>
            <a:r>
              <a:rPr lang="it-IT" sz="2200" dirty="0" err="1" smtClean="0"/>
              <a:t>etc</a:t>
            </a:r>
            <a:r>
              <a:rPr lang="it-IT" sz="2200" b="1" dirty="0" smtClean="0">
                <a:solidFill>
                  <a:srgbClr val="FF0000"/>
                </a:solidFill>
              </a:rPr>
              <a:t>… HENCE</a:t>
            </a:r>
            <a:r>
              <a:rPr lang="it-IT" sz="2200" b="1" dirty="0" smtClean="0">
                <a:solidFill>
                  <a:srgbClr val="FF0000"/>
                </a:solidFill>
              </a:rPr>
              <a:t>…. </a:t>
            </a:r>
            <a:r>
              <a:rPr lang="it-IT" sz="2200" b="1" dirty="0" err="1" smtClean="0">
                <a:solidFill>
                  <a:srgbClr val="FF0000"/>
                </a:solidFill>
              </a:rPr>
              <a:t>Very</a:t>
            </a:r>
            <a:r>
              <a:rPr lang="it-IT" sz="2200" b="1" dirty="0" smtClean="0">
                <a:solidFill>
                  <a:srgbClr val="FF0000"/>
                </a:solidFill>
              </a:rPr>
              <a:t> </a:t>
            </a:r>
            <a:r>
              <a:rPr lang="it-IT" sz="2200" b="1" dirty="0" err="1" smtClean="0">
                <a:solidFill>
                  <a:srgbClr val="FF0000"/>
                </a:solidFill>
              </a:rPr>
              <a:t>likely</a:t>
            </a:r>
            <a:r>
              <a:rPr lang="it-IT" sz="2200" b="1" dirty="0" smtClean="0">
                <a:solidFill>
                  <a:srgbClr val="FF0000"/>
                </a:solidFill>
              </a:rPr>
              <a:t> yes</a:t>
            </a:r>
            <a:endParaRPr lang="it-IT" sz="2200" b="1" dirty="0" smtClean="0">
              <a:solidFill>
                <a:srgbClr val="FF0000"/>
              </a:solidFill>
            </a:endParaRPr>
          </a:p>
          <a:p>
            <a:pPr lvl="2"/>
            <a:endParaRPr lang="it-IT" sz="2400" dirty="0" smtClean="0"/>
          </a:p>
          <a:p>
            <a:pPr marL="285750" indent="-285750">
              <a:buFont typeface="Arial" pitchFamily="34" charset="0"/>
              <a:buChar char="•"/>
            </a:pPr>
            <a:r>
              <a:rPr lang="it-IT" sz="2400" b="1" dirty="0" err="1" smtClean="0"/>
              <a:t>Is</a:t>
            </a:r>
            <a:r>
              <a:rPr lang="it-IT" sz="2400" b="1" dirty="0" smtClean="0"/>
              <a:t> </a:t>
            </a:r>
            <a:r>
              <a:rPr lang="it-IT" sz="2400" b="1" dirty="0" err="1" smtClean="0"/>
              <a:t>it</a:t>
            </a:r>
            <a:r>
              <a:rPr lang="it-IT" sz="2400" b="1" dirty="0" smtClean="0"/>
              <a:t> an easy task to be </a:t>
            </a:r>
            <a:r>
              <a:rPr lang="it-IT" sz="2400" b="1" dirty="0" err="1" smtClean="0"/>
              <a:t>used</a:t>
            </a:r>
            <a:r>
              <a:rPr lang="it-IT" sz="2400" b="1" dirty="0" smtClean="0"/>
              <a:t> in </a:t>
            </a:r>
            <a:r>
              <a:rPr lang="it-IT" sz="2400" b="1" dirty="0" err="1" smtClean="0"/>
              <a:t>everyday</a:t>
            </a:r>
            <a:r>
              <a:rPr lang="it-IT" sz="2400" b="1" dirty="0" smtClean="0"/>
              <a:t> </a:t>
            </a:r>
            <a:r>
              <a:rPr lang="it-IT" sz="2400" b="1" dirty="0" err="1" smtClean="0"/>
              <a:t>applications</a:t>
            </a:r>
            <a:r>
              <a:rPr lang="it-IT" sz="2400" b="1" dirty="0" smtClean="0"/>
              <a:t> (small data sets, routine work, etc.)?</a:t>
            </a:r>
          </a:p>
          <a:p>
            <a:pPr lvl="2"/>
            <a:r>
              <a:rPr lang="it-IT" sz="2400" dirty="0" smtClean="0">
                <a:solidFill>
                  <a:srgbClr val="FF0000"/>
                </a:solidFill>
              </a:rPr>
              <a:t>NO!!</a:t>
            </a:r>
          </a:p>
          <a:p>
            <a:pPr marL="1371600" lvl="2" indent="-457200">
              <a:buFont typeface="Arial" pitchFamily="34" charset="0"/>
              <a:buChar char="•"/>
            </a:pPr>
            <a:endParaRPr lang="it-IT" sz="2400" dirty="0"/>
          </a:p>
          <a:p>
            <a:pPr marL="342900" indent="-342900">
              <a:buFont typeface="Arial" pitchFamily="34" charset="0"/>
              <a:buChar char="•"/>
            </a:pPr>
            <a:r>
              <a:rPr lang="it-IT" sz="2400" b="1" dirty="0" smtClean="0"/>
              <a:t>Can </a:t>
            </a:r>
            <a:r>
              <a:rPr lang="it-IT" sz="2400" b="1" dirty="0" err="1" smtClean="0"/>
              <a:t>it</a:t>
            </a:r>
            <a:r>
              <a:rPr lang="it-IT" sz="2400" b="1" dirty="0" smtClean="0"/>
              <a:t> work </a:t>
            </a:r>
            <a:r>
              <a:rPr lang="it-IT" sz="2400" b="1" dirty="0" err="1" smtClean="0"/>
              <a:t>without</a:t>
            </a:r>
            <a:r>
              <a:rPr lang="it-IT" sz="2400" b="1" dirty="0" smtClean="0"/>
              <a:t> a </a:t>
            </a:r>
            <a:r>
              <a:rPr lang="it-IT" sz="2400" b="1" dirty="0" err="1" smtClean="0"/>
              <a:t>deep</a:t>
            </a:r>
            <a:r>
              <a:rPr lang="it-IT" sz="2400" b="1" dirty="0" smtClean="0"/>
              <a:t> </a:t>
            </a:r>
            <a:r>
              <a:rPr lang="it-IT" sz="2400" b="1" dirty="0" err="1" smtClean="0"/>
              <a:t>knowledge</a:t>
            </a:r>
            <a:r>
              <a:rPr lang="it-IT" sz="2400" b="1" dirty="0" smtClean="0"/>
              <a:t> of the data </a:t>
            </a:r>
            <a:r>
              <a:rPr lang="it-IT" sz="2400" b="1" dirty="0" err="1" smtClean="0"/>
              <a:t>models</a:t>
            </a:r>
            <a:r>
              <a:rPr lang="it-IT" sz="2400" b="1" dirty="0" smtClean="0"/>
              <a:t> and of the DM </a:t>
            </a:r>
            <a:r>
              <a:rPr lang="it-IT" sz="2400" b="1" dirty="0" err="1" smtClean="0"/>
              <a:t>algorithms</a:t>
            </a:r>
            <a:r>
              <a:rPr lang="it-IT" sz="2400" b="1" dirty="0" smtClean="0"/>
              <a:t>/</a:t>
            </a:r>
            <a:r>
              <a:rPr lang="it-IT" sz="2400" b="1" dirty="0" err="1" smtClean="0"/>
              <a:t>models</a:t>
            </a:r>
            <a:r>
              <a:rPr lang="it-IT" sz="2400" b="1" dirty="0" smtClean="0"/>
              <a:t>?</a:t>
            </a:r>
          </a:p>
          <a:p>
            <a:pPr lvl="2"/>
            <a:r>
              <a:rPr lang="it-IT" sz="2400" dirty="0" smtClean="0">
                <a:solidFill>
                  <a:srgbClr val="FF0000"/>
                </a:solidFill>
              </a:rPr>
              <a:t>NO</a:t>
            </a:r>
            <a:r>
              <a:rPr lang="it-IT" sz="2400" dirty="0" smtClean="0">
                <a:solidFill>
                  <a:srgbClr val="FF0000"/>
                </a:solidFill>
              </a:rPr>
              <a:t>!!</a:t>
            </a:r>
          </a:p>
          <a:p>
            <a:pPr lvl="2"/>
            <a:endParaRPr lang="it-IT" sz="2400" dirty="0"/>
          </a:p>
          <a:p>
            <a:pPr marL="342900" indent="-342900">
              <a:buFont typeface="Arial" pitchFamily="34" charset="0"/>
              <a:buChar char="•"/>
            </a:pPr>
            <a:r>
              <a:rPr lang="it-IT" sz="2400" b="1" dirty="0" smtClean="0"/>
              <a:t>Can </a:t>
            </a:r>
            <a:r>
              <a:rPr lang="it-IT" sz="2400" b="1" dirty="0" err="1" smtClean="0"/>
              <a:t>we</a:t>
            </a:r>
            <a:r>
              <a:rPr lang="it-IT" sz="2400" b="1" dirty="0" smtClean="0"/>
              <a:t> do </a:t>
            </a:r>
            <a:r>
              <a:rPr lang="it-IT" sz="2400" b="1" dirty="0" err="1" smtClean="0"/>
              <a:t>without</a:t>
            </a:r>
            <a:r>
              <a:rPr lang="it-IT" sz="2400" b="1" dirty="0" smtClean="0"/>
              <a:t> </a:t>
            </a:r>
            <a:r>
              <a:rPr lang="it-IT" sz="2400" b="1" dirty="0" err="1" smtClean="0"/>
              <a:t>it</a:t>
            </a:r>
            <a:r>
              <a:rPr lang="it-IT" sz="2400" b="1" dirty="0" smtClean="0"/>
              <a:t>?</a:t>
            </a:r>
            <a:r>
              <a:rPr lang="it-IT" sz="2400" dirty="0"/>
              <a:t/>
            </a:r>
            <a:br>
              <a:rPr lang="it-IT" sz="2400" dirty="0"/>
            </a:br>
            <a:r>
              <a:rPr lang="it-IT" sz="2400" dirty="0" smtClean="0">
                <a:solidFill>
                  <a:srgbClr val="FF0000"/>
                </a:solidFill>
              </a:rPr>
              <a:t>On large and </a:t>
            </a:r>
            <a:r>
              <a:rPr lang="it-IT" sz="2400" dirty="0" err="1" smtClean="0">
                <a:solidFill>
                  <a:srgbClr val="FF0000"/>
                </a:solidFill>
              </a:rPr>
              <a:t>complex</a:t>
            </a:r>
            <a:r>
              <a:rPr lang="it-IT" sz="2400" dirty="0" smtClean="0">
                <a:solidFill>
                  <a:srgbClr val="FF0000"/>
                </a:solidFill>
              </a:rPr>
              <a:t> data sets (TB-PB domain), NO!!!</a:t>
            </a:r>
          </a:p>
        </p:txBody>
      </p:sp>
    </p:spTree>
    <p:extLst>
      <p:ext uri="{BB962C8B-B14F-4D97-AF65-F5344CB8AC3E}">
        <p14:creationId xmlns:p14="http://schemas.microsoft.com/office/powerpoint/2010/main" val="6747238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p:txBody>
          <a:bodyPr/>
          <a:lstStyle/>
          <a:p>
            <a:r>
              <a:rPr lang="en-US"/>
              <a:t>Decision Tree Induction</a:t>
            </a:r>
          </a:p>
        </p:txBody>
      </p:sp>
      <p:sp>
        <p:nvSpPr>
          <p:cNvPr id="898051" name="Rectangle 3"/>
          <p:cNvSpPr>
            <a:spLocks noGrp="1" noChangeArrowheads="1"/>
          </p:cNvSpPr>
          <p:nvPr>
            <p:ph type="body" idx="1"/>
          </p:nvPr>
        </p:nvSpPr>
        <p:spPr/>
        <p:txBody>
          <a:bodyPr/>
          <a:lstStyle/>
          <a:p>
            <a:r>
              <a:rPr lang="en-US"/>
              <a:t>Many Algorithms:</a:t>
            </a:r>
          </a:p>
          <a:p>
            <a:pPr lvl="1"/>
            <a:r>
              <a:rPr lang="en-US"/>
              <a:t>Hunt’s Algorithm (one of the earliest)</a:t>
            </a:r>
          </a:p>
          <a:p>
            <a:pPr lvl="1"/>
            <a:r>
              <a:rPr lang="en-US"/>
              <a:t>CART</a:t>
            </a:r>
          </a:p>
          <a:p>
            <a:pPr lvl="1"/>
            <a:r>
              <a:rPr lang="en-US"/>
              <a:t>ID3, C4.5</a:t>
            </a:r>
          </a:p>
          <a:p>
            <a:pPr lvl="1"/>
            <a:r>
              <a:rPr lang="en-US"/>
              <a:t>SLIQ,SPRINT</a:t>
            </a:r>
          </a:p>
        </p:txBody>
      </p:sp>
    </p:spTree>
    <p:extLst>
      <p:ext uri="{BB962C8B-B14F-4D97-AF65-F5344CB8AC3E}">
        <p14:creationId xmlns:p14="http://schemas.microsoft.com/office/powerpoint/2010/main" val="41217362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normAutofit fontScale="90000"/>
          </a:bodyPr>
          <a:lstStyle/>
          <a:p>
            <a:r>
              <a:rPr lang="en-US"/>
              <a:t>General Structure of Hunt’s Algorithm</a:t>
            </a:r>
          </a:p>
        </p:txBody>
      </p:sp>
      <p:sp>
        <p:nvSpPr>
          <p:cNvPr id="901123" name="Rectangle 3"/>
          <p:cNvSpPr>
            <a:spLocks noGrp="1" noChangeArrowheads="1"/>
          </p:cNvSpPr>
          <p:nvPr>
            <p:ph type="body" idx="1"/>
          </p:nvPr>
        </p:nvSpPr>
        <p:spPr>
          <a:xfrm>
            <a:off x="411163" y="1143000"/>
            <a:ext cx="4541837" cy="5181600"/>
          </a:xfrm>
        </p:spPr>
        <p:txBody>
          <a:bodyPr/>
          <a:lstStyle/>
          <a:p>
            <a:pPr>
              <a:lnSpc>
                <a:spcPct val="90000"/>
              </a:lnSpc>
            </a:pPr>
            <a:r>
              <a:rPr lang="en-US" sz="2000"/>
              <a:t>Let D</a:t>
            </a:r>
            <a:r>
              <a:rPr lang="en-US" sz="2000" baseline="-25000"/>
              <a:t>t</a:t>
            </a:r>
            <a:r>
              <a:rPr lang="en-US" sz="2000"/>
              <a:t> be the set of training records that reach a node t</a:t>
            </a:r>
          </a:p>
          <a:p>
            <a:pPr>
              <a:lnSpc>
                <a:spcPct val="90000"/>
              </a:lnSpc>
            </a:pPr>
            <a:r>
              <a:rPr lang="en-US" sz="2000"/>
              <a:t>General Procedure:</a:t>
            </a:r>
          </a:p>
          <a:p>
            <a:pPr lvl="1">
              <a:lnSpc>
                <a:spcPct val="90000"/>
              </a:lnSpc>
            </a:pPr>
            <a:r>
              <a:rPr lang="en-US" sz="2000"/>
              <a:t>If D</a:t>
            </a:r>
            <a:r>
              <a:rPr lang="en-US" sz="2000" baseline="-25000"/>
              <a:t>t</a:t>
            </a:r>
            <a:r>
              <a:rPr lang="en-US" sz="2000"/>
              <a:t> contains records that belong the same class y</a:t>
            </a:r>
            <a:r>
              <a:rPr lang="en-US" sz="2000" baseline="-25000"/>
              <a:t>t</a:t>
            </a:r>
            <a:r>
              <a:rPr lang="en-US" sz="2000"/>
              <a:t>, then t is a leaf node labeled as y</a:t>
            </a:r>
            <a:r>
              <a:rPr lang="en-US" sz="2000" baseline="-25000"/>
              <a:t>t</a:t>
            </a:r>
          </a:p>
          <a:p>
            <a:pPr lvl="1">
              <a:lnSpc>
                <a:spcPct val="90000"/>
              </a:lnSpc>
            </a:pPr>
            <a:r>
              <a:rPr lang="en-US" sz="2000"/>
              <a:t>If D</a:t>
            </a:r>
            <a:r>
              <a:rPr lang="en-US" sz="2000" baseline="-25000"/>
              <a:t>t</a:t>
            </a:r>
            <a:r>
              <a:rPr lang="en-US" sz="2000"/>
              <a:t> is an empty set, then t is a leaf node labeled by the default class, y</a:t>
            </a:r>
            <a:r>
              <a:rPr lang="en-US" sz="2000" baseline="-25000"/>
              <a:t>d</a:t>
            </a:r>
          </a:p>
          <a:p>
            <a:pPr lvl="1">
              <a:lnSpc>
                <a:spcPct val="90000"/>
              </a:lnSpc>
            </a:pPr>
            <a:r>
              <a:rPr lang="en-US" sz="2000"/>
              <a:t>If D</a:t>
            </a:r>
            <a:r>
              <a:rPr lang="en-US" sz="2000" baseline="-25000"/>
              <a:t>t</a:t>
            </a:r>
            <a:r>
              <a:rPr lang="en-US" sz="2000"/>
              <a:t> contains records that belong to more than one class, use an attribute test to split the data into smaller subsets. Recursively apply the procedure to each subset.</a:t>
            </a:r>
          </a:p>
        </p:txBody>
      </p:sp>
      <p:graphicFrame>
        <p:nvGraphicFramePr>
          <p:cNvPr id="901125" name="Object 5"/>
          <p:cNvGraphicFramePr>
            <a:graphicFrameLocks noChangeAspect="1"/>
          </p:cNvGraphicFramePr>
          <p:nvPr/>
        </p:nvGraphicFramePr>
        <p:xfrm>
          <a:off x="5665788" y="1143000"/>
          <a:ext cx="3021012" cy="3124200"/>
        </p:xfrm>
        <a:graphic>
          <a:graphicData uri="http://schemas.openxmlformats.org/presentationml/2006/ole">
            <mc:AlternateContent xmlns:mc="http://schemas.openxmlformats.org/markup-compatibility/2006">
              <mc:Choice xmlns:v="urn:schemas-microsoft-com:vml" Requires="v">
                <p:oleObj spid="_x0000_s34839" name="Document" r:id="rId3" imgW="5415994" imgH="5778378" progId="Word.Document.8">
                  <p:embed/>
                </p:oleObj>
              </mc:Choice>
              <mc:Fallback>
                <p:oleObj name="Document" r:id="rId3" imgW="5415994" imgH="577837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1143000"/>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31" name="Oval 11"/>
          <p:cNvSpPr>
            <a:spLocks noChangeArrowheads="1"/>
          </p:cNvSpPr>
          <p:nvPr/>
        </p:nvSpPr>
        <p:spPr bwMode="auto">
          <a:xfrm>
            <a:off x="6019800" y="4800600"/>
            <a:ext cx="1447800" cy="762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1132" name="Line 12"/>
          <p:cNvSpPr>
            <a:spLocks noChangeShapeType="1"/>
          </p:cNvSpPr>
          <p:nvPr/>
        </p:nvSpPr>
        <p:spPr bwMode="auto">
          <a:xfrm flipH="1">
            <a:off x="5715000" y="5562600"/>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01133" name="Line 13"/>
          <p:cNvSpPr>
            <a:spLocks noChangeShapeType="1"/>
          </p:cNvSpPr>
          <p:nvPr/>
        </p:nvSpPr>
        <p:spPr bwMode="auto">
          <a:xfrm>
            <a:off x="6858000" y="5562600"/>
            <a:ext cx="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01134" name="Line 14"/>
          <p:cNvSpPr>
            <a:spLocks noChangeShapeType="1"/>
          </p:cNvSpPr>
          <p:nvPr/>
        </p:nvSpPr>
        <p:spPr bwMode="auto">
          <a:xfrm>
            <a:off x="7010400" y="5562600"/>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01135" name="Line 15"/>
          <p:cNvSpPr>
            <a:spLocks noChangeShapeType="1"/>
          </p:cNvSpPr>
          <p:nvPr/>
        </p:nvSpPr>
        <p:spPr bwMode="auto">
          <a:xfrm flipH="1">
            <a:off x="6705600" y="4419600"/>
            <a:ext cx="228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01136" name="Text Box 16"/>
          <p:cNvSpPr txBox="1">
            <a:spLocks noChangeArrowheads="1"/>
          </p:cNvSpPr>
          <p:nvPr/>
        </p:nvSpPr>
        <p:spPr bwMode="auto">
          <a:xfrm>
            <a:off x="6934200" y="42672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a:t>
            </a:r>
            <a:r>
              <a:rPr lang="en-US" sz="2000" baseline="-25000"/>
              <a:t>t</a:t>
            </a:r>
          </a:p>
        </p:txBody>
      </p:sp>
      <p:sp>
        <p:nvSpPr>
          <p:cNvPr id="901137" name="Text Box 17"/>
          <p:cNvSpPr txBox="1">
            <a:spLocks noChangeArrowheads="1"/>
          </p:cNvSpPr>
          <p:nvPr/>
        </p:nvSpPr>
        <p:spPr bwMode="auto">
          <a:xfrm>
            <a:off x="6553200" y="4953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a:t>
            </a:r>
          </a:p>
        </p:txBody>
      </p:sp>
    </p:spTree>
    <p:extLst>
      <p:ext uri="{BB962C8B-B14F-4D97-AF65-F5344CB8AC3E}">
        <p14:creationId xmlns:p14="http://schemas.microsoft.com/office/powerpoint/2010/main" val="33716430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n-US"/>
              <a:t>Hunt’s Algorithm</a:t>
            </a:r>
          </a:p>
        </p:txBody>
      </p:sp>
      <p:sp>
        <p:nvSpPr>
          <p:cNvPr id="900099" name="Rectangle 3"/>
          <p:cNvSpPr>
            <a:spLocks noChangeArrowheads="1"/>
          </p:cNvSpPr>
          <p:nvPr/>
        </p:nvSpPr>
        <p:spPr bwMode="auto">
          <a:xfrm>
            <a:off x="304800" y="1447800"/>
            <a:ext cx="576263" cy="414338"/>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grpSp>
        <p:nvGrpSpPr>
          <p:cNvPr id="900100" name="Group 4"/>
          <p:cNvGrpSpPr>
            <a:grpSpLocks/>
          </p:cNvGrpSpPr>
          <p:nvPr/>
        </p:nvGrpSpPr>
        <p:grpSpPr bwMode="auto">
          <a:xfrm>
            <a:off x="990600" y="1143000"/>
            <a:ext cx="2168525" cy="1262063"/>
            <a:chOff x="624" y="720"/>
            <a:chExt cx="1366" cy="795"/>
          </a:xfrm>
        </p:grpSpPr>
        <p:grpSp>
          <p:nvGrpSpPr>
            <p:cNvPr id="900101" name="Group 5"/>
            <p:cNvGrpSpPr>
              <a:grpSpLocks/>
            </p:cNvGrpSpPr>
            <p:nvPr/>
          </p:nvGrpSpPr>
          <p:grpSpPr bwMode="auto">
            <a:xfrm>
              <a:off x="864" y="720"/>
              <a:ext cx="1126" cy="795"/>
              <a:chOff x="480" y="2640"/>
              <a:chExt cx="1126" cy="795"/>
            </a:xfrm>
          </p:grpSpPr>
          <p:sp>
            <p:nvSpPr>
              <p:cNvPr id="900102" name="Oval 6"/>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0">
                    <a:solidFill>
                      <a:srgbClr val="0033CC"/>
                    </a:solidFill>
                    <a:latin typeface="Times New Roman" pitchFamily="18" charset="0"/>
                  </a:rPr>
                  <a:t>Refund</a:t>
                </a:r>
                <a:endParaRPr lang="en-US" sz="1600" b="0">
                  <a:latin typeface="Times New Roman" pitchFamily="18" charset="0"/>
                </a:endParaRPr>
              </a:p>
            </p:txBody>
          </p:sp>
          <p:sp>
            <p:nvSpPr>
              <p:cNvPr id="900103" name="Line 7"/>
              <p:cNvSpPr>
                <a:spLocks noChangeShapeType="1"/>
              </p:cNvSpPr>
              <p:nvPr/>
            </p:nvSpPr>
            <p:spPr bwMode="auto">
              <a:xfrm flipH="1">
                <a:off x="661" y="2912"/>
                <a:ext cx="364"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04" name="Line 8"/>
              <p:cNvSpPr>
                <a:spLocks noChangeShapeType="1"/>
              </p:cNvSpPr>
              <p:nvPr/>
            </p:nvSpPr>
            <p:spPr bwMode="auto">
              <a:xfrm>
                <a:off x="1025" y="2912"/>
                <a:ext cx="363"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05" name="Rectangle 9"/>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1800" b="0">
                  <a:latin typeface="Times New Roman" pitchFamily="18" charset="0"/>
                </a:endParaRPr>
              </a:p>
            </p:txBody>
          </p:sp>
          <p:sp>
            <p:nvSpPr>
              <p:cNvPr id="900106" name="Rectangle 10"/>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900107" name="Text Box 11"/>
              <p:cNvSpPr txBox="1">
                <a:spLocks noChangeArrowheads="1"/>
              </p:cNvSpPr>
              <p:nvPr/>
            </p:nvSpPr>
            <p:spPr bwMode="auto">
              <a:xfrm>
                <a:off x="568" y="2869"/>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Yes</a:t>
                </a:r>
                <a:endParaRPr lang="en-US" sz="1800" b="0">
                  <a:latin typeface="Times New Roman" pitchFamily="18" charset="0"/>
                </a:endParaRPr>
              </a:p>
            </p:txBody>
          </p:sp>
          <p:sp>
            <p:nvSpPr>
              <p:cNvPr id="900108" name="Text Box 12"/>
              <p:cNvSpPr txBox="1">
                <a:spLocks noChangeArrowheads="1"/>
              </p:cNvSpPr>
              <p:nvPr/>
            </p:nvSpPr>
            <p:spPr bwMode="auto">
              <a:xfrm>
                <a:off x="1260" y="2869"/>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No</a:t>
                </a:r>
                <a:endParaRPr lang="en-US" sz="2400" b="0">
                  <a:latin typeface="Times New Roman" pitchFamily="18" charset="0"/>
                </a:endParaRPr>
              </a:p>
            </p:txBody>
          </p:sp>
        </p:grpSp>
        <p:sp>
          <p:nvSpPr>
            <p:cNvPr id="900109" name="Line 13"/>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900110" name="Group 14"/>
          <p:cNvGrpSpPr>
            <a:grpSpLocks/>
          </p:cNvGrpSpPr>
          <p:nvPr/>
        </p:nvGrpSpPr>
        <p:grpSpPr bwMode="auto">
          <a:xfrm>
            <a:off x="2667000" y="3048000"/>
            <a:ext cx="3325813" cy="3294063"/>
            <a:chOff x="1536" y="1920"/>
            <a:chExt cx="2095" cy="2075"/>
          </a:xfrm>
        </p:grpSpPr>
        <p:grpSp>
          <p:nvGrpSpPr>
            <p:cNvPr id="900111" name="Group 15"/>
            <p:cNvGrpSpPr>
              <a:grpSpLocks/>
            </p:cNvGrpSpPr>
            <p:nvPr/>
          </p:nvGrpSpPr>
          <p:grpSpPr bwMode="auto">
            <a:xfrm>
              <a:off x="1824" y="1920"/>
              <a:ext cx="1807" cy="2075"/>
              <a:chOff x="3840" y="1824"/>
              <a:chExt cx="1807" cy="2075"/>
            </a:xfrm>
          </p:grpSpPr>
          <p:sp>
            <p:nvSpPr>
              <p:cNvPr id="900112" name="Oval 16"/>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0">
                    <a:latin typeface="Times New Roman" pitchFamily="18" charset="0"/>
                  </a:rPr>
                  <a:t>Refund</a:t>
                </a:r>
                <a:endParaRPr lang="en-US" b="0">
                  <a:latin typeface="Times New Roman" pitchFamily="18" charset="0"/>
                </a:endParaRPr>
              </a:p>
            </p:txBody>
          </p:sp>
          <p:sp>
            <p:nvSpPr>
              <p:cNvPr id="900113" name="Line 17"/>
              <p:cNvSpPr>
                <a:spLocks noChangeShapeType="1"/>
              </p:cNvSpPr>
              <p:nvPr/>
            </p:nvSpPr>
            <p:spPr bwMode="auto">
              <a:xfrm flipH="1">
                <a:off x="4166" y="2107"/>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14" name="Line 18"/>
              <p:cNvSpPr>
                <a:spLocks noChangeShapeType="1"/>
              </p:cNvSpPr>
              <p:nvPr/>
            </p:nvSpPr>
            <p:spPr bwMode="auto">
              <a:xfrm>
                <a:off x="4530" y="2107"/>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15" name="Rectangle 19"/>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900116" name="Text Box 20"/>
              <p:cNvSpPr txBox="1">
                <a:spLocks noChangeArrowheads="1"/>
              </p:cNvSpPr>
              <p:nvPr/>
            </p:nvSpPr>
            <p:spPr bwMode="auto">
              <a:xfrm>
                <a:off x="4072" y="2062"/>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Yes</a:t>
                </a:r>
                <a:endParaRPr lang="en-US" sz="2400" b="0">
                  <a:latin typeface="Times New Roman" pitchFamily="18" charset="0"/>
                </a:endParaRPr>
              </a:p>
            </p:txBody>
          </p:sp>
          <p:sp>
            <p:nvSpPr>
              <p:cNvPr id="900117" name="Text Box 21"/>
              <p:cNvSpPr txBox="1">
                <a:spLocks noChangeArrowheads="1"/>
              </p:cNvSpPr>
              <p:nvPr/>
            </p:nvSpPr>
            <p:spPr bwMode="auto">
              <a:xfrm>
                <a:off x="4765" y="2062"/>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No</a:t>
                </a:r>
                <a:endParaRPr lang="en-US" sz="2400" b="0">
                  <a:latin typeface="Times New Roman" pitchFamily="18" charset="0"/>
                </a:endParaRPr>
              </a:p>
            </p:txBody>
          </p:sp>
          <p:sp>
            <p:nvSpPr>
              <p:cNvPr id="900118" name="Oval 22"/>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0">
                    <a:latin typeface="Times New Roman" pitchFamily="18" charset="0"/>
                  </a:rPr>
                  <a:t>Marital</a:t>
                </a:r>
              </a:p>
              <a:p>
                <a:pPr algn="ctr"/>
                <a:r>
                  <a:rPr lang="en-US" sz="1600" b="0">
                    <a:latin typeface="Times New Roman" pitchFamily="18" charset="0"/>
                  </a:rPr>
                  <a:t>Status</a:t>
                </a:r>
                <a:endParaRPr lang="en-US" sz="1800" b="0">
                  <a:latin typeface="Times New Roman" pitchFamily="18" charset="0"/>
                </a:endParaRPr>
              </a:p>
            </p:txBody>
          </p:sp>
          <p:sp>
            <p:nvSpPr>
              <p:cNvPr id="900119" name="Line 23"/>
              <p:cNvSpPr>
                <a:spLocks noChangeShapeType="1"/>
              </p:cNvSpPr>
              <p:nvPr/>
            </p:nvSpPr>
            <p:spPr bwMode="auto">
              <a:xfrm flipH="1">
                <a:off x="4464" y="2704"/>
                <a:ext cx="465"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20" name="Line 24"/>
              <p:cNvSpPr>
                <a:spLocks noChangeShapeType="1"/>
              </p:cNvSpPr>
              <p:nvPr/>
            </p:nvSpPr>
            <p:spPr bwMode="auto">
              <a:xfrm>
                <a:off x="4929" y="2704"/>
                <a:ext cx="400" cy="2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21" name="Rectangle 25"/>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900122" name="Rectangle 26"/>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0">
                    <a:latin typeface="Times New Roman" pitchFamily="18" charset="0"/>
                  </a:rPr>
                  <a:t>Cheat</a:t>
                </a:r>
                <a:endParaRPr lang="en-US" sz="2400" b="0">
                  <a:latin typeface="Times New Roman" pitchFamily="18" charset="0"/>
                </a:endParaRPr>
              </a:p>
            </p:txBody>
          </p:sp>
          <p:sp>
            <p:nvSpPr>
              <p:cNvPr id="900123" name="Text Box 27"/>
              <p:cNvSpPr txBox="1">
                <a:spLocks noChangeArrowheads="1"/>
              </p:cNvSpPr>
              <p:nvPr/>
            </p:nvSpPr>
            <p:spPr bwMode="auto">
              <a:xfrm>
                <a:off x="4062" y="2621"/>
                <a:ext cx="594"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Single,</a:t>
                </a:r>
              </a:p>
              <a:p>
                <a:pPr algn="ctr"/>
                <a:r>
                  <a:rPr lang="en-US"/>
                  <a:t>Divorced</a:t>
                </a:r>
                <a:endParaRPr lang="en-US" sz="1800" b="0"/>
              </a:p>
            </p:txBody>
          </p:sp>
          <p:sp>
            <p:nvSpPr>
              <p:cNvPr id="900124" name="Text Box 28"/>
              <p:cNvSpPr txBox="1">
                <a:spLocks noChangeArrowheads="1"/>
              </p:cNvSpPr>
              <p:nvPr/>
            </p:nvSpPr>
            <p:spPr bwMode="auto">
              <a:xfrm>
                <a:off x="5127" y="2688"/>
                <a:ext cx="52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Married</a:t>
                </a:r>
                <a:endParaRPr lang="en-US" sz="1800" b="0"/>
              </a:p>
            </p:txBody>
          </p:sp>
          <p:sp>
            <p:nvSpPr>
              <p:cNvPr id="900125" name="Oval 29"/>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0">
                    <a:solidFill>
                      <a:srgbClr val="0033CC"/>
                    </a:solidFill>
                    <a:latin typeface="Times New Roman" pitchFamily="18" charset="0"/>
                  </a:rPr>
                  <a:t>Taxable</a:t>
                </a:r>
              </a:p>
              <a:p>
                <a:pPr algn="ctr"/>
                <a:r>
                  <a:rPr lang="en-US" sz="1600" b="0">
                    <a:solidFill>
                      <a:srgbClr val="0033CC"/>
                    </a:solidFill>
                    <a:latin typeface="Times New Roman" pitchFamily="18" charset="0"/>
                  </a:rPr>
                  <a:t>Income</a:t>
                </a:r>
                <a:endParaRPr lang="en-US" sz="2400" b="0">
                  <a:latin typeface="Times New Roman" pitchFamily="18" charset="0"/>
                </a:endParaRPr>
              </a:p>
            </p:txBody>
          </p:sp>
          <p:sp>
            <p:nvSpPr>
              <p:cNvPr id="900126" name="Rectangle 30"/>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900127" name="Line 31"/>
              <p:cNvSpPr>
                <a:spLocks noChangeShapeType="1"/>
              </p:cNvSpPr>
              <p:nvPr/>
            </p:nvSpPr>
            <p:spPr bwMode="auto">
              <a:xfrm flipH="1">
                <a:off x="4032"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28" name="Line 32"/>
              <p:cNvSpPr>
                <a:spLocks noChangeShapeType="1"/>
              </p:cNvSpPr>
              <p:nvPr/>
            </p:nvSpPr>
            <p:spPr bwMode="auto">
              <a:xfrm>
                <a:off x="4464"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29" name="Text Box 33"/>
              <p:cNvSpPr txBox="1">
                <a:spLocks noChangeArrowheads="1"/>
              </p:cNvSpPr>
              <p:nvPr/>
            </p:nvSpPr>
            <p:spPr bwMode="auto">
              <a:xfrm>
                <a:off x="3840" y="3360"/>
                <a:ext cx="41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&lt; 80K</a:t>
                </a:r>
                <a:endParaRPr lang="en-US" sz="1800" b="0"/>
              </a:p>
            </p:txBody>
          </p:sp>
          <p:sp>
            <p:nvSpPr>
              <p:cNvPr id="900130" name="Text Box 34"/>
              <p:cNvSpPr txBox="1">
                <a:spLocks noChangeArrowheads="1"/>
              </p:cNvSpPr>
              <p:nvPr/>
            </p:nvSpPr>
            <p:spPr bwMode="auto">
              <a:xfrm>
                <a:off x="4704" y="3360"/>
                <a:ext cx="48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&gt;= 80K</a:t>
                </a:r>
                <a:endParaRPr lang="en-US" sz="1800" b="0">
                  <a:solidFill>
                    <a:srgbClr val="0066FF"/>
                  </a:solidFill>
                </a:endParaRPr>
              </a:p>
            </p:txBody>
          </p:sp>
        </p:grpSp>
        <p:sp>
          <p:nvSpPr>
            <p:cNvPr id="900131" name="Line 35"/>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900132" name="Group 36"/>
          <p:cNvGrpSpPr>
            <a:grpSpLocks/>
          </p:cNvGrpSpPr>
          <p:nvPr/>
        </p:nvGrpSpPr>
        <p:grpSpPr bwMode="auto">
          <a:xfrm>
            <a:off x="76200" y="2789238"/>
            <a:ext cx="2654300" cy="2620962"/>
            <a:chOff x="48" y="1757"/>
            <a:chExt cx="1672" cy="1651"/>
          </a:xfrm>
        </p:grpSpPr>
        <p:grpSp>
          <p:nvGrpSpPr>
            <p:cNvPr id="900133" name="Group 37"/>
            <p:cNvGrpSpPr>
              <a:grpSpLocks/>
            </p:cNvGrpSpPr>
            <p:nvPr/>
          </p:nvGrpSpPr>
          <p:grpSpPr bwMode="auto">
            <a:xfrm>
              <a:off x="48" y="1968"/>
              <a:ext cx="1672" cy="1440"/>
              <a:chOff x="2016" y="1824"/>
              <a:chExt cx="1672" cy="1440"/>
            </a:xfrm>
          </p:grpSpPr>
          <p:grpSp>
            <p:nvGrpSpPr>
              <p:cNvPr id="900134" name="Group 38"/>
              <p:cNvGrpSpPr>
                <a:grpSpLocks/>
              </p:cNvGrpSpPr>
              <p:nvPr/>
            </p:nvGrpSpPr>
            <p:grpSpPr bwMode="auto">
              <a:xfrm>
                <a:off x="2016" y="1824"/>
                <a:ext cx="1527" cy="1440"/>
                <a:chOff x="2016" y="1968"/>
                <a:chExt cx="1527" cy="1440"/>
              </a:xfrm>
            </p:grpSpPr>
            <p:sp>
              <p:nvSpPr>
                <p:cNvPr id="900135" name="Oval 39"/>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0">
                      <a:latin typeface="Times New Roman" pitchFamily="18" charset="0"/>
                    </a:rPr>
                    <a:t>Refund</a:t>
                  </a:r>
                  <a:endParaRPr lang="en-US" b="0">
                    <a:latin typeface="Times New Roman" pitchFamily="18" charset="0"/>
                  </a:endParaRPr>
                </a:p>
              </p:txBody>
            </p:sp>
            <p:sp>
              <p:nvSpPr>
                <p:cNvPr id="900136" name="Line 40"/>
                <p:cNvSpPr>
                  <a:spLocks noChangeShapeType="1"/>
                </p:cNvSpPr>
                <p:nvPr/>
              </p:nvSpPr>
              <p:spPr bwMode="auto">
                <a:xfrm flipH="1">
                  <a:off x="2198" y="2251"/>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37" name="Line 41"/>
                <p:cNvSpPr>
                  <a:spLocks noChangeShapeType="1"/>
                </p:cNvSpPr>
                <p:nvPr/>
              </p:nvSpPr>
              <p:spPr bwMode="auto">
                <a:xfrm>
                  <a:off x="2562" y="2251"/>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38" name="Rectangle 42"/>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900139" name="Text Box 43"/>
                <p:cNvSpPr txBox="1">
                  <a:spLocks noChangeArrowheads="1"/>
                </p:cNvSpPr>
                <p:nvPr/>
              </p:nvSpPr>
              <p:spPr bwMode="auto">
                <a:xfrm>
                  <a:off x="2104" y="2206"/>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Yes</a:t>
                  </a:r>
                  <a:endParaRPr lang="en-US" sz="2400" b="0">
                    <a:latin typeface="Times New Roman" pitchFamily="18" charset="0"/>
                  </a:endParaRPr>
                </a:p>
              </p:txBody>
            </p:sp>
            <p:sp>
              <p:nvSpPr>
                <p:cNvPr id="900140" name="Text Box 44"/>
                <p:cNvSpPr txBox="1">
                  <a:spLocks noChangeArrowheads="1"/>
                </p:cNvSpPr>
                <p:nvPr/>
              </p:nvSpPr>
              <p:spPr bwMode="auto">
                <a:xfrm>
                  <a:off x="2797" y="2206"/>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No</a:t>
                  </a:r>
                  <a:endParaRPr lang="en-US" sz="2400" b="0">
                    <a:latin typeface="Times New Roman" pitchFamily="18" charset="0"/>
                  </a:endParaRPr>
                </a:p>
              </p:txBody>
            </p:sp>
            <p:sp>
              <p:nvSpPr>
                <p:cNvPr id="900141" name="Oval 45"/>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0">
                      <a:solidFill>
                        <a:srgbClr val="0033CC"/>
                      </a:solidFill>
                      <a:latin typeface="Times New Roman" pitchFamily="18" charset="0"/>
                    </a:rPr>
                    <a:t>Marital</a:t>
                  </a:r>
                </a:p>
                <a:p>
                  <a:pPr algn="ctr"/>
                  <a:r>
                    <a:rPr lang="en-US" sz="1600" b="0">
                      <a:solidFill>
                        <a:srgbClr val="0033CC"/>
                      </a:solidFill>
                      <a:latin typeface="Times New Roman" pitchFamily="18" charset="0"/>
                    </a:rPr>
                    <a:t>Status</a:t>
                  </a:r>
                  <a:endParaRPr lang="en-US" sz="1800" b="0">
                    <a:latin typeface="Times New Roman" pitchFamily="18" charset="0"/>
                  </a:endParaRPr>
                </a:p>
              </p:txBody>
            </p:sp>
            <p:sp>
              <p:nvSpPr>
                <p:cNvPr id="900142" name="Line 46"/>
                <p:cNvSpPr>
                  <a:spLocks noChangeShapeType="1"/>
                </p:cNvSpPr>
                <p:nvPr/>
              </p:nvSpPr>
              <p:spPr bwMode="auto">
                <a:xfrm flipH="1">
                  <a:off x="2525" y="2848"/>
                  <a:ext cx="436"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43" name="Line 47"/>
                <p:cNvSpPr>
                  <a:spLocks noChangeShapeType="1"/>
                </p:cNvSpPr>
                <p:nvPr/>
              </p:nvSpPr>
              <p:spPr bwMode="auto">
                <a:xfrm>
                  <a:off x="2961" y="2848"/>
                  <a:ext cx="400"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00144" name="Rectangle 48"/>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0">
                      <a:latin typeface="Times New Roman" pitchFamily="18" charset="0"/>
                    </a:rPr>
                    <a:t>Don’t </a:t>
                  </a:r>
                </a:p>
                <a:p>
                  <a:pPr algn="ctr"/>
                  <a:r>
                    <a:rPr lang="en-US" b="0">
                      <a:latin typeface="Times New Roman" pitchFamily="18" charset="0"/>
                    </a:rPr>
                    <a:t>Cheat</a:t>
                  </a:r>
                  <a:endParaRPr lang="en-US" sz="2400" b="0">
                    <a:latin typeface="Times New Roman" pitchFamily="18" charset="0"/>
                  </a:endParaRPr>
                </a:p>
              </p:txBody>
            </p:sp>
            <p:sp>
              <p:nvSpPr>
                <p:cNvPr id="900145" name="Rectangle 49"/>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0">
                      <a:latin typeface="Times New Roman" pitchFamily="18" charset="0"/>
                    </a:rPr>
                    <a:t>Cheat</a:t>
                  </a:r>
                  <a:endParaRPr lang="en-US" sz="2400" b="0">
                    <a:latin typeface="Times New Roman" pitchFamily="18" charset="0"/>
                  </a:endParaRPr>
                </a:p>
              </p:txBody>
            </p:sp>
            <p:sp>
              <p:nvSpPr>
                <p:cNvPr id="900146" name="Text Box 50"/>
                <p:cNvSpPr txBox="1">
                  <a:spLocks noChangeArrowheads="1"/>
                </p:cNvSpPr>
                <p:nvPr/>
              </p:nvSpPr>
              <p:spPr bwMode="auto">
                <a:xfrm>
                  <a:off x="2094" y="2765"/>
                  <a:ext cx="594"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Single,</a:t>
                  </a:r>
                </a:p>
                <a:p>
                  <a:pPr algn="ctr"/>
                  <a:r>
                    <a:rPr lang="en-US">
                      <a:solidFill>
                        <a:srgbClr val="0066FF"/>
                      </a:solidFill>
                    </a:rPr>
                    <a:t>Divorced</a:t>
                  </a:r>
                  <a:endParaRPr lang="en-US" sz="1800" b="0"/>
                </a:p>
              </p:txBody>
            </p:sp>
          </p:grpSp>
          <p:sp>
            <p:nvSpPr>
              <p:cNvPr id="900147" name="Text Box 51"/>
              <p:cNvSpPr txBox="1">
                <a:spLocks noChangeArrowheads="1"/>
              </p:cNvSpPr>
              <p:nvPr/>
            </p:nvSpPr>
            <p:spPr bwMode="auto">
              <a:xfrm>
                <a:off x="3168" y="2688"/>
                <a:ext cx="52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Married</a:t>
                </a:r>
                <a:endParaRPr lang="en-US" sz="1800" b="0">
                  <a:solidFill>
                    <a:srgbClr val="0066FF"/>
                  </a:solidFill>
                </a:endParaRPr>
              </a:p>
            </p:txBody>
          </p:sp>
        </p:grpSp>
        <p:sp>
          <p:nvSpPr>
            <p:cNvPr id="900148" name="Line 52"/>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aphicFrame>
        <p:nvGraphicFramePr>
          <p:cNvPr id="900149" name="Object 53"/>
          <p:cNvGraphicFramePr>
            <a:graphicFrameLocks noChangeAspect="1"/>
          </p:cNvGraphicFramePr>
          <p:nvPr/>
        </p:nvGraphicFramePr>
        <p:xfrm>
          <a:off x="5562600" y="228600"/>
          <a:ext cx="3413125" cy="3687763"/>
        </p:xfrm>
        <a:graphic>
          <a:graphicData uri="http://schemas.openxmlformats.org/presentationml/2006/ole">
            <mc:AlternateContent xmlns:mc="http://schemas.openxmlformats.org/markup-compatibility/2006">
              <mc:Choice xmlns:v="urn:schemas-microsoft-com:vml" Requires="v">
                <p:oleObj spid="_x0000_s35863" name="Document" r:id="rId3" imgW="5405040" imgH="5781600" progId="Word.Document.8">
                  <p:embed/>
                </p:oleObj>
              </mc:Choice>
              <mc:Fallback>
                <p:oleObj name="Document" r:id="rId3" imgW="5405040" imgH="57816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4274"/>
                      <a:stretch>
                        <a:fillRect/>
                      </a:stretch>
                    </p:blipFill>
                    <p:spPr bwMode="auto">
                      <a:xfrm>
                        <a:off x="5562600" y="228600"/>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46199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0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00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001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00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8" name="Rectangle 6"/>
          <p:cNvSpPr>
            <a:spLocks noGrp="1" noChangeArrowheads="1"/>
          </p:cNvSpPr>
          <p:nvPr>
            <p:ph type="title"/>
          </p:nvPr>
        </p:nvSpPr>
        <p:spPr/>
        <p:txBody>
          <a:bodyPr/>
          <a:lstStyle/>
          <a:p>
            <a:r>
              <a:rPr lang="en-US"/>
              <a:t>Tree Induction</a:t>
            </a:r>
          </a:p>
        </p:txBody>
      </p:sp>
      <p:sp>
        <p:nvSpPr>
          <p:cNvPr id="812039" name="Rectangle 7"/>
          <p:cNvSpPr>
            <a:spLocks noGrp="1" noChangeArrowheads="1"/>
          </p:cNvSpPr>
          <p:nvPr>
            <p:ph type="body" idx="1"/>
          </p:nvPr>
        </p:nvSpPr>
        <p:spPr/>
        <p:txBody>
          <a:bodyPr>
            <a:normAutofit lnSpcReduction="10000"/>
          </a:bodyPr>
          <a:lstStyle/>
          <a:p>
            <a:r>
              <a:rPr lang="en-US"/>
              <a:t>Greedy strategy.</a:t>
            </a:r>
          </a:p>
          <a:p>
            <a:pPr lvl="1"/>
            <a:r>
              <a:rPr lang="en-US"/>
              <a:t>Split the records based on an attribute test that optimizes certain criterion.</a:t>
            </a:r>
          </a:p>
          <a:p>
            <a:endParaRPr lang="en-US"/>
          </a:p>
          <a:p>
            <a:r>
              <a:rPr lang="en-US"/>
              <a:t>Issues</a:t>
            </a:r>
          </a:p>
          <a:p>
            <a:pPr lvl="1"/>
            <a:r>
              <a:rPr lang="en-US"/>
              <a:t>Determine how to split the records</a:t>
            </a:r>
          </a:p>
          <a:p>
            <a:pPr lvl="2"/>
            <a:r>
              <a:rPr lang="en-US"/>
              <a:t>How to specify the attribute test condition?</a:t>
            </a:r>
          </a:p>
          <a:p>
            <a:pPr lvl="2"/>
            <a:r>
              <a:rPr lang="en-US"/>
              <a:t>How to determine the best split?</a:t>
            </a:r>
          </a:p>
          <a:p>
            <a:pPr lvl="1"/>
            <a:r>
              <a:rPr lang="en-US"/>
              <a:t>Determine when to stop splitting</a:t>
            </a:r>
          </a:p>
          <a:p>
            <a:pPr lvl="1"/>
            <a:endParaRPr lang="en-US"/>
          </a:p>
        </p:txBody>
      </p:sp>
    </p:spTree>
    <p:extLst>
      <p:ext uri="{BB962C8B-B14F-4D97-AF65-F5344CB8AC3E}">
        <p14:creationId xmlns:p14="http://schemas.microsoft.com/office/powerpoint/2010/main" val="25501840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a:t>Tree Induction</a:t>
            </a:r>
          </a:p>
        </p:txBody>
      </p:sp>
      <p:sp>
        <p:nvSpPr>
          <p:cNvPr id="907267" name="Rectangle 3"/>
          <p:cNvSpPr>
            <a:spLocks noGrp="1" noChangeArrowheads="1"/>
          </p:cNvSpPr>
          <p:nvPr>
            <p:ph type="body" idx="1"/>
          </p:nvPr>
        </p:nvSpPr>
        <p:spPr/>
        <p:txBody>
          <a:bodyPr>
            <a:normAutofit lnSpcReduction="10000"/>
          </a:bodyPr>
          <a:lstStyle/>
          <a:p>
            <a:r>
              <a:rPr lang="en-US"/>
              <a:t>Greedy strategy.</a:t>
            </a:r>
          </a:p>
          <a:p>
            <a:pPr lvl="1"/>
            <a:r>
              <a:rPr lang="en-US"/>
              <a:t>Split the records based on an attribute test that optimizes certain criterion.</a:t>
            </a:r>
          </a:p>
          <a:p>
            <a:endParaRPr lang="en-US"/>
          </a:p>
          <a:p>
            <a:r>
              <a:rPr lang="en-US"/>
              <a:t>Issues</a:t>
            </a:r>
          </a:p>
          <a:p>
            <a:pPr lvl="1"/>
            <a:r>
              <a:rPr lang="en-US"/>
              <a:t>Determine how to split the records</a:t>
            </a:r>
          </a:p>
          <a:p>
            <a:pPr lvl="2"/>
            <a:r>
              <a:rPr lang="en-US">
                <a:solidFill>
                  <a:srgbClr val="FF0000"/>
                </a:solidFill>
              </a:rPr>
              <a:t>How to specify the attribute test condition?</a:t>
            </a:r>
          </a:p>
          <a:p>
            <a:pPr lvl="2"/>
            <a:r>
              <a:rPr lang="en-US"/>
              <a:t>How to determine the best split?</a:t>
            </a:r>
          </a:p>
          <a:p>
            <a:pPr lvl="1"/>
            <a:r>
              <a:rPr lang="en-US"/>
              <a:t>Determine when to stop splitting</a:t>
            </a:r>
          </a:p>
          <a:p>
            <a:pPr lvl="1"/>
            <a:endParaRPr lang="en-US"/>
          </a:p>
        </p:txBody>
      </p:sp>
    </p:spTree>
    <p:extLst>
      <p:ext uri="{BB962C8B-B14F-4D97-AF65-F5344CB8AC3E}">
        <p14:creationId xmlns:p14="http://schemas.microsoft.com/office/powerpoint/2010/main" val="25056149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t>How to Specify Test Condition?</a:t>
            </a:r>
          </a:p>
        </p:txBody>
      </p:sp>
      <p:sp>
        <p:nvSpPr>
          <p:cNvPr id="902147" name="Rectangle 3"/>
          <p:cNvSpPr>
            <a:spLocks noGrp="1" noChangeArrowheads="1"/>
          </p:cNvSpPr>
          <p:nvPr>
            <p:ph type="body" idx="1"/>
          </p:nvPr>
        </p:nvSpPr>
        <p:spPr/>
        <p:txBody>
          <a:bodyPr/>
          <a:lstStyle/>
          <a:p>
            <a:r>
              <a:rPr lang="en-US"/>
              <a:t>Depends on attribute types</a:t>
            </a:r>
          </a:p>
          <a:p>
            <a:pPr lvl="1"/>
            <a:r>
              <a:rPr lang="en-US"/>
              <a:t>Nominal</a:t>
            </a:r>
          </a:p>
          <a:p>
            <a:pPr lvl="1"/>
            <a:r>
              <a:rPr lang="en-US"/>
              <a:t>Ordinal</a:t>
            </a:r>
          </a:p>
          <a:p>
            <a:pPr lvl="1"/>
            <a:r>
              <a:rPr lang="en-US"/>
              <a:t>Continuous</a:t>
            </a:r>
          </a:p>
          <a:p>
            <a:pPr lvl="1"/>
            <a:endParaRPr lang="en-US"/>
          </a:p>
          <a:p>
            <a:r>
              <a:rPr lang="en-US"/>
              <a:t>Depends on number of ways to split</a:t>
            </a:r>
          </a:p>
          <a:p>
            <a:pPr lvl="1"/>
            <a:r>
              <a:rPr lang="en-US"/>
              <a:t>2-way split</a:t>
            </a:r>
          </a:p>
          <a:p>
            <a:pPr lvl="1"/>
            <a:r>
              <a:rPr lang="en-US"/>
              <a:t>Multi-way split</a:t>
            </a:r>
          </a:p>
        </p:txBody>
      </p:sp>
    </p:spTree>
    <p:extLst>
      <p:ext uri="{BB962C8B-B14F-4D97-AF65-F5344CB8AC3E}">
        <p14:creationId xmlns:p14="http://schemas.microsoft.com/office/powerpoint/2010/main" val="17532241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381000" y="152400"/>
            <a:ext cx="8610600" cy="533400"/>
          </a:xfrm>
        </p:spPr>
        <p:txBody>
          <a:bodyPr>
            <a:normAutofit fontScale="90000"/>
          </a:bodyPr>
          <a:lstStyle/>
          <a:p>
            <a:r>
              <a:rPr lang="en-US"/>
              <a:t>Splitting Based on Nominal Attributes</a:t>
            </a:r>
          </a:p>
        </p:txBody>
      </p:sp>
      <p:sp>
        <p:nvSpPr>
          <p:cNvPr id="813059" name="Rectangle 3"/>
          <p:cNvSpPr>
            <a:spLocks noGrp="1" noChangeArrowheads="1"/>
          </p:cNvSpPr>
          <p:nvPr>
            <p:ph type="body" idx="1"/>
          </p:nvPr>
        </p:nvSpPr>
        <p:spPr>
          <a:xfrm>
            <a:off x="457200" y="1219200"/>
            <a:ext cx="8382000" cy="3733800"/>
          </a:xfrm>
        </p:spPr>
        <p:txBody>
          <a:bodyPr>
            <a:normAutofit lnSpcReduction="10000"/>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marL="342900" indent="-342900"/>
            <a:endParaRPr lang="en-US"/>
          </a:p>
          <a:p>
            <a:pPr marL="342900" indent="-342900"/>
            <a:r>
              <a:rPr lang="en-US">
                <a:solidFill>
                  <a:srgbClr val="FF0000"/>
                </a:solidFill>
              </a:rPr>
              <a:t>Binary split:</a:t>
            </a:r>
            <a:r>
              <a:rPr lang="en-US"/>
              <a:t>  Divides values into two subsets. </a:t>
            </a:r>
            <a:br>
              <a:rPr lang="en-US"/>
            </a:br>
            <a:r>
              <a:rPr lang="en-US"/>
              <a:t>		      Need to find optimal partitioning.</a:t>
            </a:r>
            <a:endParaRPr lang="en-US" sz="3600"/>
          </a:p>
        </p:txBody>
      </p:sp>
      <p:grpSp>
        <p:nvGrpSpPr>
          <p:cNvPr id="813060" name="Group 4"/>
          <p:cNvGrpSpPr>
            <a:grpSpLocks/>
          </p:cNvGrpSpPr>
          <p:nvPr/>
        </p:nvGrpSpPr>
        <p:grpSpPr bwMode="auto">
          <a:xfrm>
            <a:off x="2895600" y="2133600"/>
            <a:ext cx="2546350" cy="946150"/>
            <a:chOff x="1824" y="1680"/>
            <a:chExt cx="1604" cy="596"/>
          </a:xfrm>
        </p:grpSpPr>
        <p:sp>
          <p:nvSpPr>
            <p:cNvPr id="813061" name="Oval 5"/>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CarType</a:t>
              </a:r>
              <a:endParaRPr lang="en-US" sz="2400" b="0">
                <a:latin typeface="Times New Roman" pitchFamily="18" charset="0"/>
              </a:endParaRPr>
            </a:p>
          </p:txBody>
        </p:sp>
        <p:sp>
          <p:nvSpPr>
            <p:cNvPr id="813062" name="Line 6"/>
            <p:cNvSpPr>
              <a:spLocks noChangeShapeType="1"/>
            </p:cNvSpPr>
            <p:nvPr/>
          </p:nvSpPr>
          <p:spPr bwMode="auto">
            <a:xfrm flipH="1">
              <a:off x="2064"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63" name="Line 7"/>
            <p:cNvSpPr>
              <a:spLocks noChangeShapeType="1"/>
            </p:cNvSpPr>
            <p:nvPr/>
          </p:nvSpPr>
          <p:spPr bwMode="auto">
            <a:xfrm>
              <a:off x="2640" y="196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64" name="Line 8"/>
            <p:cNvSpPr>
              <a:spLocks noChangeShapeType="1"/>
            </p:cNvSpPr>
            <p:nvPr/>
          </p:nvSpPr>
          <p:spPr bwMode="auto">
            <a:xfrm>
              <a:off x="2640"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65" name="Text Box 9"/>
            <p:cNvSpPr txBox="1">
              <a:spLocks noChangeArrowheads="1"/>
            </p:cNvSpPr>
            <p:nvPr/>
          </p:nvSpPr>
          <p:spPr bwMode="auto">
            <a:xfrm>
              <a:off x="1824" y="1872"/>
              <a:ext cx="4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Family</a:t>
              </a:r>
            </a:p>
          </p:txBody>
        </p:sp>
        <p:sp>
          <p:nvSpPr>
            <p:cNvPr id="813066" name="Text Box 10"/>
            <p:cNvSpPr txBox="1">
              <a:spLocks noChangeArrowheads="1"/>
            </p:cNvSpPr>
            <p:nvPr/>
          </p:nvSpPr>
          <p:spPr bwMode="auto">
            <a:xfrm>
              <a:off x="2208" y="2064"/>
              <a:ext cx="48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Sports</a:t>
              </a:r>
            </a:p>
          </p:txBody>
        </p:sp>
        <p:sp>
          <p:nvSpPr>
            <p:cNvPr id="813067" name="Text Box 11"/>
            <p:cNvSpPr txBox="1">
              <a:spLocks noChangeArrowheads="1"/>
            </p:cNvSpPr>
            <p:nvPr/>
          </p:nvSpPr>
          <p:spPr bwMode="auto">
            <a:xfrm>
              <a:off x="2928" y="1872"/>
              <a:ext cx="50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Luxury</a:t>
              </a:r>
            </a:p>
          </p:txBody>
        </p:sp>
      </p:grpSp>
      <p:grpSp>
        <p:nvGrpSpPr>
          <p:cNvPr id="813068" name="Group 12"/>
          <p:cNvGrpSpPr>
            <a:grpSpLocks/>
          </p:cNvGrpSpPr>
          <p:nvPr/>
        </p:nvGrpSpPr>
        <p:grpSpPr bwMode="auto">
          <a:xfrm>
            <a:off x="5562600" y="4876800"/>
            <a:ext cx="2752725" cy="914400"/>
            <a:chOff x="3552" y="3216"/>
            <a:chExt cx="1734" cy="576"/>
          </a:xfrm>
        </p:grpSpPr>
        <p:sp>
          <p:nvSpPr>
            <p:cNvPr id="813069"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CarType</a:t>
              </a:r>
              <a:endParaRPr lang="en-US" sz="2400" b="0">
                <a:latin typeface="Times New Roman" pitchFamily="18" charset="0"/>
              </a:endParaRPr>
            </a:p>
          </p:txBody>
        </p:sp>
        <p:sp>
          <p:nvSpPr>
            <p:cNvPr id="813070"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71"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72" name="Text Box 16"/>
            <p:cNvSpPr txBox="1">
              <a:spLocks noChangeArrowheads="1"/>
            </p:cNvSpPr>
            <p:nvPr/>
          </p:nvSpPr>
          <p:spPr bwMode="auto">
            <a:xfrm>
              <a:off x="3552" y="3360"/>
              <a:ext cx="60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{Family, </a:t>
              </a:r>
              <a:br>
                <a:rPr lang="en-US" sz="1600" b="0"/>
              </a:br>
              <a:r>
                <a:rPr lang="en-US" sz="1600" b="0"/>
                <a:t>Luxury}</a:t>
              </a:r>
            </a:p>
          </p:txBody>
        </p:sp>
        <p:sp>
          <p:nvSpPr>
            <p:cNvPr id="813073" name="Text Box 17"/>
            <p:cNvSpPr txBox="1">
              <a:spLocks noChangeArrowheads="1"/>
            </p:cNvSpPr>
            <p:nvPr/>
          </p:nvSpPr>
          <p:spPr bwMode="auto">
            <a:xfrm>
              <a:off x="4714" y="3456"/>
              <a:ext cx="57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{Sports}</a:t>
              </a:r>
            </a:p>
          </p:txBody>
        </p:sp>
      </p:grpSp>
      <p:grpSp>
        <p:nvGrpSpPr>
          <p:cNvPr id="813074" name="Group 18"/>
          <p:cNvGrpSpPr>
            <a:grpSpLocks/>
          </p:cNvGrpSpPr>
          <p:nvPr/>
        </p:nvGrpSpPr>
        <p:grpSpPr bwMode="auto">
          <a:xfrm>
            <a:off x="685800" y="4876800"/>
            <a:ext cx="2905125" cy="914400"/>
            <a:chOff x="768" y="3216"/>
            <a:chExt cx="1830" cy="576"/>
          </a:xfrm>
        </p:grpSpPr>
        <p:sp>
          <p:nvSpPr>
            <p:cNvPr id="813075"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CarType</a:t>
              </a:r>
              <a:endParaRPr lang="en-US" sz="2400" b="0">
                <a:latin typeface="Times New Roman" pitchFamily="18" charset="0"/>
              </a:endParaRPr>
            </a:p>
          </p:txBody>
        </p:sp>
        <p:sp>
          <p:nvSpPr>
            <p:cNvPr id="813076"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77"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78"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0"/>
                <a:t>{Sports, Luxury}</a:t>
              </a:r>
            </a:p>
          </p:txBody>
        </p:sp>
        <p:sp>
          <p:nvSpPr>
            <p:cNvPr id="813079" name="Text Box 23"/>
            <p:cNvSpPr txBox="1">
              <a:spLocks noChangeArrowheads="1"/>
            </p:cNvSpPr>
            <p:nvPr/>
          </p:nvSpPr>
          <p:spPr bwMode="auto">
            <a:xfrm>
              <a:off x="2020" y="3456"/>
              <a:ext cx="5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{Family}</a:t>
              </a:r>
            </a:p>
          </p:txBody>
        </p:sp>
      </p:grpSp>
      <p:sp>
        <p:nvSpPr>
          <p:cNvPr id="813080" name="Text Box 24"/>
          <p:cNvSpPr txBox="1">
            <a:spLocks noChangeArrowheads="1"/>
          </p:cNvSpPr>
          <p:nvPr/>
        </p:nvSpPr>
        <p:spPr bwMode="auto">
          <a:xfrm>
            <a:off x="4191000" y="51054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0">
                <a:latin typeface="Times New Roman" pitchFamily="18" charset="0"/>
              </a:rPr>
              <a:t>OR</a:t>
            </a:r>
          </a:p>
        </p:txBody>
      </p:sp>
    </p:spTree>
    <p:extLst>
      <p:ext uri="{BB962C8B-B14F-4D97-AF65-F5344CB8AC3E}">
        <p14:creationId xmlns:p14="http://schemas.microsoft.com/office/powerpoint/2010/main" val="22776043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38" name="Rectangle 30"/>
          <p:cNvSpPr>
            <a:spLocks noGrp="1" noChangeArrowheads="1"/>
          </p:cNvSpPr>
          <p:nvPr>
            <p:ph type="body" idx="1"/>
          </p:nvPr>
        </p:nvSpPr>
        <p:spPr>
          <a:xfrm>
            <a:off x="381000" y="1066800"/>
            <a:ext cx="8382000" cy="5257800"/>
          </a:xfrm>
          <a:noFill/>
          <a:ln/>
        </p:spPr>
        <p:txBody>
          <a:bodyPr>
            <a:normAutofit fontScale="92500" lnSpcReduction="10000"/>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lvl="4"/>
            <a:endParaRPr lang="en-US" sz="1200">
              <a:solidFill>
                <a:srgbClr val="FF0000"/>
              </a:solidFill>
            </a:endParaRPr>
          </a:p>
          <a:p>
            <a:pPr marL="342900" indent="-342900"/>
            <a:r>
              <a:rPr lang="en-US">
                <a:solidFill>
                  <a:srgbClr val="FF0000"/>
                </a:solidFill>
              </a:rPr>
              <a:t>Binary split:</a:t>
            </a:r>
            <a:r>
              <a:rPr lang="en-US"/>
              <a:t>  Divides values into two subsets. </a:t>
            </a:r>
            <a:br>
              <a:rPr lang="en-US"/>
            </a:br>
            <a:r>
              <a:rPr lang="en-US"/>
              <a:t>		      Need to find optimal partitioning.</a:t>
            </a:r>
          </a:p>
          <a:p>
            <a:pPr marL="342900" indent="-342900"/>
            <a:endParaRPr lang="en-US"/>
          </a:p>
          <a:p>
            <a:pPr marL="342900" indent="-342900"/>
            <a:endParaRPr lang="en-US"/>
          </a:p>
          <a:p>
            <a:pPr marL="342900" indent="-342900"/>
            <a:endParaRPr lang="en-US"/>
          </a:p>
          <a:p>
            <a:pPr marL="342900" indent="-342900"/>
            <a:r>
              <a:rPr lang="en-US"/>
              <a:t>What about this split?</a:t>
            </a:r>
            <a:endParaRPr lang="en-US" sz="3600"/>
          </a:p>
        </p:txBody>
      </p:sp>
      <p:sp>
        <p:nvSpPr>
          <p:cNvPr id="836635" name="Rectangle 27"/>
          <p:cNvSpPr>
            <a:spLocks noGrp="1" noChangeArrowheads="1"/>
          </p:cNvSpPr>
          <p:nvPr>
            <p:ph type="title"/>
          </p:nvPr>
        </p:nvSpPr>
        <p:spPr/>
        <p:txBody>
          <a:bodyPr>
            <a:normAutofit fontScale="90000"/>
          </a:bodyPr>
          <a:lstStyle/>
          <a:p>
            <a:r>
              <a:rPr lang="en-US"/>
              <a:t>Splitting Based on Ordinal Attributes</a:t>
            </a:r>
          </a:p>
        </p:txBody>
      </p:sp>
      <p:grpSp>
        <p:nvGrpSpPr>
          <p:cNvPr id="836634" name="Group 26"/>
          <p:cNvGrpSpPr>
            <a:grpSpLocks/>
          </p:cNvGrpSpPr>
          <p:nvPr/>
        </p:nvGrpSpPr>
        <p:grpSpPr bwMode="auto">
          <a:xfrm>
            <a:off x="2971800" y="2057400"/>
            <a:ext cx="2457450" cy="946150"/>
            <a:chOff x="1853" y="1248"/>
            <a:chExt cx="1548" cy="596"/>
          </a:xfrm>
        </p:grpSpPr>
        <p:sp>
          <p:nvSpPr>
            <p:cNvPr id="836613" name="Oval 5"/>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836614" name="Line 6"/>
            <p:cNvSpPr>
              <a:spLocks noChangeShapeType="1"/>
            </p:cNvSpPr>
            <p:nvPr/>
          </p:nvSpPr>
          <p:spPr bwMode="auto">
            <a:xfrm flipH="1">
              <a:off x="2064"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15" name="Line 7"/>
            <p:cNvSpPr>
              <a:spLocks noChangeShapeType="1"/>
            </p:cNvSpPr>
            <p:nvPr/>
          </p:nvSpPr>
          <p:spPr bwMode="auto">
            <a:xfrm>
              <a:off x="2640"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16" name="Line 8"/>
            <p:cNvSpPr>
              <a:spLocks noChangeShapeType="1"/>
            </p:cNvSpPr>
            <p:nvPr/>
          </p:nvSpPr>
          <p:spPr bwMode="auto">
            <a:xfrm>
              <a:off x="2640"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17" name="Text Box 9"/>
            <p:cNvSpPr txBox="1">
              <a:spLocks noChangeArrowheads="1"/>
            </p:cNvSpPr>
            <p:nvPr/>
          </p:nvSpPr>
          <p:spPr bwMode="auto">
            <a:xfrm>
              <a:off x="1853" y="1440"/>
              <a:ext cx="43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Small</a:t>
              </a:r>
            </a:p>
          </p:txBody>
        </p:sp>
        <p:sp>
          <p:nvSpPr>
            <p:cNvPr id="836618" name="Text Box 10"/>
            <p:cNvSpPr txBox="1">
              <a:spLocks noChangeArrowheads="1"/>
            </p:cNvSpPr>
            <p:nvPr/>
          </p:nvSpPr>
          <p:spPr bwMode="auto">
            <a:xfrm>
              <a:off x="2167" y="1632"/>
              <a:ext cx="57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Medium</a:t>
              </a:r>
            </a:p>
          </p:txBody>
        </p:sp>
        <p:sp>
          <p:nvSpPr>
            <p:cNvPr id="836619" name="Text Box 11"/>
            <p:cNvSpPr txBox="1">
              <a:spLocks noChangeArrowheads="1"/>
            </p:cNvSpPr>
            <p:nvPr/>
          </p:nvSpPr>
          <p:spPr bwMode="auto">
            <a:xfrm>
              <a:off x="2958" y="1440"/>
              <a:ext cx="44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Large</a:t>
              </a:r>
            </a:p>
          </p:txBody>
        </p:sp>
      </p:grpSp>
      <p:grpSp>
        <p:nvGrpSpPr>
          <p:cNvPr id="836620" name="Group 12"/>
          <p:cNvGrpSpPr>
            <a:grpSpLocks/>
          </p:cNvGrpSpPr>
          <p:nvPr/>
        </p:nvGrpSpPr>
        <p:grpSpPr bwMode="auto">
          <a:xfrm>
            <a:off x="5562600" y="4267200"/>
            <a:ext cx="2774950" cy="914400"/>
            <a:chOff x="3513" y="3216"/>
            <a:chExt cx="1748" cy="576"/>
          </a:xfrm>
        </p:grpSpPr>
        <p:sp>
          <p:nvSpPr>
            <p:cNvPr id="836621"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836622"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23"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24" name="Text Box 16"/>
            <p:cNvSpPr txBox="1">
              <a:spLocks noChangeArrowheads="1"/>
            </p:cNvSpPr>
            <p:nvPr/>
          </p:nvSpPr>
          <p:spPr bwMode="auto">
            <a:xfrm>
              <a:off x="3513" y="3360"/>
              <a:ext cx="686"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{Medium, </a:t>
              </a:r>
              <a:br>
                <a:rPr lang="en-US" sz="1600" b="0"/>
              </a:br>
              <a:r>
                <a:rPr lang="en-US" sz="1600" b="0"/>
                <a:t>Large}</a:t>
              </a:r>
            </a:p>
          </p:txBody>
        </p:sp>
        <p:sp>
          <p:nvSpPr>
            <p:cNvPr id="836625" name="Text Box 17"/>
            <p:cNvSpPr txBox="1">
              <a:spLocks noChangeArrowheads="1"/>
            </p:cNvSpPr>
            <p:nvPr/>
          </p:nvSpPr>
          <p:spPr bwMode="auto">
            <a:xfrm>
              <a:off x="4740" y="3456"/>
              <a:ext cx="5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{Small}</a:t>
              </a:r>
            </a:p>
          </p:txBody>
        </p:sp>
      </p:grpSp>
      <p:grpSp>
        <p:nvGrpSpPr>
          <p:cNvPr id="836626" name="Group 18"/>
          <p:cNvGrpSpPr>
            <a:grpSpLocks/>
          </p:cNvGrpSpPr>
          <p:nvPr/>
        </p:nvGrpSpPr>
        <p:grpSpPr bwMode="auto">
          <a:xfrm>
            <a:off x="762000" y="4267200"/>
            <a:ext cx="2997200" cy="914400"/>
            <a:chOff x="768" y="3216"/>
            <a:chExt cx="1794" cy="576"/>
          </a:xfrm>
        </p:grpSpPr>
        <p:sp>
          <p:nvSpPr>
            <p:cNvPr id="836627"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836628"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29"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30"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0"/>
                <a:t>{Small, Medium}</a:t>
              </a:r>
            </a:p>
          </p:txBody>
        </p:sp>
        <p:sp>
          <p:nvSpPr>
            <p:cNvPr id="836631" name="Text Box 23"/>
            <p:cNvSpPr txBox="1">
              <a:spLocks noChangeArrowheads="1"/>
            </p:cNvSpPr>
            <p:nvPr/>
          </p:nvSpPr>
          <p:spPr bwMode="auto">
            <a:xfrm>
              <a:off x="2059" y="3456"/>
              <a:ext cx="50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{Large}</a:t>
              </a:r>
            </a:p>
          </p:txBody>
        </p:sp>
      </p:grpSp>
      <p:sp>
        <p:nvSpPr>
          <p:cNvPr id="836632" name="Text Box 24"/>
          <p:cNvSpPr txBox="1">
            <a:spLocks noChangeArrowheads="1"/>
          </p:cNvSpPr>
          <p:nvPr/>
        </p:nvSpPr>
        <p:spPr bwMode="auto">
          <a:xfrm>
            <a:off x="4267200" y="44196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0">
                <a:latin typeface="Times New Roman" pitchFamily="18" charset="0"/>
              </a:rPr>
              <a:t>OR</a:t>
            </a:r>
          </a:p>
        </p:txBody>
      </p:sp>
      <p:grpSp>
        <p:nvGrpSpPr>
          <p:cNvPr id="836639" name="Group 31"/>
          <p:cNvGrpSpPr>
            <a:grpSpLocks/>
          </p:cNvGrpSpPr>
          <p:nvPr/>
        </p:nvGrpSpPr>
        <p:grpSpPr bwMode="auto">
          <a:xfrm>
            <a:off x="4289425" y="5486400"/>
            <a:ext cx="3101975" cy="914400"/>
            <a:chOff x="768" y="3216"/>
            <a:chExt cx="1856" cy="576"/>
          </a:xfrm>
        </p:grpSpPr>
        <p:sp>
          <p:nvSpPr>
            <p:cNvPr id="836640" name="Oval 32"/>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836641" name="Line 33"/>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42" name="Line 34"/>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43" name="Text Box 35"/>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0"/>
                <a:t>{Small, Large}</a:t>
              </a:r>
            </a:p>
          </p:txBody>
        </p:sp>
        <p:sp>
          <p:nvSpPr>
            <p:cNvPr id="836644" name="Text Box 36"/>
            <p:cNvSpPr txBox="1">
              <a:spLocks noChangeArrowheads="1"/>
            </p:cNvSpPr>
            <p:nvPr/>
          </p:nvSpPr>
          <p:spPr bwMode="auto">
            <a:xfrm>
              <a:off x="2000" y="345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{Medium}</a:t>
              </a:r>
            </a:p>
          </p:txBody>
        </p:sp>
      </p:grpSp>
    </p:spTree>
    <p:extLst>
      <p:ext uri="{BB962C8B-B14F-4D97-AF65-F5344CB8AC3E}">
        <p14:creationId xmlns:p14="http://schemas.microsoft.com/office/powerpoint/2010/main" val="42935897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4" name="Rectangle 4"/>
          <p:cNvSpPr>
            <a:spLocks noGrp="1" noChangeArrowheads="1"/>
          </p:cNvSpPr>
          <p:nvPr>
            <p:ph type="title"/>
          </p:nvPr>
        </p:nvSpPr>
        <p:spPr>
          <a:xfrm>
            <a:off x="381000" y="152400"/>
            <a:ext cx="8534400" cy="533400"/>
          </a:xfrm>
        </p:spPr>
        <p:txBody>
          <a:bodyPr>
            <a:normAutofit fontScale="90000"/>
          </a:bodyPr>
          <a:lstStyle/>
          <a:p>
            <a:r>
              <a:rPr lang="en-US"/>
              <a:t>Splitting Based on Continuous Attributes</a:t>
            </a:r>
          </a:p>
        </p:txBody>
      </p:sp>
      <p:sp>
        <p:nvSpPr>
          <p:cNvPr id="814085" name="Rectangle 5"/>
          <p:cNvSpPr>
            <a:spLocks noGrp="1" noChangeArrowheads="1"/>
          </p:cNvSpPr>
          <p:nvPr>
            <p:ph type="body" idx="1"/>
          </p:nvPr>
        </p:nvSpPr>
        <p:spPr/>
        <p:txBody>
          <a:bodyPr>
            <a:normAutofit lnSpcReduction="10000"/>
          </a:bodyPr>
          <a:lstStyle/>
          <a:p>
            <a:r>
              <a:rPr lang="en-US"/>
              <a:t>Different ways of handling</a:t>
            </a:r>
          </a:p>
          <a:p>
            <a:pPr lvl="1"/>
            <a:r>
              <a:rPr lang="en-US">
                <a:solidFill>
                  <a:srgbClr val="CC3300"/>
                </a:solidFill>
              </a:rPr>
              <a:t>Discretization</a:t>
            </a:r>
            <a:r>
              <a:rPr lang="en-US"/>
              <a:t> to form an ordinal categorical attribute</a:t>
            </a:r>
          </a:p>
          <a:p>
            <a:pPr lvl="2"/>
            <a:r>
              <a:rPr lang="en-US"/>
              <a:t> Static – discretize once at the beginning</a:t>
            </a:r>
          </a:p>
          <a:p>
            <a:pPr lvl="2"/>
            <a:r>
              <a:rPr lang="en-US"/>
              <a:t> Dynamic – ranges can be found by equal interval 		bucketing, equal frequency bucketing</a:t>
            </a:r>
            <a:br>
              <a:rPr lang="en-US"/>
            </a:br>
            <a:r>
              <a:rPr lang="en-US"/>
              <a:t>		(percentiles), or clustering.</a:t>
            </a:r>
          </a:p>
          <a:p>
            <a:pPr lvl="4"/>
            <a:endParaRPr lang="en-US">
              <a:solidFill>
                <a:srgbClr val="CC3300"/>
              </a:solidFill>
            </a:endParaRPr>
          </a:p>
          <a:p>
            <a:pPr lvl="1"/>
            <a:r>
              <a:rPr lang="en-US">
                <a:solidFill>
                  <a:srgbClr val="CC3300"/>
                </a:solidFill>
              </a:rPr>
              <a:t>Binary Decision</a:t>
            </a:r>
            <a:r>
              <a:rPr lang="en-US"/>
              <a:t>: (A &lt; v) or (A </a:t>
            </a:r>
            <a:r>
              <a:rPr lang="en-US">
                <a:sym typeface="Symbol" pitchFamily="18" charset="2"/>
              </a:rPr>
              <a:t> v)</a:t>
            </a:r>
            <a:endParaRPr lang="en-US"/>
          </a:p>
          <a:p>
            <a:pPr lvl="2"/>
            <a:r>
              <a:rPr lang="en-US"/>
              <a:t> consider all possible splits and finds the best cut</a:t>
            </a:r>
          </a:p>
          <a:p>
            <a:pPr lvl="2"/>
            <a:r>
              <a:rPr lang="en-US"/>
              <a:t> can be more compute intensive</a:t>
            </a:r>
          </a:p>
        </p:txBody>
      </p:sp>
    </p:spTree>
    <p:extLst>
      <p:ext uri="{BB962C8B-B14F-4D97-AF65-F5344CB8AC3E}">
        <p14:creationId xmlns:p14="http://schemas.microsoft.com/office/powerpoint/2010/main" val="18631281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381000" y="152400"/>
            <a:ext cx="8534400" cy="533400"/>
          </a:xfrm>
        </p:spPr>
        <p:txBody>
          <a:bodyPr>
            <a:normAutofit fontScale="90000"/>
          </a:bodyPr>
          <a:lstStyle/>
          <a:p>
            <a:r>
              <a:rPr lang="en-US"/>
              <a:t>Splitting Based on Continuous Attributes</a:t>
            </a:r>
          </a:p>
        </p:txBody>
      </p:sp>
      <p:graphicFrame>
        <p:nvGraphicFramePr>
          <p:cNvPr id="903172" name="Object 4"/>
          <p:cNvGraphicFramePr>
            <a:graphicFrameLocks noGrp="1" noChangeAspect="1"/>
          </p:cNvGraphicFramePr>
          <p:nvPr>
            <p:ph idx="1"/>
          </p:nvPr>
        </p:nvGraphicFramePr>
        <p:xfrm>
          <a:off x="738188" y="1746250"/>
          <a:ext cx="7608887" cy="3282950"/>
        </p:xfrm>
        <a:graphic>
          <a:graphicData uri="http://schemas.openxmlformats.org/presentationml/2006/ole">
            <mc:AlternateContent xmlns:mc="http://schemas.openxmlformats.org/markup-compatibility/2006">
              <mc:Choice xmlns:v="urn:schemas-microsoft-com:vml" Requires="v">
                <p:oleObj spid="_x0000_s36887" name="Visio" r:id="rId3" imgW="8538667" imgH="3684287" progId="Visio.Drawing.6">
                  <p:embed/>
                </p:oleObj>
              </mc:Choice>
              <mc:Fallback>
                <p:oleObj name="Visio" r:id="rId3" imgW="8538667" imgH="3684287"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1746250"/>
                        <a:ext cx="760888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11773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1559</TotalTime>
  <Words>7646</Words>
  <Application>Microsoft Office PowerPoint</Application>
  <PresentationFormat>Presentazione su schermo (4:3)</PresentationFormat>
  <Paragraphs>1704</Paragraphs>
  <Slides>175</Slides>
  <Notes>26</Notes>
  <HiddenSlides>1</HiddenSlides>
  <MMClips>0</MMClips>
  <ScaleCrop>false</ScaleCrop>
  <HeadingPairs>
    <vt:vector size="6" baseType="variant">
      <vt:variant>
        <vt:lpstr>Tema</vt:lpstr>
      </vt:variant>
      <vt:variant>
        <vt:i4>1</vt:i4>
      </vt:variant>
      <vt:variant>
        <vt:lpstr>Server OLE incorporati</vt:lpstr>
      </vt:variant>
      <vt:variant>
        <vt:i4>7</vt:i4>
      </vt:variant>
      <vt:variant>
        <vt:lpstr>Titoli diapositive</vt:lpstr>
      </vt:variant>
      <vt:variant>
        <vt:i4>175</vt:i4>
      </vt:variant>
    </vt:vector>
  </HeadingPairs>
  <TitlesOfParts>
    <vt:vector size="183" baseType="lpstr">
      <vt:lpstr>Tema di Office</vt:lpstr>
      <vt:lpstr>VISIO</vt:lpstr>
      <vt:lpstr>Equation</vt:lpstr>
      <vt:lpstr>Worksheet</vt:lpstr>
      <vt:lpstr>Bitmap Image</vt:lpstr>
      <vt:lpstr>Visio</vt:lpstr>
      <vt:lpstr>Document</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Discrete and Continuous Attributes </vt:lpstr>
      <vt:lpstr>LAST TYPE: Ordered Data </vt:lpstr>
      <vt:lpstr>Ordered Data </vt:lpstr>
      <vt:lpstr>Data Quality </vt:lpstr>
      <vt:lpstr>Missing Values</vt:lpstr>
      <vt:lpstr>Data Preprocessing</vt:lpstr>
      <vt:lpstr>Aggregation</vt:lpstr>
      <vt:lpstr>Aggregation</vt:lpstr>
      <vt:lpstr>Sampling </vt:lpstr>
      <vt:lpstr>Sampling … </vt:lpstr>
      <vt:lpstr>Types of Sampling</vt:lpstr>
      <vt:lpstr>Sample Size matters</vt:lpstr>
      <vt:lpstr>Sample Size</vt:lpstr>
      <vt:lpstr>Presentazione standard di PowerPoint</vt:lpstr>
      <vt:lpstr>Curse of Dimensionality (part – II)</vt:lpstr>
      <vt:lpstr>Dimensionality Reduction</vt:lpstr>
      <vt:lpstr>Feature Subset Selection</vt:lpstr>
      <vt:lpstr>Dimensionality Reduction: PCA</vt:lpstr>
      <vt:lpstr>Dimensionality Reduction: ISOMAP</vt:lpstr>
      <vt:lpstr>Feature Subset Selection</vt:lpstr>
      <vt:lpstr>SOM: U-Matrix</vt:lpstr>
      <vt:lpstr>Presentazione standard di PowerPoint</vt:lpstr>
      <vt:lpstr>… bar charts</vt:lpstr>
      <vt:lpstr>Feature Creation</vt:lpstr>
      <vt:lpstr>Mapping Data to a New Space</vt:lpstr>
      <vt:lpstr>Discretization Using Class Labels</vt:lpstr>
      <vt:lpstr>Attribute Transformation</vt:lpstr>
      <vt:lpstr>Similarity and Dissimilarity</vt:lpstr>
      <vt:lpstr>Similarity/Dissimilarity for Simple Attributes</vt:lpstr>
      <vt:lpstr>Visually Evaluating Correlation</vt:lpstr>
      <vt:lpstr>Euclidean Distance</vt:lpstr>
      <vt:lpstr>Euclidean Distance</vt:lpstr>
      <vt:lpstr>Minkowski Distance</vt:lpstr>
      <vt:lpstr>Minkowski Distance: Examples</vt:lpstr>
      <vt:lpstr>Minkowski Distance</vt:lpstr>
      <vt:lpstr>Presentazione standard di PowerPoint</vt:lpstr>
      <vt:lpstr>Presentazione standard di PowerPoint</vt:lpstr>
      <vt:lpstr>Presentazione standard di PowerPoint</vt:lpstr>
      <vt:lpstr>Mahalanobis Distance</vt:lpstr>
      <vt:lpstr>Mahalanobis Distance</vt:lpstr>
      <vt:lpstr>Common Properties of a Distance</vt:lpstr>
      <vt:lpstr>Common Properties of a Similarity</vt:lpstr>
      <vt:lpstr>Similarity Between Binary Vectors</vt:lpstr>
      <vt:lpstr>Cosine Similarity</vt:lpstr>
      <vt:lpstr>Outliers</vt:lpstr>
      <vt:lpstr>Presentazione standard di PowerPoint</vt:lpstr>
      <vt:lpstr>Using Weights to Combine Similarities</vt:lpstr>
      <vt:lpstr>Density</vt:lpstr>
      <vt:lpstr>Euclidean Density – Cell-based</vt:lpstr>
      <vt:lpstr>Euclidean Density – Center-based</vt:lpstr>
      <vt:lpstr>Presentazione standard di PowerPoint</vt:lpstr>
      <vt:lpstr>Classification: Definition</vt:lpstr>
      <vt:lpstr>Illustrating Classification Task</vt:lpstr>
      <vt:lpstr>Examples of Classification Task</vt:lpstr>
      <vt:lpstr>Classification Techniques</vt:lpstr>
      <vt:lpstr>Example of a Decision Tree</vt:lpstr>
      <vt:lpstr>Another Example of Decision Tree</vt:lpstr>
      <vt:lpstr>Decision Tree Classification Task</vt:lpstr>
      <vt:lpstr>Apply Model to Test Data</vt:lpstr>
      <vt:lpstr>Apply Model to Test Data</vt:lpstr>
      <vt:lpstr>Apply Model to Test Data</vt:lpstr>
      <vt:lpstr>Apply Model to Test Data</vt:lpstr>
      <vt:lpstr>Apply Model to Test Data</vt:lpstr>
      <vt:lpstr>Apply Model to Test Data</vt:lpstr>
      <vt:lpstr>Decision Tree Classification Task</vt:lpstr>
      <vt:lpstr>Decision Tree Induction</vt:lpstr>
      <vt:lpstr>General Structure of Hunt’s Algorithm</vt:lpstr>
      <vt:lpstr>Hunt’s Algorithm</vt:lpstr>
      <vt:lpstr>Tree Induction</vt:lpstr>
      <vt:lpstr>Tree Induction</vt:lpstr>
      <vt:lpstr>How to Specify Test Condition?</vt:lpstr>
      <vt:lpstr>Splitting Based on Nominal Attributes</vt:lpstr>
      <vt:lpstr>Splitting Based on Ordinal Attributes</vt:lpstr>
      <vt:lpstr>Splitting Based on Continuous Attributes</vt:lpstr>
      <vt:lpstr>Splitting Based on Continuous Attributes</vt:lpstr>
      <vt:lpstr>Tree Induction</vt:lpstr>
      <vt:lpstr>How to determine the Best Split</vt:lpstr>
      <vt:lpstr>How to determine the Best Split</vt:lpstr>
      <vt:lpstr>Measures of Node Impurity</vt:lpstr>
      <vt:lpstr>How to Find the Best Split</vt:lpstr>
      <vt:lpstr>Measure of Impurity: GINI</vt:lpstr>
      <vt:lpstr>Examples for computing GINI</vt:lpstr>
      <vt:lpstr>Splitting Based on GINI</vt:lpstr>
      <vt:lpstr>Binary Attributes: Computing GINI Index</vt:lpstr>
      <vt:lpstr>Categorical Attributes: Computing Gini Index</vt:lpstr>
      <vt:lpstr>Continuous Attributes: Computing Gini Index</vt:lpstr>
      <vt:lpstr>Continuous Attributes: Computing Gini Index...</vt:lpstr>
      <vt:lpstr>Alternative Splitting Criteria based on INFO</vt:lpstr>
      <vt:lpstr>Examples for computing Entropy</vt:lpstr>
      <vt:lpstr>Splitting Based on INFO...</vt:lpstr>
      <vt:lpstr>Splitting Based on INFO...</vt:lpstr>
      <vt:lpstr>Splitting Criteria based on Classification Error</vt:lpstr>
      <vt:lpstr>Examples for Computing Error</vt:lpstr>
      <vt:lpstr>Comparison among Splitting Criteria</vt:lpstr>
      <vt:lpstr>Misclassification Error vs Gini</vt:lpstr>
      <vt:lpstr>Tree Induction</vt:lpstr>
      <vt:lpstr>Stopping Criteria for Tree Induction</vt:lpstr>
      <vt:lpstr>Decision Tree Based Classification</vt:lpstr>
      <vt:lpstr>Example: C4.5</vt:lpstr>
      <vt:lpstr>Practical Issues of Classification</vt:lpstr>
      <vt:lpstr>Underfitting and Overfitting (Example)</vt:lpstr>
      <vt:lpstr>Underfitting and Overfitting</vt:lpstr>
      <vt:lpstr>Overfitting due to Noise </vt:lpstr>
      <vt:lpstr>Overfitting due to Insufficient Examples</vt:lpstr>
      <vt:lpstr>Notes on Overfitting</vt:lpstr>
      <vt:lpstr>Estimating Generalization Errors</vt:lpstr>
      <vt:lpstr>Occam’s Razor</vt:lpstr>
      <vt:lpstr>Minimum Description Length (MDL)</vt:lpstr>
      <vt:lpstr>How to Address Overfitting</vt:lpstr>
      <vt:lpstr>How to Address Overfitting…</vt:lpstr>
      <vt:lpstr>Example of Post-Pruning</vt:lpstr>
      <vt:lpstr>Examples of Post-pruning</vt:lpstr>
      <vt:lpstr>Handling Missing Attribute Values</vt:lpstr>
      <vt:lpstr>Computing Impurity Measure</vt:lpstr>
      <vt:lpstr>Distribute Instances</vt:lpstr>
      <vt:lpstr>Classify Instances</vt:lpstr>
      <vt:lpstr>Other Issues</vt:lpstr>
      <vt:lpstr>Data Fragmentation</vt:lpstr>
      <vt:lpstr>Search Strategy</vt:lpstr>
      <vt:lpstr>Expressiveness</vt:lpstr>
      <vt:lpstr>Decision Boundary</vt:lpstr>
      <vt:lpstr>Oblique Decision Trees</vt:lpstr>
      <vt:lpstr>Tree Replication</vt:lpstr>
      <vt:lpstr>Model Evaluation</vt:lpstr>
      <vt:lpstr>Model Evaluation</vt:lpstr>
      <vt:lpstr>Metrics for Performance Evaluation</vt:lpstr>
      <vt:lpstr>Metrics for Performance Evaluation…</vt:lpstr>
      <vt:lpstr>Limitation of Accuracy</vt:lpstr>
      <vt:lpstr>Cost Matrix</vt:lpstr>
      <vt:lpstr>Computing Cost of Classification</vt:lpstr>
      <vt:lpstr>Cost vs Accuracy</vt:lpstr>
      <vt:lpstr>Cost-Sensitive Measures</vt:lpstr>
      <vt:lpstr>Model Evaluation</vt:lpstr>
      <vt:lpstr>Methods for Performance Evaluation</vt:lpstr>
      <vt:lpstr>Learning Curve</vt:lpstr>
      <vt:lpstr>Methods of Estimation</vt:lpstr>
      <vt:lpstr>Model Evaluation</vt:lpstr>
      <vt:lpstr>ROC (Receiver Operating Characteristic)</vt:lpstr>
      <vt:lpstr>ROC Curve</vt:lpstr>
      <vt:lpstr>ROC Curve</vt:lpstr>
      <vt:lpstr>Using ROC for Model Comparison</vt:lpstr>
      <vt:lpstr>How to Construct an ROC curve</vt:lpstr>
      <vt:lpstr>How to construct an ROC curve</vt:lpstr>
      <vt:lpstr>Test of Significance</vt:lpstr>
      <vt:lpstr>Confidence Interval for Accuracy</vt:lpstr>
      <vt:lpstr>Confidence Interval for Accuracy</vt:lpstr>
      <vt:lpstr>Confidence Interval for Accuracy</vt:lpstr>
      <vt:lpstr>Comparing Performance of 2 Models</vt:lpstr>
      <vt:lpstr>Comparing Performance of 2 Models</vt:lpstr>
      <vt:lpstr>An Illustrative Example</vt:lpstr>
      <vt:lpstr>Comparing Performance of 2 Algorithms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Longo</dc:creator>
  <cp:lastModifiedBy>Giuseppe Longo</cp:lastModifiedBy>
  <cp:revision>61</cp:revision>
  <dcterms:created xsi:type="dcterms:W3CDTF">2011-05-30T08:23:25Z</dcterms:created>
  <dcterms:modified xsi:type="dcterms:W3CDTF">2011-06-01T10:36:30Z</dcterms:modified>
</cp:coreProperties>
</file>