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85D31-D62E-4ED2-B94A-074CF1F0F7AC}" type="datetimeFigureOut">
              <a:rPr lang="es-ES" smtClean="0"/>
              <a:pPr/>
              <a:t>30/05/2011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FA3FD-6A3E-408A-9991-E22669A8093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FA3FD-6A3E-408A-9991-E22669A8093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30/05/2011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571612"/>
            <a:ext cx="8001056" cy="803678"/>
          </a:xfrm>
        </p:spPr>
        <p:txBody>
          <a:bodyPr>
            <a:noAutofit/>
          </a:bodyPr>
          <a:lstStyle/>
          <a:p>
            <a:pPr algn="ctr"/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Genetic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Algorithm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feature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selection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in </a:t>
            </a:r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Gaia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RVS </a:t>
            </a:r>
            <a:r>
              <a:rPr lang="es-ES" sz="4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spectra</a:t>
            </a:r>
            <a:r>
              <a:rPr lang="es-E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s-ES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3 Imagen" descr="gaia_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1"/>
            <a:ext cx="2464151" cy="928669"/>
          </a:xfrm>
          <a:prstGeom prst="rect">
            <a:avLst/>
          </a:prstGeom>
        </p:spPr>
      </p:pic>
      <p:pic>
        <p:nvPicPr>
          <p:cNvPr id="5" name="4 Imagen" descr="dpac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214290"/>
            <a:ext cx="1679333" cy="500066"/>
          </a:xfrm>
          <a:prstGeom prst="rect">
            <a:avLst/>
          </a:prstGeom>
        </p:spPr>
      </p:pic>
      <p:sp>
        <p:nvSpPr>
          <p:cNvPr id="19" name="18 CuadroTexto"/>
          <p:cNvSpPr txBox="1"/>
          <p:nvPr/>
        </p:nvSpPr>
        <p:spPr>
          <a:xfrm>
            <a:off x="1928794" y="2357430"/>
            <a:ext cx="571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Application</a:t>
            </a:r>
            <a:r>
              <a:rPr lang="es-ES" sz="2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24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</a:t>
            </a:r>
            <a:r>
              <a:rPr lang="es-ES" sz="2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ANN </a:t>
            </a:r>
            <a:r>
              <a:rPr lang="es-ES" sz="24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parameterization</a:t>
            </a:r>
            <a:endParaRPr lang="en-US" sz="2400" dirty="0"/>
          </a:p>
        </p:txBody>
      </p:sp>
      <p:pic>
        <p:nvPicPr>
          <p:cNvPr id="20" name="19 Imagen" descr="udc_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13784" y="3424775"/>
            <a:ext cx="116432" cy="8451"/>
          </a:xfrm>
          <a:prstGeom prst="rect">
            <a:avLst/>
          </a:prstGeom>
        </p:spPr>
      </p:pic>
      <p:sp>
        <p:nvSpPr>
          <p:cNvPr id="26" name="25 CuadroTexto"/>
          <p:cNvSpPr txBox="1"/>
          <p:nvPr/>
        </p:nvSpPr>
        <p:spPr>
          <a:xfrm>
            <a:off x="1000100" y="3000372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C000"/>
                </a:solidFill>
              </a:rPr>
              <a:t>D.Fustes</a:t>
            </a:r>
            <a:r>
              <a:rPr lang="en-US" b="1" dirty="0" smtClean="0">
                <a:solidFill>
                  <a:srgbClr val="FFC000"/>
                </a:solidFill>
              </a:rPr>
              <a:t>, </a:t>
            </a:r>
            <a:r>
              <a:rPr lang="en-US" b="1" dirty="0" err="1" smtClean="0">
                <a:solidFill>
                  <a:srgbClr val="FFC000"/>
                </a:solidFill>
              </a:rPr>
              <a:t>D.Ordóñez</a:t>
            </a:r>
            <a:r>
              <a:rPr lang="en-US" b="1" dirty="0" smtClean="0">
                <a:solidFill>
                  <a:srgbClr val="FFC000"/>
                </a:solidFill>
              </a:rPr>
              <a:t>, </a:t>
            </a:r>
            <a:r>
              <a:rPr lang="en-US" b="1" dirty="0" err="1" smtClean="0">
                <a:solidFill>
                  <a:srgbClr val="FFC000"/>
                </a:solidFill>
              </a:rPr>
              <a:t>C.Dafonte</a:t>
            </a:r>
            <a:r>
              <a:rPr lang="en-US" b="1" dirty="0" smtClean="0">
                <a:solidFill>
                  <a:srgbClr val="FFC000"/>
                </a:solidFill>
              </a:rPr>
              <a:t>, </a:t>
            </a:r>
            <a:r>
              <a:rPr lang="en-US" b="1" dirty="0" err="1" smtClean="0">
                <a:solidFill>
                  <a:srgbClr val="FFC000"/>
                </a:solidFill>
              </a:rPr>
              <a:t>M.Manteiga</a:t>
            </a:r>
            <a:r>
              <a:rPr lang="en-US" b="1" dirty="0" smtClean="0">
                <a:solidFill>
                  <a:srgbClr val="FFC000"/>
                </a:solidFill>
              </a:rPr>
              <a:t> and B. </a:t>
            </a:r>
            <a:r>
              <a:rPr lang="en-US" b="1" dirty="0" err="1" smtClean="0">
                <a:solidFill>
                  <a:srgbClr val="FFC000"/>
                </a:solidFill>
              </a:rPr>
              <a:t>Arcay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endParaRPr lang="en-US" b="1" dirty="0">
              <a:solidFill>
                <a:srgbClr val="FFC000"/>
              </a:solidFill>
            </a:endParaRPr>
          </a:p>
        </p:txBody>
      </p:sp>
      <p:pic>
        <p:nvPicPr>
          <p:cNvPr id="22" name="21 Imagen" descr="logo-udc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86182" y="142852"/>
            <a:ext cx="128588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2500306"/>
            <a:ext cx="8143932" cy="214314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Thank You for your attention!!!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Any question?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GGG (Galician Group for Gaia):  Part of CU8 in DPAC. Involved in classification and parameterization tasks using AI techniques</a:t>
            </a:r>
          </a:p>
          <a:p>
            <a:endParaRPr lang="en-US" dirty="0" smtClean="0"/>
          </a:p>
          <a:p>
            <a:r>
              <a:rPr lang="en-US" dirty="0" smtClean="0"/>
              <a:t>Work with simulated data of the RVS instrument: </a:t>
            </a:r>
          </a:p>
          <a:p>
            <a:pPr lvl="1"/>
            <a:r>
              <a:rPr lang="en-US" dirty="0" smtClean="0"/>
              <a:t>Estimation of physical parameters:</a:t>
            </a:r>
          </a:p>
          <a:p>
            <a:pPr lvl="2"/>
            <a:r>
              <a:rPr lang="en-US" dirty="0" smtClean="0"/>
              <a:t>Effective </a:t>
            </a:r>
            <a:r>
              <a:rPr lang="en-US" dirty="0" smtClean="0"/>
              <a:t>temperatures</a:t>
            </a:r>
            <a:endParaRPr lang="en-US" dirty="0" smtClean="0"/>
          </a:p>
          <a:p>
            <a:pPr lvl="2"/>
            <a:r>
              <a:rPr lang="en-US" dirty="0" smtClean="0"/>
              <a:t>Superficial gravities</a:t>
            </a:r>
          </a:p>
          <a:p>
            <a:pPr lvl="2"/>
            <a:r>
              <a:rPr lang="en-US" dirty="0" err="1" smtClean="0"/>
              <a:t>Metallicities</a:t>
            </a:r>
            <a:endParaRPr lang="en-US" dirty="0" smtClean="0"/>
          </a:p>
          <a:p>
            <a:pPr lvl="2"/>
            <a:r>
              <a:rPr lang="en-US" dirty="0" err="1" smtClean="0"/>
              <a:t>A</a:t>
            </a:r>
            <a:r>
              <a:rPr lang="en-US" dirty="0" err="1" smtClean="0"/>
              <a:t>bundancies</a:t>
            </a:r>
            <a:r>
              <a:rPr lang="en-US" dirty="0" smtClean="0"/>
              <a:t> of alpha elements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Gaia RVS simulated data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928802"/>
            <a:ext cx="3286116" cy="450059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Library compiled by A. </a:t>
            </a:r>
            <a:r>
              <a:rPr lang="en-US" dirty="0" err="1" smtClean="0"/>
              <a:t>Recio</a:t>
            </a:r>
            <a:r>
              <a:rPr lang="en-US" dirty="0" smtClean="0"/>
              <a:t>, P. de </a:t>
            </a:r>
            <a:r>
              <a:rPr lang="en-US" dirty="0" err="1" smtClean="0"/>
              <a:t>Laverny</a:t>
            </a:r>
            <a:r>
              <a:rPr lang="en-US" dirty="0" smtClean="0"/>
              <a:t> and B. </a:t>
            </a:r>
            <a:r>
              <a:rPr lang="en-US" dirty="0" err="1" smtClean="0"/>
              <a:t>Plez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971 points per spectra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Different SNR levels: 5,10,50, 200, ..</a:t>
            </a:r>
          </a:p>
          <a:p>
            <a:endParaRPr lang="en-US" dirty="0" smtClean="0"/>
          </a:p>
          <a:p>
            <a:r>
              <a:rPr lang="en-US" dirty="0" smtClean="0"/>
              <a:t>70% data to train the Network and 30% to test the model</a:t>
            </a:r>
          </a:p>
          <a:p>
            <a:endParaRPr lang="en-US" dirty="0" smtClean="0"/>
          </a:p>
          <a:p>
            <a:r>
              <a:rPr lang="en-US" dirty="0" smtClean="0"/>
              <a:t>Use of ANN networks to perform the </a:t>
            </a:r>
            <a:r>
              <a:rPr lang="en-US" dirty="0" smtClean="0"/>
              <a:t>parameterization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3 Imagen" descr="Espectro1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2428868"/>
            <a:ext cx="539115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 Wavelet Transform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3686172" cy="427960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Redundant filtering process:</a:t>
            </a:r>
          </a:p>
          <a:p>
            <a:pPr lvl="1"/>
            <a:r>
              <a:rPr lang="en-US" dirty="0" smtClean="0"/>
              <a:t>High-pass filters to generate Details	</a:t>
            </a:r>
          </a:p>
          <a:p>
            <a:pPr lvl="1"/>
            <a:r>
              <a:rPr lang="en-US" dirty="0" smtClean="0"/>
              <a:t>Low-pass filters to generate Approximations</a:t>
            </a:r>
          </a:p>
          <a:p>
            <a:endParaRPr lang="en-US" dirty="0" smtClean="0"/>
          </a:p>
          <a:p>
            <a:r>
              <a:rPr lang="en-US" dirty="0" smtClean="0"/>
              <a:t>Use of  level 3 DWT: A3+D3+D2+D1, 997 points 	</a:t>
            </a:r>
          </a:p>
          <a:p>
            <a:pPr lvl="1"/>
            <a:endParaRPr lang="en-US" dirty="0" smtClean="0"/>
          </a:p>
        </p:txBody>
      </p:sp>
      <p:pic>
        <p:nvPicPr>
          <p:cNvPr id="4" name="3 Imagen" descr="Espectro2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6" y="2500306"/>
            <a:ext cx="4924422" cy="31106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selection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Reduce the spectra to fewer </a:t>
            </a:r>
            <a:r>
              <a:rPr lang="en-US" dirty="0" smtClean="0"/>
              <a:t>dimensionality</a:t>
            </a:r>
            <a:endParaRPr lang="en-US" dirty="0" smtClean="0"/>
          </a:p>
          <a:p>
            <a:pPr lvl="1"/>
            <a:r>
              <a:rPr lang="en-US" dirty="0" smtClean="0"/>
              <a:t>Reduce the complexity of the models</a:t>
            </a:r>
          </a:p>
          <a:p>
            <a:pPr lvl="1"/>
            <a:r>
              <a:rPr lang="en-US" dirty="0" smtClean="0"/>
              <a:t>Reduce the computational </a:t>
            </a:r>
            <a:r>
              <a:rPr lang="en-US" dirty="0" smtClean="0"/>
              <a:t>needs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Variability-based methods: Reduce the dimensionality of a set capturing most of its </a:t>
            </a:r>
            <a:r>
              <a:rPr lang="en-US" dirty="0" smtClean="0"/>
              <a:t>variability (PCA)</a:t>
            </a:r>
            <a:endParaRPr lang="en-US" dirty="0" smtClean="0"/>
          </a:p>
          <a:p>
            <a:pPr lvl="1"/>
            <a:r>
              <a:rPr lang="en-US" dirty="0" smtClean="0"/>
              <a:t>They </a:t>
            </a:r>
            <a:r>
              <a:rPr lang="en-US" dirty="0" smtClean="0"/>
              <a:t>can not be specialized to capture the features relevant to the estimation of each parameter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Genetic Algorithm to select relevant areas for each parameter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algorithm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the Evolution’s </a:t>
            </a:r>
            <a:r>
              <a:rPr lang="en-US" dirty="0" smtClean="0"/>
              <a:t>Theory</a:t>
            </a:r>
            <a:endParaRPr lang="en-US" dirty="0" smtClean="0"/>
          </a:p>
          <a:p>
            <a:r>
              <a:rPr lang="en-US" dirty="0" smtClean="0"/>
              <a:t>Best individuals reproduce and pass to the next </a:t>
            </a:r>
            <a:r>
              <a:rPr lang="en-US" dirty="0" smtClean="0"/>
              <a:t>generation</a:t>
            </a:r>
            <a:endParaRPr lang="en-US" dirty="0" smtClean="0"/>
          </a:p>
          <a:p>
            <a:r>
              <a:rPr lang="en-US" dirty="0" smtClean="0"/>
              <a:t>Fitness function: Train the ANN, test it and inverse the mean error. Computationally expensive!!!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computation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Huge computation needs lead to scalable solutions</a:t>
            </a:r>
          </a:p>
          <a:p>
            <a:r>
              <a:rPr lang="en-US" dirty="0" err="1" smtClean="0"/>
              <a:t>Multicomputers</a:t>
            </a:r>
            <a:r>
              <a:rPr lang="en-US" dirty="0" smtClean="0"/>
              <a:t> are cheaper than </a:t>
            </a:r>
            <a:r>
              <a:rPr lang="en-US" dirty="0" smtClean="0"/>
              <a:t>supercomputers</a:t>
            </a:r>
          </a:p>
          <a:p>
            <a:endParaRPr lang="en-US" dirty="0" smtClean="0"/>
          </a:p>
          <a:p>
            <a:r>
              <a:rPr lang="en-US" dirty="0" smtClean="0"/>
              <a:t>Ways to distribute the algorithm</a:t>
            </a:r>
          </a:p>
          <a:p>
            <a:pPr lvl="1"/>
            <a:r>
              <a:rPr lang="en-US" dirty="0" smtClean="0"/>
              <a:t>Low level: Distribute the ANN computation:</a:t>
            </a:r>
          </a:p>
          <a:p>
            <a:pPr lvl="2"/>
            <a:r>
              <a:rPr lang="en-US" dirty="0" smtClean="0"/>
              <a:t> It should be performed in hardware</a:t>
            </a:r>
          </a:p>
          <a:p>
            <a:pPr lvl="1"/>
            <a:r>
              <a:rPr lang="en-US" dirty="0" smtClean="0"/>
              <a:t>Medium level: Distribute the ANN learning</a:t>
            </a:r>
          </a:p>
          <a:p>
            <a:pPr lvl="2"/>
            <a:r>
              <a:rPr lang="en-US" dirty="0" smtClean="0"/>
              <a:t>Possible with batch learning</a:t>
            </a:r>
          </a:p>
          <a:p>
            <a:pPr lvl="2"/>
            <a:r>
              <a:rPr lang="en-US" dirty="0" smtClean="0"/>
              <a:t>Online learning perform better in this case</a:t>
            </a:r>
          </a:p>
          <a:p>
            <a:pPr lvl="1"/>
            <a:r>
              <a:rPr lang="en-US" dirty="0" smtClean="0"/>
              <a:t>High level: Distribute the fitness computation</a:t>
            </a:r>
          </a:p>
          <a:p>
            <a:pPr lvl="2"/>
            <a:r>
              <a:rPr lang="en-US" dirty="0" smtClean="0"/>
              <a:t>It was implemented in C++ with MPI and </a:t>
            </a:r>
            <a:r>
              <a:rPr lang="en-US" dirty="0" err="1" smtClean="0"/>
              <a:t>OpenMp</a:t>
            </a: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Results(1)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SNR </a:t>
            </a:r>
            <a:r>
              <a:rPr lang="en-US" dirty="0" smtClean="0"/>
              <a:t>200</a:t>
            </a:r>
          </a:p>
          <a:p>
            <a:r>
              <a:rPr lang="en-US" dirty="0" smtClean="0"/>
              <a:t>Original spectra</a:t>
            </a:r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000100" y="4143380"/>
          <a:ext cx="7143800" cy="235745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85950"/>
                <a:gridCol w="1785950"/>
                <a:gridCol w="1785950"/>
                <a:gridCol w="1785950"/>
              </a:tblGrid>
              <a:tr h="412472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PARAMETER</a:t>
                      </a:r>
                      <a:endParaRPr lang="es-ES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ERROR</a:t>
                      </a:r>
                      <a:endParaRPr lang="es-ES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STD.</a:t>
                      </a:r>
                      <a:r>
                        <a:rPr lang="es-ES" sz="1600" baseline="0" dirty="0" smtClean="0"/>
                        <a:t> DEVIATION</a:t>
                      </a:r>
                      <a:endParaRPr lang="es-ES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PIXELS</a:t>
                      </a:r>
                      <a:endParaRPr lang="es-ES" sz="1600" dirty="0"/>
                    </a:p>
                  </a:txBody>
                  <a:tcPr marL="68580" marR="68580" marT="60960" marB="60960"/>
                </a:tc>
              </a:tr>
              <a:tr h="504538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Teff</a:t>
                      </a:r>
                      <a:endParaRPr lang="es-ES" sz="1800" dirty="0"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111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173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289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  <a:tr h="480148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Logg</a:t>
                      </a:r>
                      <a:endParaRPr lang="es-ES" sz="1800" dirty="0"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0,17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0,24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284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  <a:tr h="480148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Alpha</a:t>
                      </a:r>
                      <a:endParaRPr lang="es-ES" sz="1800" dirty="0"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0,06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0,08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285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  <a:tr h="480148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Metalicity</a:t>
                      </a:r>
                      <a:endParaRPr lang="es-ES" sz="1800" dirty="0"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1" kern="1200" dirty="0" smtClean="0"/>
                        <a:t>0,11</a:t>
                      </a:r>
                      <a:endParaRPr kumimoji="0" lang="es-ES" sz="18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0,18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285</a:t>
                      </a:r>
                      <a:endParaRPr kumimoji="0" lang="es-ES" sz="18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</a:tbl>
          </a:graphicData>
        </a:graphic>
      </p:graphicFrame>
      <p:pic>
        <p:nvPicPr>
          <p:cNvPr id="5" name="4 Imagen" descr="Espectro3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928670"/>
            <a:ext cx="4799276" cy="30432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Results(2)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SNR </a:t>
            </a:r>
            <a:r>
              <a:rPr lang="en-US" dirty="0" smtClean="0"/>
              <a:t>200</a:t>
            </a:r>
          </a:p>
          <a:p>
            <a:r>
              <a:rPr lang="en-US" dirty="0" smtClean="0"/>
              <a:t>Wavelet domain</a:t>
            </a:r>
            <a:endParaRPr lang="en-US" dirty="0"/>
          </a:p>
        </p:txBody>
      </p:sp>
      <p:pic>
        <p:nvPicPr>
          <p:cNvPr id="6" name="5 Imagen" descr="Espectro6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928670"/>
            <a:ext cx="4762496" cy="3044596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928662" y="4214818"/>
          <a:ext cx="7215236" cy="23574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03809"/>
                <a:gridCol w="1803809"/>
                <a:gridCol w="1803809"/>
                <a:gridCol w="1803809"/>
              </a:tblGrid>
              <a:tr h="396860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PARAMETER</a:t>
                      </a: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aseline="0" dirty="0" smtClean="0"/>
                        <a:t>ERROR</a:t>
                      </a:r>
                      <a:endParaRPr lang="es-ES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STD.</a:t>
                      </a:r>
                      <a:r>
                        <a:rPr lang="es-ES" sz="1600" baseline="0" dirty="0" smtClean="0"/>
                        <a:t> DEVIATION</a:t>
                      </a:r>
                      <a:endParaRPr lang="es-ES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PIXEL</a:t>
                      </a:r>
                      <a:r>
                        <a:rPr lang="es-ES" sz="1600" baseline="0" dirty="0" smtClean="0"/>
                        <a:t>S</a:t>
                      </a:r>
                      <a:endParaRPr lang="es-ES" sz="1600" dirty="0"/>
                    </a:p>
                  </a:txBody>
                  <a:tcPr marL="68580" marR="68580" marT="60960" marB="60960"/>
                </a:tc>
              </a:tr>
              <a:tr h="490149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Teff</a:t>
                      </a:r>
                      <a:endParaRPr lang="es-ES" sz="18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1" kern="1200" dirty="0" smtClean="0"/>
                        <a:t>106</a:t>
                      </a:r>
                      <a:endParaRPr kumimoji="0" lang="es-ES" sz="1800" b="1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0" kern="1200" dirty="0" smtClean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177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291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  <a:tr h="490149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Logg</a:t>
                      </a:r>
                      <a:endParaRPr lang="es-ES" sz="18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1" kern="1200" dirty="0" smtClean="0"/>
                        <a:t>0,16</a:t>
                      </a:r>
                      <a:endParaRPr kumimoji="0" lang="es-ES" sz="1800" b="1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0" kern="1200" dirty="0" smtClean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0,23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297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  <a:tr h="490149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Alpha</a:t>
                      </a:r>
                      <a:endParaRPr lang="es-ES" sz="18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0" kern="1200" dirty="0" smtClean="0"/>
                        <a:t>0,06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0" kern="1200" dirty="0" smtClean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0,08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301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  <a:tr h="490149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err="1" smtClean="0"/>
                        <a:t>Metalicity</a:t>
                      </a:r>
                      <a:endParaRPr lang="es-ES" sz="18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0,12</a:t>
                      </a:r>
                      <a:endParaRPr kumimoji="0" lang="es-ES" sz="180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b="0" kern="1200" dirty="0" smtClean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0,19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s-ES" sz="1800" kern="1200" dirty="0" smtClean="0"/>
                        <a:t>286</a:t>
                      </a:r>
                      <a:endParaRPr kumimoji="0" lang="es-ES" sz="1800" b="0" kern="1200" dirty="0" smtClean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1270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570</TotalTime>
  <Words>366</Words>
  <PresentationFormat>Presentación en pantalla (4:3)</PresentationFormat>
  <Paragraphs>102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Flujo</vt:lpstr>
      <vt:lpstr>Distributed Genetic Algorithm for feature selection in Gaia RVS spectra </vt:lpstr>
      <vt:lpstr>Introduction</vt:lpstr>
      <vt:lpstr>Gaia RVS simulated data</vt:lpstr>
      <vt:lpstr>Discrete Wavelet Transform</vt:lpstr>
      <vt:lpstr>Feature selection</vt:lpstr>
      <vt:lpstr>Genetic algorithm</vt:lpstr>
      <vt:lpstr>Distributed computation</vt:lpstr>
      <vt:lpstr>Results(1)</vt:lpstr>
      <vt:lpstr>Results(2)</vt:lpstr>
      <vt:lpstr>Thank You for your attention!!!  Any question?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Diego</dc:creator>
  <cp:lastModifiedBy>Diego</cp:lastModifiedBy>
  <cp:revision>63</cp:revision>
  <dcterms:created xsi:type="dcterms:W3CDTF">2011-05-25T16:58:46Z</dcterms:created>
  <dcterms:modified xsi:type="dcterms:W3CDTF">2011-05-30T14:05:17Z</dcterms:modified>
</cp:coreProperties>
</file>